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7" r:id="rId2"/>
    <p:sldId id="260" r:id="rId3"/>
    <p:sldId id="262" r:id="rId4"/>
    <p:sldId id="263" r:id="rId5"/>
    <p:sldId id="266" r:id="rId6"/>
    <p:sldId id="267" r:id="rId7"/>
    <p:sldId id="259" r:id="rId8"/>
    <p:sldId id="264" r:id="rId9"/>
    <p:sldId id="265" r:id="rId10"/>
    <p:sldId id="268" r:id="rId11"/>
    <p:sldId id="269" r:id="rId12"/>
    <p:sldId id="270" r:id="rId13"/>
    <p:sldId id="275" r:id="rId14"/>
    <p:sldId id="258" r:id="rId15"/>
    <p:sldId id="381" r:id="rId16"/>
    <p:sldId id="272" r:id="rId17"/>
    <p:sldId id="397" r:id="rId18"/>
    <p:sldId id="401" r:id="rId19"/>
    <p:sldId id="400" r:id="rId20"/>
    <p:sldId id="391" r:id="rId21"/>
    <p:sldId id="281" r:id="rId22"/>
    <p:sldId id="396" r:id="rId23"/>
    <p:sldId id="402" r:id="rId24"/>
    <p:sldId id="277" r:id="rId25"/>
    <p:sldId id="403" r:id="rId26"/>
    <p:sldId id="393" r:id="rId27"/>
    <p:sldId id="392" r:id="rId28"/>
    <p:sldId id="278" r:id="rId29"/>
    <p:sldId id="375" r:id="rId30"/>
    <p:sldId id="377" r:id="rId31"/>
    <p:sldId id="376" r:id="rId32"/>
    <p:sldId id="379" r:id="rId33"/>
    <p:sldId id="380" r:id="rId34"/>
    <p:sldId id="382" r:id="rId35"/>
    <p:sldId id="388" r:id="rId36"/>
    <p:sldId id="389" r:id="rId37"/>
    <p:sldId id="390" r:id="rId38"/>
    <p:sldId id="404" r:id="rId39"/>
    <p:sldId id="383" r:id="rId40"/>
    <p:sldId id="385" r:id="rId41"/>
    <p:sldId id="386" r:id="rId42"/>
    <p:sldId id="387" r:id="rId43"/>
    <p:sldId id="280" r:id="rId44"/>
    <p:sldId id="271" r:id="rId45"/>
    <p:sldId id="283" r:id="rId46"/>
    <p:sldId id="284" r:id="rId47"/>
    <p:sldId id="292" r:id="rId48"/>
    <p:sldId id="291" r:id="rId49"/>
    <p:sldId id="282" r:id="rId50"/>
    <p:sldId id="287" r:id="rId51"/>
    <p:sldId id="285" r:id="rId52"/>
    <p:sldId id="286" r:id="rId53"/>
    <p:sldId id="288" r:id="rId54"/>
    <p:sldId id="293" r:id="rId55"/>
    <p:sldId id="295" r:id="rId56"/>
    <p:sldId id="296" r:id="rId57"/>
    <p:sldId id="297" r:id="rId58"/>
    <p:sldId id="298" r:id="rId59"/>
    <p:sldId id="299" r:id="rId60"/>
    <p:sldId id="300" r:id="rId61"/>
    <p:sldId id="301" r:id="rId62"/>
    <p:sldId id="302" r:id="rId63"/>
    <p:sldId id="303" r:id="rId64"/>
    <p:sldId id="304" r:id="rId65"/>
    <p:sldId id="289" r:id="rId66"/>
    <p:sldId id="335"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6" r:id="rId85"/>
    <p:sldId id="290" r:id="rId86"/>
    <p:sldId id="337" r:id="rId87"/>
    <p:sldId id="339" r:id="rId88"/>
    <p:sldId id="343" r:id="rId89"/>
    <p:sldId id="344" r:id="rId90"/>
    <p:sldId id="345" r:id="rId91"/>
    <p:sldId id="338" r:id="rId92"/>
    <p:sldId id="347" r:id="rId93"/>
    <p:sldId id="348" r:id="rId94"/>
    <p:sldId id="349" r:id="rId95"/>
    <p:sldId id="350" r:id="rId96"/>
    <p:sldId id="351" r:id="rId97"/>
    <p:sldId id="363" r:id="rId98"/>
    <p:sldId id="364" r:id="rId99"/>
    <p:sldId id="352" r:id="rId100"/>
    <p:sldId id="353" r:id="rId101"/>
    <p:sldId id="354" r:id="rId102"/>
    <p:sldId id="355" r:id="rId103"/>
    <p:sldId id="356" r:id="rId104"/>
    <p:sldId id="357" r:id="rId105"/>
    <p:sldId id="358" r:id="rId106"/>
    <p:sldId id="359" r:id="rId107"/>
    <p:sldId id="360" r:id="rId108"/>
    <p:sldId id="361" r:id="rId109"/>
    <p:sldId id="362" r:id="rId110"/>
    <p:sldId id="341" r:id="rId111"/>
    <p:sldId id="365" r:id="rId112"/>
    <p:sldId id="346" r:id="rId113"/>
    <p:sldId id="342" r:id="rId114"/>
    <p:sldId id="340" r:id="rId115"/>
    <p:sldId id="367" r:id="rId116"/>
    <p:sldId id="368" r:id="rId117"/>
    <p:sldId id="369" r:id="rId118"/>
    <p:sldId id="370" r:id="rId119"/>
    <p:sldId id="371" r:id="rId120"/>
    <p:sldId id="372" r:id="rId121"/>
    <p:sldId id="373" r:id="rId122"/>
    <p:sldId id="374"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632"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944875-1AE9-4947-8529-6A329F772D5A}" type="datetimeFigureOut">
              <a:rPr lang="en-US" smtClean="0"/>
              <a:pPr/>
              <a:t>3/14/2019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6D85A1-48F2-464F-A99C-FC98777C700B}" type="slidenum">
              <a:rPr lang="en-US" smtClean="0"/>
              <a:pPr/>
              <a:t>‹#›</a:t>
            </a:fld>
            <a:endParaRPr lang="en-US"/>
          </a:p>
        </p:txBody>
      </p:sp>
    </p:spTree>
    <p:extLst>
      <p:ext uri="{BB962C8B-B14F-4D97-AF65-F5344CB8AC3E}">
        <p14:creationId xmlns:p14="http://schemas.microsoft.com/office/powerpoint/2010/main" val="156325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31</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40</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41</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42</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50E4A-76D0-4590-A66B-FEE153BFEF8F}" type="slidenum">
              <a:rPr lang="en-US"/>
              <a:pPr/>
              <a:t>54</a:t>
            </a:fld>
            <a:endParaRPr lang="en-US"/>
          </a:p>
        </p:txBody>
      </p:sp>
      <p:sp>
        <p:nvSpPr>
          <p:cNvPr id="835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761749-2368-432F-8B7E-4B143A19FE2A}" type="slidenum">
              <a:rPr lang="en-US"/>
              <a:pPr/>
              <a:t>55</a:t>
            </a:fld>
            <a:endParaRPr lang="en-US"/>
          </a:p>
        </p:txBody>
      </p:sp>
      <p:sp>
        <p:nvSpPr>
          <p:cNvPr id="768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6BF26-6BD9-4094-AC2B-F4F66BC0A362}" type="slidenum">
              <a:rPr lang="en-US"/>
              <a:pPr/>
              <a:t>56</a:t>
            </a:fld>
            <a:endParaRPr lang="en-US"/>
          </a:p>
        </p:txBody>
      </p:sp>
      <p:sp>
        <p:nvSpPr>
          <p:cNvPr id="770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A67B3-CBB2-4680-8E00-C0A7D31E7167}" type="slidenum">
              <a:rPr lang="en-US"/>
              <a:pPr/>
              <a:t>57</a:t>
            </a:fld>
            <a:endParaRPr lang="en-US"/>
          </a:p>
        </p:txBody>
      </p:sp>
      <p:sp>
        <p:nvSpPr>
          <p:cNvPr id="772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2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09AC15-629A-4D43-AEC3-C26F7814D4BC}" type="slidenum">
              <a:rPr lang="en-US"/>
              <a:pPr/>
              <a:t>58</a:t>
            </a:fld>
            <a:endParaRPr lang="en-US"/>
          </a:p>
        </p:txBody>
      </p:sp>
      <p:sp>
        <p:nvSpPr>
          <p:cNvPr id="774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4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8761D-04DC-40D0-B73D-11705FBF4405}" type="slidenum">
              <a:rPr lang="en-US"/>
              <a:pPr/>
              <a:t>59</a:t>
            </a:fld>
            <a:endParaRPr lang="en-US"/>
          </a:p>
        </p:txBody>
      </p:sp>
      <p:sp>
        <p:nvSpPr>
          <p:cNvPr id="7761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6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2308F-B7F7-4D93-89CD-1093F840AB55}" type="slidenum">
              <a:rPr lang="en-US"/>
              <a:pPr/>
              <a:t>60</a:t>
            </a:fld>
            <a:endParaRPr lang="en-US"/>
          </a:p>
        </p:txBody>
      </p:sp>
      <p:sp>
        <p:nvSpPr>
          <p:cNvPr id="778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32</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566C7-E08B-46E2-AF7F-4AC1BEEB621C}" type="slidenum">
              <a:rPr lang="en-US"/>
              <a:pPr/>
              <a:t>61</a:t>
            </a:fld>
            <a:endParaRPr lang="en-US"/>
          </a:p>
        </p:txBody>
      </p:sp>
      <p:sp>
        <p:nvSpPr>
          <p:cNvPr id="780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E033B-5D9E-4C5F-8DB9-D4CF8A8D30C3}" type="slidenum">
              <a:rPr lang="en-US"/>
              <a:pPr/>
              <a:t>62</a:t>
            </a:fld>
            <a:endParaRPr lang="en-US"/>
          </a:p>
        </p:txBody>
      </p:sp>
      <p:sp>
        <p:nvSpPr>
          <p:cNvPr id="782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1CEEEE-941C-4DD0-B0DE-E175AB1FA1D3}" type="slidenum">
              <a:rPr lang="en-US"/>
              <a:pPr/>
              <a:t>63</a:t>
            </a:fld>
            <a:endParaRPr lang="en-US"/>
          </a:p>
        </p:txBody>
      </p:sp>
      <p:sp>
        <p:nvSpPr>
          <p:cNvPr id="784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4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702C3-4BF3-4149-815A-48D2680677C3}" type="slidenum">
              <a:rPr lang="en-US"/>
              <a:pPr/>
              <a:t>64</a:t>
            </a:fld>
            <a:endParaRPr lang="en-US"/>
          </a:p>
        </p:txBody>
      </p:sp>
      <p:sp>
        <p:nvSpPr>
          <p:cNvPr id="79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E3341-EAA5-4727-B091-EF449C8045B9}" type="slidenum">
              <a:rPr lang="en-US"/>
              <a:pPr/>
              <a:t>66</a:t>
            </a:fld>
            <a:endParaRPr lang="en-US"/>
          </a:p>
        </p:txBody>
      </p:sp>
      <p:sp>
        <p:nvSpPr>
          <p:cNvPr id="83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E3341-EAA5-4727-B091-EF449C8045B9}" type="slidenum">
              <a:rPr lang="en-US"/>
              <a:pPr/>
              <a:t>67</a:t>
            </a:fld>
            <a:endParaRPr lang="en-US"/>
          </a:p>
        </p:txBody>
      </p:sp>
      <p:sp>
        <p:nvSpPr>
          <p:cNvPr id="83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11554-6D75-4B90-8391-89EEEFDA23F8}" type="slidenum">
              <a:rPr lang="en-US"/>
              <a:pPr/>
              <a:t>68</a:t>
            </a:fld>
            <a:endParaRPr lang="en-US"/>
          </a:p>
        </p:txBody>
      </p:sp>
      <p:sp>
        <p:nvSpPr>
          <p:cNvPr id="811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1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F13C7-E2BE-409A-B32D-E9FB64792E9F}" type="slidenum">
              <a:rPr lang="en-US"/>
              <a:pPr/>
              <a:t>69</a:t>
            </a:fld>
            <a:endParaRPr lang="en-US"/>
          </a:p>
        </p:txBody>
      </p:sp>
      <p:sp>
        <p:nvSpPr>
          <p:cNvPr id="876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6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81D38-9C05-43ED-A2B8-418B2BC20F6E}" type="slidenum">
              <a:rPr lang="en-US"/>
              <a:pPr/>
              <a:t>70</a:t>
            </a:fld>
            <a:endParaRPr lang="en-US"/>
          </a:p>
        </p:txBody>
      </p:sp>
      <p:sp>
        <p:nvSpPr>
          <p:cNvPr id="878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4AB4F-F7F7-4F7A-BB29-12D01CF8E0A5}" type="slidenum">
              <a:rPr lang="en-US"/>
              <a:pPr/>
              <a:t>71</a:t>
            </a:fld>
            <a:endParaRPr lang="en-US"/>
          </a:p>
        </p:txBody>
      </p:sp>
      <p:sp>
        <p:nvSpPr>
          <p:cNvPr id="872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2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33</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9B9CB-1598-4063-99BF-13522B488FAD}" type="slidenum">
              <a:rPr lang="en-US"/>
              <a:pPr/>
              <a:t>72</a:t>
            </a:fld>
            <a:endParaRPr lang="en-US"/>
          </a:p>
        </p:txBody>
      </p:sp>
      <p:sp>
        <p:nvSpPr>
          <p:cNvPr id="87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16734-EC21-43E2-9919-96E3330F86DC}" type="slidenum">
              <a:rPr lang="en-US"/>
              <a:pPr/>
              <a:t>73</a:t>
            </a:fld>
            <a:endParaRPr lang="en-US"/>
          </a:p>
        </p:txBody>
      </p:sp>
      <p:sp>
        <p:nvSpPr>
          <p:cNvPr id="868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9069B-1DB7-4705-A537-39312C0FAB9E}" type="slidenum">
              <a:rPr lang="en-US"/>
              <a:pPr/>
              <a:t>74</a:t>
            </a:fld>
            <a:endParaRPr lang="en-US"/>
          </a:p>
        </p:txBody>
      </p:sp>
      <p:sp>
        <p:nvSpPr>
          <p:cNvPr id="870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0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4048F-E15B-484F-9B79-E54AD78F82EB}" type="slidenum">
              <a:rPr lang="en-US"/>
              <a:pPr/>
              <a:t>75</a:t>
            </a:fld>
            <a:endParaRPr lang="en-US"/>
          </a:p>
        </p:txBody>
      </p:sp>
      <p:sp>
        <p:nvSpPr>
          <p:cNvPr id="864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4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DCFA1-9308-4666-A125-848B0CF70025}" type="slidenum">
              <a:rPr lang="en-US"/>
              <a:pPr/>
              <a:t>76</a:t>
            </a:fld>
            <a:endParaRPr lang="en-US"/>
          </a:p>
        </p:txBody>
      </p:sp>
      <p:sp>
        <p:nvSpPr>
          <p:cNvPr id="866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6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F641F8-277E-407E-913A-D6B592C487E3}" type="slidenum">
              <a:rPr lang="en-US"/>
              <a:pPr/>
              <a:t>77</a:t>
            </a:fld>
            <a:endParaRPr lang="en-US"/>
          </a:p>
        </p:txBody>
      </p:sp>
      <p:sp>
        <p:nvSpPr>
          <p:cNvPr id="880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E48CA-91E7-40E9-AA05-51060E0AB557}" type="slidenum">
              <a:rPr lang="en-US"/>
              <a:pPr/>
              <a:t>78</a:t>
            </a:fld>
            <a:endParaRPr lang="en-US"/>
          </a:p>
        </p:txBody>
      </p:sp>
      <p:sp>
        <p:nvSpPr>
          <p:cNvPr id="882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2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EFCF9-E1F0-4B4E-9D09-B83F17020E9E}" type="slidenum">
              <a:rPr lang="en-US"/>
              <a:pPr/>
              <a:t>79</a:t>
            </a:fld>
            <a:endParaRPr lang="en-US"/>
          </a:p>
        </p:txBody>
      </p:sp>
      <p:sp>
        <p:nvSpPr>
          <p:cNvPr id="8847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4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E63C7-4FEE-4773-8A30-40883C9129A3}" type="slidenum">
              <a:rPr lang="en-US"/>
              <a:pPr/>
              <a:t>80</a:t>
            </a:fld>
            <a:endParaRPr lang="en-US"/>
          </a:p>
        </p:txBody>
      </p:sp>
      <p:sp>
        <p:nvSpPr>
          <p:cNvPr id="886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6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BC2B91-AE12-4BAB-A77A-31E0BB02D65F}" type="slidenum">
              <a:rPr lang="en-US"/>
              <a:pPr/>
              <a:t>81</a:t>
            </a:fld>
            <a:endParaRPr lang="en-US"/>
          </a:p>
        </p:txBody>
      </p:sp>
      <p:sp>
        <p:nvSpPr>
          <p:cNvPr id="888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8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34</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1C7E4-AD4A-42CE-A7B3-20250EEDFF13}" type="slidenum">
              <a:rPr lang="en-US"/>
              <a:pPr/>
              <a:t>82</a:t>
            </a:fld>
            <a:endParaRPr lang="en-US"/>
          </a:p>
        </p:txBody>
      </p:sp>
      <p:sp>
        <p:nvSpPr>
          <p:cNvPr id="815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ECC43-2BEF-4A80-AA97-F39A31B85AE4}" type="slidenum">
              <a:rPr lang="en-US"/>
              <a:pPr/>
              <a:t>83</a:t>
            </a:fld>
            <a:endParaRPr lang="en-US"/>
          </a:p>
        </p:txBody>
      </p:sp>
      <p:sp>
        <p:nvSpPr>
          <p:cNvPr id="817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7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35</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36</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37</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38</a:t>
            </a:fld>
            <a:endParaRPr lang="en-US"/>
          </a:p>
        </p:txBody>
      </p:sp>
    </p:spTree>
    <p:extLst>
      <p:ext uri="{BB962C8B-B14F-4D97-AF65-F5344CB8AC3E}">
        <p14:creationId xmlns:p14="http://schemas.microsoft.com/office/powerpoint/2010/main" val="264277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D85A1-48F2-464F-A99C-FC98777C700B}" type="slidenum">
              <a:rPr lang="en-US" smtClean="0"/>
              <a:pPr/>
              <a:t>39</a:t>
            </a:fld>
            <a:endParaRPr lang="en-US"/>
          </a:p>
        </p:txBody>
      </p:sp>
    </p:spTree>
    <p:extLst>
      <p:ext uri="{BB962C8B-B14F-4D97-AF65-F5344CB8AC3E}">
        <p14:creationId xmlns:p14="http://schemas.microsoft.com/office/powerpoint/2010/main" val="264277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FDBD89-115A-4505-8F3F-A0FF5FE0FCDB}"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DBD89-115A-4505-8F3F-A0FF5FE0FCDB}"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DBD89-115A-4505-8F3F-A0FF5FE0FCDB}"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DBD89-115A-4505-8F3F-A0FF5FE0FCDB}"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FDBD89-115A-4505-8F3F-A0FF5FE0FCDB}" type="datetimeFigureOut">
              <a:rPr lang="en-US" smtClean="0"/>
              <a:pPr/>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FDBD89-115A-4505-8F3F-A0FF5FE0FCDB}"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FDBD89-115A-4505-8F3F-A0FF5FE0FCDB}" type="datetimeFigureOut">
              <a:rPr lang="en-US" smtClean="0"/>
              <a:pPr/>
              <a:t>3/14/2019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FDBD89-115A-4505-8F3F-A0FF5FE0FCDB}" type="datetimeFigureOut">
              <a:rPr lang="en-US" smtClean="0"/>
              <a:pPr/>
              <a:t>3/14/2019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DBD89-115A-4505-8F3F-A0FF5FE0FCDB}" type="datetimeFigureOut">
              <a:rPr lang="en-US" smtClean="0"/>
              <a:pPr/>
              <a:t>3/14/2019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FDBD89-115A-4505-8F3F-A0FF5FE0FCDB}"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FDBD89-115A-4505-8F3F-A0FF5FE0FCDB}" type="datetimeFigureOut">
              <a:rPr lang="en-US" smtClean="0"/>
              <a:pPr/>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74575-624B-4A90-940F-67C719E713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DBD89-115A-4505-8F3F-A0FF5FE0FCDB}" type="datetimeFigureOut">
              <a:rPr lang="en-US" smtClean="0"/>
              <a:pPr/>
              <a:t>3/14/2019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74575-624B-4A90-940F-67C719E713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youtube.com/watch?v=HNsOdCs8tV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www.youtube.com/watch?v=efI-spY4vZ0" TargetMode="External"/><Relationship Id="rId5" Type="http://schemas.openxmlformats.org/officeDocument/2006/relationships/image" Target="../media/image24.png"/><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google.com/url?sa=t&amp;rct=j&amp;q=&amp;esrc=s&amp;source=web&amp;cd=7&amp;cad=rja&amp;ved=0CE0QtwIwBg&amp;url=http://www.youtube.com/watch?v=FukzyfIqYf8&amp;ei=-Dx1Ub-VBqbT0gGSpoCQCw&amp;usg=AFQjCNEX1YcYTWwH_1MfYQ3ntHYzdC_PJA&amp;sig2=nF1Uarlq5yDHVnWOa_uq_Q&amp;bvm=bv.45512109,d.dmQ"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desiringgod.org/books/recovering-biblical-manhood-and-womanhoo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hyperlink" Target="http://www.dmcl.com/dying-rooms/page1.htm" TargetMode="External"/><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www.thedailybeast.com/articles/2015/08/12/the-many-reasons-why-ronda-rousey-vs-floyd-mayweather-is-a-bad-idea.html?via=newsletter&amp;source=DDAfternoon" TargetMode="External"/><Relationship Id="rId4" Type="http://schemas.openxmlformats.org/officeDocument/2006/relationships/image" Target="../media/image28.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holyexperience.com/2014/09/dear-kids-why-wait-till-marriage-what-no-one-tells-you-what-i-wish-someone-had-told-me/" TargetMode="External"/><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t&amp;rct=j&amp;q=&amp;esrc=s&amp;source=web&amp;cd=1&amp;cad=rja&amp;uact=8&amp;ved=0CCEQtwIwAA&amp;url=http://www.youtube.com/watch?v%3DhHWcoaM_59E&amp;ei=DO9IVN7LH9TCggSApIDQDA&amp;usg=AFQjCNEV-hdGycHgRg7GLHbQ8i0kuZ0XFA&amp;sig2=QZu2jwRlW3gF2sp7mjsKwA"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t&amp;rct=j&amp;q=&amp;esrc=s&amp;source=video&amp;cd=1&amp;cad=rja&amp;ved=0CDYQtwIwAA&amp;url=http://www.youtube.com/watch?v%3DE8y019760Mk&amp;ei=ANzWUumNI9OxsATT4oDgAw&amp;usg=AFQjCNEb5BGrtvtk9LJWqPukIBWeNPiiXA&amp;bvm=bv.59378465,d.cWc" TargetMode="Externa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www.youtube.com/watch?v=-Txry7KZuIc&amp;feature=relat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www.youtube.com/watch?v=xfO1veFs6Ho" TargetMode="Externa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ynRWWy2sWyQ&amp;feature=related" TargetMode="External"/><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hyperlink" Target="https://www.youtube.com/watch?v=koPmuEyP3a0" TargetMode="External"/><Relationship Id="rId4" Type="http://schemas.openxmlformats.org/officeDocument/2006/relationships/hyperlink" Target="https://youtu.be/-YFRUSTiFU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t&amp;rct=j&amp;q=&amp;esrc=s&amp;source=web&amp;cd=1&amp;ved=0CCwQtwIwAA&amp;url=http://www.youtube.com/watch?v%3Di2rklwkm_dQ&amp;ei=Lrk9U7WUA6jKsATzp4DIBw&amp;usg=AFQjCNEyA-exGXZI6t75AgW9eADSgRdHAA&amp;sig2=L-Iwo0WQMvDF-UQ9m_fdyw&amp;bvm=bv.64125504,d.cWc&amp;cad=rja" TargetMode="External"/><Relationship Id="rId7" Type="http://schemas.openxmlformats.org/officeDocument/2006/relationships/image" Target="../media/image54.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youtube.com/watch?v=Poi3imQkQsQ"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HfOMNOceuP4"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CIoVTFJEZHE"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www.godtube.com/watch/?v=7YL6KGNX"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www.godtube.com/watch/?v=911EJFNU"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zArjHbikAHU&amp;feature=relmfu"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www.google.com/url?url=http://www.youtube.com/watch?v=IapqqQ45Q4w&amp;rct=j&amp;sa=X&amp;ei=Y7OnTY3RO9PAgQeewczzBQ&amp;ved=0CDEQuAIwAA&amp;q=youtube+double+imputation+sproul&amp;usg=AFQjCNHXoKDVd5VI_ABljb9LeX8EDXADyQ"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www.google.com/url?sa=t&amp;source=video&amp;cd=1&amp;ved=0CDAQtwIwAA&amp;url=http://www.youtube.com/watch?v=IapqqQ45Q4w&amp;rct=j&amp;q=youtube%20double%20imputation%20sproul&amp;ei=Y7OnTY3RO9PAgQeewczzBQ&amp;usg=AFQjCNH3s_SmE55ucY6npJXkHZCgw__pWA&amp;cad=rj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biblia.com/bible/esv/Ps.%20127.3" TargetMode="External"/><Relationship Id="rId2" Type="http://schemas.openxmlformats.org/officeDocument/2006/relationships/hyperlink" Target="http://biblia.com/bible/esv/Ps.%20103.17" TargetMode="External"/><Relationship Id="rId1" Type="http://schemas.openxmlformats.org/officeDocument/2006/relationships/slideLayout" Target="../slideLayouts/slideLayout2.xml"/><Relationship Id="rId5" Type="http://schemas.openxmlformats.org/officeDocument/2006/relationships/hyperlink" Target="http://biblia.com/bible/esv/1%20Kings%2011.12" TargetMode="External"/><Relationship Id="rId4" Type="http://schemas.openxmlformats.org/officeDocument/2006/relationships/hyperlink" Target="http://biblia.com/bible/esv/Gen.%2026.2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youtube.com/watch?v=f5d8pVg3Qtg" TargetMode="External"/><Relationship Id="rId4" Type="http://schemas.openxmlformats.org/officeDocument/2006/relationships/hyperlink" Target="http://www.youtube.com/watch?v=mOzKIdMWTp8"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www.google.com/url?sa=t&amp;rct=j&amp;q=top%2010%20wierd%20laws%20site:youtube.com&amp;source=web&amp;cd=1&amp;ved=0CCoQtwIwAA&amp;url=http://www.youtube.com/watch?v=mJuq5cq4IRs&amp;ei=M4aqT6mrD4SA2wXcr5ymAg&amp;usg=AFQjCNFcxIssDBgMafniwZAtxVmQ3MsUtg&amp;cad=rja"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lum bright="-24000"/>
          </a:blip>
          <a:srcRect/>
          <a:stretch>
            <a:fillRect/>
          </a:stretch>
        </p:blipFill>
        <p:spPr bwMode="auto">
          <a:xfrm>
            <a:off x="-152400" y="1447800"/>
            <a:ext cx="9448800" cy="3787775"/>
          </a:xfrm>
          <a:prstGeom prst="rect">
            <a:avLst/>
          </a:prstGeom>
          <a:noFill/>
          <a:ln w="76200">
            <a:solidFill>
              <a:schemeClr val="bg1"/>
            </a:solidFill>
            <a:miter lim="800000"/>
            <a:headEnd/>
            <a:tailEnd/>
          </a:ln>
        </p:spPr>
      </p:pic>
      <p:sp>
        <p:nvSpPr>
          <p:cNvPr id="112643" name="Rectangle 3"/>
          <p:cNvSpPr>
            <a:spLocks noGrp="1" noChangeArrowheads="1"/>
          </p:cNvSpPr>
          <p:nvPr>
            <p:ph type="ctrTitle"/>
          </p:nvPr>
        </p:nvSpPr>
        <p:spPr>
          <a:xfrm>
            <a:off x="762000" y="457200"/>
            <a:ext cx="7772400" cy="1143000"/>
          </a:xfrm>
        </p:spPr>
        <p:txBody>
          <a:bodyPr/>
          <a:lstStyle/>
          <a:p>
            <a:pPr eaLnBrk="1" hangingPunct="1"/>
            <a:r>
              <a:rPr lang="en-US" smtClean="0">
                <a:solidFill>
                  <a:schemeClr val="bg1"/>
                </a:solidFill>
                <a:latin typeface="Ringbearer" pitchFamily="18" charset="0"/>
              </a:rPr>
              <a:t>Systematic Theology</a:t>
            </a:r>
          </a:p>
        </p:txBody>
      </p:sp>
      <p:sp>
        <p:nvSpPr>
          <p:cNvPr id="112644" name="Rectangle 4"/>
          <p:cNvSpPr>
            <a:spLocks noGrp="1" noChangeArrowheads="1"/>
          </p:cNvSpPr>
          <p:nvPr>
            <p:ph type="subTitle" idx="1"/>
          </p:nvPr>
        </p:nvSpPr>
        <p:spPr>
          <a:xfrm>
            <a:off x="1524000" y="5257800"/>
            <a:ext cx="6400800" cy="1752600"/>
          </a:xfrm>
        </p:spPr>
        <p:txBody>
          <a:bodyPr/>
          <a:lstStyle/>
          <a:p>
            <a:pPr eaLnBrk="1" hangingPunct="1"/>
            <a:r>
              <a:rPr lang="en-US" sz="2400" dirty="0" smtClean="0">
                <a:solidFill>
                  <a:schemeClr val="bg1"/>
                </a:solidFill>
                <a:latin typeface="Blackadder ITC" pitchFamily="82" charset="0"/>
              </a:rPr>
              <a:t>Acts, Epistles, &amp; </a:t>
            </a:r>
            <a:r>
              <a:rPr lang="en-US" sz="2400" dirty="0" err="1" smtClean="0">
                <a:solidFill>
                  <a:schemeClr val="bg1"/>
                </a:solidFill>
                <a:latin typeface="Blackadder ITC" pitchFamily="82" charset="0"/>
              </a:rPr>
              <a:t>Systematics</a:t>
            </a:r>
            <a:endParaRPr lang="en-US" sz="2400" dirty="0" smtClean="0">
              <a:solidFill>
                <a:schemeClr val="bg1"/>
              </a:solidFill>
              <a:latin typeface="Blackadder ITC" pitchFamily="82" charset="0"/>
            </a:endParaRPr>
          </a:p>
          <a:p>
            <a:pPr eaLnBrk="1" hangingPunct="1"/>
            <a:r>
              <a:rPr lang="en-US" sz="2400" dirty="0" smtClean="0">
                <a:solidFill>
                  <a:schemeClr val="bg1"/>
                </a:solidFill>
                <a:latin typeface="Blackadder ITC" pitchFamily="82" charset="0"/>
              </a:rPr>
              <a:t>SRCS ~ Bible 10</a:t>
            </a:r>
          </a:p>
          <a:p>
            <a:pPr eaLnBrk="1" hangingPunct="1"/>
            <a:r>
              <a:rPr lang="en-US" sz="2400" dirty="0" err="1" smtClean="0">
                <a:solidFill>
                  <a:schemeClr val="bg1"/>
                </a:solidFill>
                <a:latin typeface="Blackadder ITC" pitchFamily="82" charset="0"/>
              </a:rPr>
              <a:t>mr.</a:t>
            </a:r>
            <a:r>
              <a:rPr lang="en-US" sz="2400" dirty="0" smtClean="0">
                <a:solidFill>
                  <a:schemeClr val="bg1"/>
                </a:solidFill>
                <a:latin typeface="Blackadder ITC" pitchFamily="82" charset="0"/>
              </a:rPr>
              <a:t> e ~ winter 2011</a:t>
            </a:r>
          </a:p>
        </p:txBody>
      </p:sp>
      <p:sp>
        <p:nvSpPr>
          <p:cNvPr id="8197" name="Rectangle 5"/>
          <p:cNvSpPr>
            <a:spLocks noChangeArrowheads="1"/>
          </p:cNvSpPr>
          <p:nvPr/>
        </p:nvSpPr>
        <p:spPr bwMode="auto">
          <a:xfrm>
            <a:off x="762000" y="2819400"/>
            <a:ext cx="7772400" cy="1143000"/>
          </a:xfrm>
          <a:prstGeom prst="rect">
            <a:avLst/>
          </a:prstGeom>
          <a:noFill/>
          <a:ln w="9525">
            <a:noFill/>
            <a:miter lim="800000"/>
            <a:headEnd/>
            <a:tailEnd/>
          </a:ln>
          <a:effectLst/>
        </p:spPr>
        <p:txBody>
          <a:bodyPr anchor="ctr"/>
          <a:lstStyle/>
          <a:p>
            <a:pPr algn="ctr">
              <a:defRPr/>
            </a:pPr>
            <a:r>
              <a:rPr lang="en-US" sz="4000" dirty="0" smtClean="0">
                <a:solidFill>
                  <a:schemeClr val="bg1"/>
                </a:solidFill>
                <a:effectLst>
                  <a:outerShdw blurRad="38100" dist="38100" dir="2700000" algn="tl">
                    <a:srgbClr val="808080"/>
                  </a:outerShdw>
                </a:effectLst>
                <a:latin typeface="Ringbearer" pitchFamily="18" charset="0"/>
              </a:rPr>
              <a:t>Anthropology</a:t>
            </a:r>
          </a:p>
          <a:p>
            <a:pPr algn="ctr">
              <a:defRPr/>
            </a:pPr>
            <a:r>
              <a:rPr lang="en-US" sz="3200" dirty="0" smtClean="0">
                <a:solidFill>
                  <a:schemeClr val="bg1"/>
                </a:solidFill>
                <a:effectLst>
                  <a:outerShdw blurRad="38100" dist="38100" dir="2700000" algn="tl">
                    <a:srgbClr val="808080"/>
                  </a:outerShdw>
                </a:effectLst>
                <a:latin typeface="Ringbearer" pitchFamily="18" charset="0"/>
              </a:rPr>
              <a:t>(&amp; </a:t>
            </a:r>
            <a:r>
              <a:rPr lang="en-US" sz="3200" dirty="0" err="1" smtClean="0">
                <a:solidFill>
                  <a:schemeClr val="bg1"/>
                </a:solidFill>
                <a:effectLst>
                  <a:outerShdw blurRad="38100" dist="38100" dir="2700000" algn="tl">
                    <a:srgbClr val="808080"/>
                  </a:outerShdw>
                </a:effectLst>
                <a:latin typeface="Ringbearer" pitchFamily="18" charset="0"/>
              </a:rPr>
              <a:t>Hamartiology</a:t>
            </a:r>
            <a:r>
              <a:rPr lang="en-US" sz="3200" dirty="0" smtClean="0">
                <a:solidFill>
                  <a:schemeClr val="bg1"/>
                </a:solidFill>
                <a:effectLst>
                  <a:outerShdw blurRad="38100" dist="38100" dir="2700000" algn="tl">
                    <a:srgbClr val="808080"/>
                  </a:outerShdw>
                </a:effectLst>
                <a:latin typeface="Ringbearer" pitchFamily="18" charset="0"/>
              </a:rPr>
              <a:t>)</a:t>
            </a:r>
            <a:r>
              <a:rPr lang="en-US" sz="3200" dirty="0">
                <a:solidFill>
                  <a:schemeClr val="bg1"/>
                </a:solidFill>
                <a:effectLst>
                  <a:outerShdw blurRad="38100" dist="38100" dir="2700000" algn="tl">
                    <a:srgbClr val="808080"/>
                  </a:outerShdw>
                </a:effectLst>
                <a:latin typeface="Ringbearer" pitchFamily="18" charset="0"/>
              </a:rPr>
              <a:t/>
            </a:r>
            <a:br>
              <a:rPr lang="en-US" sz="3200" dirty="0">
                <a:solidFill>
                  <a:schemeClr val="bg1"/>
                </a:solidFill>
                <a:effectLst>
                  <a:outerShdw blurRad="38100" dist="38100" dir="2700000" algn="tl">
                    <a:srgbClr val="808080"/>
                  </a:outerShdw>
                </a:effectLst>
                <a:latin typeface="Ringbearer" pitchFamily="18" charset="0"/>
              </a:rPr>
            </a:br>
            <a:endParaRPr lang="en-US" sz="3200" dirty="0">
              <a:solidFill>
                <a:schemeClr val="bg1"/>
              </a:solidFill>
              <a:effectLst>
                <a:outerShdw blurRad="38100" dist="38100" dir="2700000" algn="tl">
                  <a:srgbClr val="808080"/>
                </a:outerShdw>
              </a:effectLst>
              <a:latin typeface="Ringbearer"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152400" y="1447800"/>
            <a:ext cx="8839200" cy="5105400"/>
          </a:xfrm>
          <a:solidFill>
            <a:schemeClr val="tx1">
              <a:alpha val="70000"/>
            </a:schemeClr>
          </a:solidFill>
        </p:spPr>
        <p:txBody>
          <a:bodyPr>
            <a:noAutofit/>
          </a:bodyPr>
          <a:lstStyle/>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The Creation of Man</a:t>
            </a:r>
          </a:p>
          <a:p>
            <a:pPr>
              <a:lnSpc>
                <a:spcPct val="90000"/>
              </a:lnSpc>
              <a:buNone/>
              <a:defRPr/>
            </a:pPr>
            <a:r>
              <a:rPr lang="en-US" sz="2400" b="1" dirty="0" smtClean="0">
                <a:solidFill>
                  <a:schemeClr val="bg1">
                    <a:lumMod val="95000"/>
                  </a:schemeClr>
                </a:solidFill>
              </a:rPr>
              <a:t>	C.  What happened to the Image of God at the Fall?</a:t>
            </a:r>
          </a:p>
          <a:p>
            <a:pPr lvl="1">
              <a:lnSpc>
                <a:spcPct val="90000"/>
              </a:lnSpc>
              <a:buNone/>
              <a:defRPr/>
            </a:pPr>
            <a:r>
              <a:rPr lang="en-US" sz="2400" b="1" dirty="0" smtClean="0">
                <a:solidFill>
                  <a:schemeClr val="bg1">
                    <a:lumMod val="95000"/>
                  </a:schemeClr>
                </a:solidFill>
              </a:rPr>
              <a:t>	1.  </a:t>
            </a:r>
            <a:r>
              <a:rPr lang="en-US" sz="2400" dirty="0" smtClean="0">
                <a:solidFill>
                  <a:schemeClr val="bg1">
                    <a:lumMod val="95000"/>
                  </a:schemeClr>
                </a:solidFill>
                <a:effectLst>
                  <a:outerShdw blurRad="38100" dist="38100" dir="2700000" algn="tl">
                    <a:srgbClr val="000000">
                      <a:alpha val="43137"/>
                    </a:srgbClr>
                  </a:outerShdw>
                </a:effectLst>
              </a:rPr>
              <a:t>In the Fall God’s Image Is Distorted but Not Lost.</a:t>
            </a: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eaLnBrk="1" hangingPunct="1">
              <a:lnSpc>
                <a:spcPct val="90000"/>
              </a:lnSpc>
              <a:buFontTx/>
              <a:buNone/>
              <a:defRPr/>
            </a:pP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Rectangle 6"/>
          <p:cNvSpPr/>
          <p:nvPr/>
        </p:nvSpPr>
        <p:spPr>
          <a:xfrm>
            <a:off x="228600" y="990600"/>
            <a:ext cx="3814249" cy="461665"/>
          </a:xfrm>
          <a:prstGeom prst="rect">
            <a:avLst/>
          </a:prstGeom>
        </p:spPr>
        <p:txBody>
          <a:bodyPr wrap="none">
            <a:spAutoFit/>
          </a:bodyPr>
          <a:lstStyle/>
          <a:p>
            <a:r>
              <a:rPr lang="en-US" sz="2400" b="1" dirty="0" smtClean="0">
                <a:effectLst>
                  <a:outerShdw blurRad="38100" dist="38100" dir="2700000" algn="tl">
                    <a:srgbClr val="FFFFFF"/>
                  </a:outerShdw>
                </a:effectLst>
              </a:rPr>
              <a:t>Part III: The Doctrine of </a:t>
            </a:r>
            <a:r>
              <a:rPr lang="en-US" sz="2400" b="1" i="1" dirty="0" smtClean="0">
                <a:effectLst>
                  <a:outerShdw blurRad="38100" dist="38100" dir="2700000" algn="tl">
                    <a:srgbClr val="FFFFFF"/>
                  </a:outerShdw>
                </a:effectLst>
              </a:rPr>
              <a:t>Man</a:t>
            </a:r>
            <a:endParaRPr lang="en-US" sz="2400" dirty="0"/>
          </a:p>
        </p:txBody>
      </p:sp>
      <p:sp>
        <p:nvSpPr>
          <p:cNvPr id="8" name="TextBox 7"/>
          <p:cNvSpPr txBox="1"/>
          <p:nvPr/>
        </p:nvSpPr>
        <p:spPr>
          <a:xfrm>
            <a:off x="381000" y="2743200"/>
            <a:ext cx="8382000" cy="3477875"/>
          </a:xfrm>
          <a:prstGeom prst="rect">
            <a:avLst/>
          </a:prstGeom>
          <a:solidFill>
            <a:schemeClr val="tx2">
              <a:lumMod val="50000"/>
            </a:schemeClr>
          </a:solidFill>
        </p:spPr>
        <p:txBody>
          <a:bodyPr wrap="square" rtlCol="0">
            <a:spAutoFit/>
          </a:bodyPr>
          <a:lstStyle/>
          <a:p>
            <a:r>
              <a:rPr lang="en-US" sz="2000" dirty="0" smtClean="0">
                <a:solidFill>
                  <a:schemeClr val="bg1">
                    <a:lumMod val="95000"/>
                  </a:schemeClr>
                </a:solidFill>
              </a:rPr>
              <a:t>This question is answered quite early in Genesis where God gives Noah the authority to establish the death penalty for murder among human beings just after the flood: God says “Whoever sheds the blood of man, by man shall his blood be shed; </a:t>
            </a:r>
            <a:r>
              <a:rPr lang="en-US" sz="2000" i="1" dirty="0" smtClean="0">
                <a:solidFill>
                  <a:schemeClr val="bg1">
                    <a:lumMod val="95000"/>
                  </a:schemeClr>
                </a:solidFill>
              </a:rPr>
              <a:t>for God made man in his own image” (Gen. 9:6). </a:t>
            </a:r>
          </a:p>
          <a:p>
            <a:endParaRPr lang="en-US" sz="2000" i="1" dirty="0" smtClean="0">
              <a:solidFill>
                <a:schemeClr val="bg1">
                  <a:lumMod val="95000"/>
                </a:schemeClr>
              </a:solidFill>
            </a:endParaRPr>
          </a:p>
          <a:p>
            <a:endParaRPr lang="en-US" sz="2000" i="1" dirty="0" smtClean="0">
              <a:solidFill>
                <a:schemeClr val="bg1">
                  <a:lumMod val="95000"/>
                </a:schemeClr>
              </a:solidFill>
            </a:endParaRPr>
          </a:p>
          <a:p>
            <a:r>
              <a:rPr lang="en-US" sz="2000" i="1" dirty="0" smtClean="0">
                <a:solidFill>
                  <a:schemeClr val="bg1">
                    <a:lumMod val="95000"/>
                  </a:schemeClr>
                </a:solidFill>
              </a:rPr>
              <a:t>Even though men are sinful, there is still enough likeness to God </a:t>
            </a:r>
            <a:r>
              <a:rPr lang="en-US" sz="2000" dirty="0" smtClean="0">
                <a:solidFill>
                  <a:schemeClr val="bg1">
                    <a:lumMod val="95000"/>
                  </a:schemeClr>
                </a:solidFill>
              </a:rPr>
              <a:t>remaining in them that to murder another person (to “shed blood” is an Old Testament expression for taking a human life) is to attack the part of creation that most resembles God, and it betrays an attempt or desire (if one were able) to attack God himself.</a:t>
            </a:r>
            <a:endParaRPr lang="en-US" sz="2000" dirty="0" smtClean="0">
              <a:solidFill>
                <a:schemeClr val="bg1">
                  <a:lumMod val="95000"/>
                </a:schemeClr>
              </a:solidFill>
              <a:effectLst>
                <a:outerShdw blurRad="38100" dist="38100" dir="2700000" algn="tl">
                  <a:srgbClr val="000000">
                    <a:alpha val="43137"/>
                  </a:srgbClr>
                </a:outerShdw>
              </a:effectLst>
            </a:endParaRPr>
          </a:p>
        </p:txBody>
      </p:sp>
      <p:sp>
        <p:nvSpPr>
          <p:cNvPr id="10" name="TextBox 9"/>
          <p:cNvSpPr txBox="1"/>
          <p:nvPr/>
        </p:nvSpPr>
        <p:spPr>
          <a:xfrm>
            <a:off x="1600200" y="4110335"/>
            <a:ext cx="3505200" cy="461665"/>
          </a:xfrm>
          <a:prstGeom prst="rect">
            <a:avLst/>
          </a:prstGeom>
          <a:noFill/>
        </p:spPr>
        <p:txBody>
          <a:bodyPr wrap="square" rtlCol="0">
            <a:spAutoFit/>
          </a:bodyPr>
          <a:lstStyle/>
          <a:p>
            <a:pPr>
              <a:buNone/>
            </a:pPr>
            <a:r>
              <a:rPr lang="en-US" sz="2400" dirty="0" smtClean="0">
                <a:solidFill>
                  <a:schemeClr val="accent1">
                    <a:lumMod val="60000"/>
                    <a:lumOff val="40000"/>
                  </a:schemeClr>
                </a:solidFill>
              </a:rPr>
              <a:t>What does this mean?  </a:t>
            </a:r>
            <a:endParaRPr lang="en-US" sz="2400" dirty="0" smtClean="0">
              <a:solidFill>
                <a:schemeClr val="accent1">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7315200" y="1447800"/>
            <a:ext cx="1600200" cy="1277273"/>
          </a:xfrm>
          <a:prstGeom prst="rect">
            <a:avLst/>
          </a:prstGeom>
          <a:noFill/>
        </p:spPr>
        <p:txBody>
          <a:bodyPr wrap="square" rtlCol="0">
            <a:spAutoFit/>
          </a:bodyPr>
          <a:lstStyle/>
          <a:p>
            <a:pPr algn="r"/>
            <a:r>
              <a:rPr lang="en-US" sz="1100" dirty="0" smtClean="0">
                <a:solidFill>
                  <a:schemeClr val="bg1">
                    <a:lumMod val="95000"/>
                  </a:schemeClr>
                </a:solidFill>
              </a:rPr>
              <a:t>For a detailed analysis of this passage, see John Murray, </a:t>
            </a:r>
            <a:r>
              <a:rPr lang="en-US" sz="1100" b="1" i="1" dirty="0" smtClean="0">
                <a:solidFill>
                  <a:schemeClr val="bg1">
                    <a:lumMod val="95000"/>
                  </a:schemeClr>
                </a:solidFill>
                <a:effectLst>
                  <a:outerShdw blurRad="38100" dist="38100" dir="2700000" algn="tl">
                    <a:srgbClr val="000000">
                      <a:alpha val="43137"/>
                    </a:srgbClr>
                  </a:outerShdw>
                </a:effectLst>
              </a:rPr>
              <a:t>Principles of Conduct</a:t>
            </a:r>
          </a:p>
          <a:p>
            <a:pPr algn="r"/>
            <a:r>
              <a:rPr lang="en-US" sz="1100" dirty="0" smtClean="0">
                <a:solidFill>
                  <a:schemeClr val="bg1">
                    <a:lumMod val="95000"/>
                  </a:schemeClr>
                </a:solidFill>
              </a:rPr>
              <a:t>(Grand Rapids: </a:t>
            </a:r>
            <a:r>
              <a:rPr lang="en-US" sz="1100" dirty="0" err="1" smtClean="0">
                <a:solidFill>
                  <a:schemeClr val="bg1">
                    <a:lumMod val="95000"/>
                  </a:schemeClr>
                </a:solidFill>
              </a:rPr>
              <a:t>Eerdmans</a:t>
            </a:r>
            <a:r>
              <a:rPr lang="en-US" sz="1100" dirty="0" smtClean="0">
                <a:solidFill>
                  <a:schemeClr val="bg1">
                    <a:lumMod val="95000"/>
                  </a:schemeClr>
                </a:solidFill>
              </a:rPr>
              <a:t>, 1957), pp. 109–13.</a:t>
            </a:r>
            <a:endParaRPr lang="en-US" sz="1100" dirty="0">
              <a:solidFill>
                <a:schemeClr val="bg1">
                  <a:lumMod val="95000"/>
                </a:schemeClr>
              </a:solidFill>
            </a:endParaRPr>
          </a:p>
        </p:txBody>
      </p:sp>
      <p:pic>
        <p:nvPicPr>
          <p:cNvPr id="13" name="Picture 2"/>
          <p:cNvPicPr>
            <a:picLocks noChangeAspect="1" noChangeArrowheads="1"/>
          </p:cNvPicPr>
          <p:nvPr/>
        </p:nvPicPr>
        <p:blipFill>
          <a:blip r:embed="rId3" cstate="print"/>
          <a:srcRect l="50485"/>
          <a:stretch>
            <a:fillRect/>
          </a:stretch>
        </p:blipFill>
        <p:spPr bwMode="auto">
          <a:xfrm>
            <a:off x="5943600" y="2057400"/>
            <a:ext cx="1943100" cy="2524125"/>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r="47573"/>
          <a:stretch>
            <a:fillRect/>
          </a:stretch>
        </p:blipFill>
        <p:spPr bwMode="auto">
          <a:xfrm>
            <a:off x="5943600" y="2124075"/>
            <a:ext cx="2057400" cy="252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dissolve">
                                      <p:cBhvr>
                                        <p:cTn id="7" dur="500"/>
                                        <p:tgtEl>
                                          <p:spTgt spid="7170">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170">
                                            <p:txEl>
                                              <p:pRg st="2" end="2"/>
                                            </p:txEl>
                                          </p:spTgt>
                                        </p:tgtEl>
                                        <p:attrNameLst>
                                          <p:attrName>style.visibility</p:attrName>
                                        </p:attrNameLst>
                                      </p:cBhvr>
                                      <p:to>
                                        <p:strVal val="visible"/>
                                      </p:to>
                                    </p:set>
                                    <p:animEffect transition="in" filter="dissolve">
                                      <p:cBhvr>
                                        <p:cTn id="10" dur="500"/>
                                        <p:tgtEl>
                                          <p:spTgt spid="717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dissolv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p:bldP spid="8" grpId="0" uiExpand="1" build="p" bldLvl="5"/>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pPr eaLnBrk="1" hangingPunct="1"/>
            <a:endParaRPr lang="en-US" smtClean="0"/>
          </a:p>
        </p:txBody>
      </p:sp>
      <p:pic>
        <p:nvPicPr>
          <p:cNvPr id="29699"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9700"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4648200" y="2895600"/>
            <a:ext cx="3886200" cy="1938338"/>
          </a:xfrm>
          <a:prstGeom prst="rect">
            <a:avLst/>
          </a:prstGeom>
          <a:noFill/>
        </p:spPr>
        <p:txBody>
          <a:bodyPr>
            <a:spAutoFit/>
          </a:bodyPr>
          <a:lstStyle/>
          <a:p>
            <a:pPr algn="r">
              <a:defRPr/>
            </a:pPr>
            <a:r>
              <a:rPr lang="en-US" sz="2400" dirty="0">
                <a:solidFill>
                  <a:schemeClr val="bg1"/>
                </a:solidFill>
              </a:rPr>
              <a:t>Blasphemy of the Holy Spirit is set apart as a more severe sin than blasphemy of the Son (Matt. 12:31)</a:t>
            </a:r>
            <a:endParaRPr lang="en-US" sz="2400" dirty="0">
              <a:solidFill>
                <a:schemeClr val="bg2">
                  <a:lumMod val="50000"/>
                </a:schemeClr>
              </a:solidFill>
            </a:endParaRPr>
          </a:p>
        </p:txBody>
      </p:sp>
      <p:sp>
        <p:nvSpPr>
          <p:cNvPr id="9" name="Rounded Rectangular Callout 8"/>
          <p:cNvSpPr/>
          <p:nvPr/>
        </p:nvSpPr>
        <p:spPr>
          <a:xfrm>
            <a:off x="533400" y="3124200"/>
            <a:ext cx="4191000" cy="2971800"/>
          </a:xfrm>
          <a:prstGeom prst="wedgeRoundRectCallout">
            <a:avLst>
              <a:gd name="adj1" fmla="val 94865"/>
              <a:gd name="adj2" fmla="val 3752"/>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aseline="30000" dirty="0"/>
              <a:t>31</a:t>
            </a:r>
            <a:r>
              <a:rPr lang="en-US" sz="2000" dirty="0"/>
              <a:t>And so I tell you, every sin and blasphemy will be forgiven men, but the blasphemy against the Spirit will not be forgiven. </a:t>
            </a:r>
            <a:r>
              <a:rPr lang="en-US" sz="2000" baseline="30000" dirty="0"/>
              <a:t>32</a:t>
            </a:r>
            <a:r>
              <a:rPr lang="en-US" sz="2000" dirty="0"/>
              <a:t>Anyone who speaks a word against the Son of Man will be forgiven, but anyone who speaks against the Holy Spirit will not be forgiven, either in this age or in the age to come.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lstStyle/>
          <a:p>
            <a:pPr eaLnBrk="1" hangingPunct="1"/>
            <a:endParaRPr lang="en-US" smtClean="0"/>
          </a:p>
        </p:txBody>
      </p:sp>
      <p:pic>
        <p:nvPicPr>
          <p:cNvPr id="30723"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0724"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1336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7" name="TextBox 6"/>
          <p:cNvSpPr txBox="1">
            <a:spLocks noChangeArrowheads="1"/>
          </p:cNvSpPr>
          <p:nvPr/>
        </p:nvSpPr>
        <p:spPr bwMode="auto">
          <a:xfrm>
            <a:off x="5791200" y="2819400"/>
            <a:ext cx="2895600" cy="1200150"/>
          </a:xfrm>
          <a:prstGeom prst="rect">
            <a:avLst/>
          </a:prstGeom>
          <a:noFill/>
          <a:ln w="9525">
            <a:noFill/>
            <a:miter lim="800000"/>
            <a:headEnd/>
            <a:tailEnd/>
          </a:ln>
        </p:spPr>
        <p:txBody>
          <a:bodyPr>
            <a:spAutoFit/>
          </a:bodyPr>
          <a:lstStyle/>
          <a:p>
            <a:r>
              <a:rPr lang="en-US" sz="2400">
                <a:solidFill>
                  <a:schemeClr val="bg1"/>
                </a:solidFill>
              </a:rPr>
              <a:t> Ever wonder why these sins are so grievous?</a:t>
            </a:r>
          </a:p>
        </p:txBody>
      </p:sp>
      <p:sp>
        <p:nvSpPr>
          <p:cNvPr id="9" name="Rounded Rectangular Callout 8"/>
          <p:cNvSpPr/>
          <p:nvPr/>
        </p:nvSpPr>
        <p:spPr>
          <a:xfrm>
            <a:off x="304800" y="2667000"/>
            <a:ext cx="4800600" cy="3886200"/>
          </a:xfrm>
          <a:prstGeom prst="wedgeRoundRectCallout">
            <a:avLst>
              <a:gd name="adj1" fmla="val 60589"/>
              <a:gd name="adj2" fmla="val -33452"/>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aseline="30000" dirty="0"/>
              <a:t>16</a:t>
            </a:r>
            <a:r>
              <a:rPr lang="en-US" sz="2000" dirty="0"/>
              <a:t> There are six things the LORD hates, </a:t>
            </a:r>
            <a:br>
              <a:rPr lang="en-US" sz="2000" dirty="0"/>
            </a:br>
            <a:r>
              <a:rPr lang="en-US" sz="2000" dirty="0"/>
              <a:t>       seven that are detestable to him: </a:t>
            </a:r>
          </a:p>
          <a:p>
            <a:pPr>
              <a:defRPr/>
            </a:pPr>
            <a:r>
              <a:rPr lang="en-US" sz="2000" dirty="0"/>
              <a:t> </a:t>
            </a:r>
            <a:r>
              <a:rPr lang="en-US" sz="2000" baseline="30000" dirty="0"/>
              <a:t>17</a:t>
            </a:r>
            <a:r>
              <a:rPr lang="en-US" sz="2000" dirty="0"/>
              <a:t> haughty eyes, </a:t>
            </a:r>
            <a:br>
              <a:rPr lang="en-US" sz="2000" dirty="0"/>
            </a:br>
            <a:r>
              <a:rPr lang="en-US" sz="2000" dirty="0"/>
              <a:t>       a lying tongue, </a:t>
            </a:r>
            <a:br>
              <a:rPr lang="en-US" sz="2000" dirty="0"/>
            </a:br>
            <a:r>
              <a:rPr lang="en-US" sz="2000" dirty="0"/>
              <a:t>       hands that shed innocent blood, </a:t>
            </a:r>
          </a:p>
          <a:p>
            <a:pPr>
              <a:defRPr/>
            </a:pPr>
            <a:r>
              <a:rPr lang="en-US" sz="2000" dirty="0"/>
              <a:t> </a:t>
            </a:r>
            <a:r>
              <a:rPr lang="en-US" sz="2000" baseline="30000" dirty="0"/>
              <a:t>18</a:t>
            </a:r>
            <a:r>
              <a:rPr lang="en-US" sz="2000" dirty="0"/>
              <a:t> a heart that devises wicked schemes, </a:t>
            </a:r>
            <a:br>
              <a:rPr lang="en-US" sz="2000" dirty="0"/>
            </a:br>
            <a:r>
              <a:rPr lang="en-US" sz="2000" dirty="0"/>
              <a:t>       feet that are quick to rush into evil, </a:t>
            </a:r>
          </a:p>
          <a:p>
            <a:pPr>
              <a:defRPr/>
            </a:pPr>
            <a:r>
              <a:rPr lang="en-US" sz="2000" dirty="0"/>
              <a:t> </a:t>
            </a:r>
            <a:r>
              <a:rPr lang="en-US" sz="2000" baseline="30000" dirty="0"/>
              <a:t>19</a:t>
            </a:r>
            <a:r>
              <a:rPr lang="en-US" sz="2000" dirty="0"/>
              <a:t> a false witness who pours out lies </a:t>
            </a:r>
            <a:br>
              <a:rPr lang="en-US" sz="2000" dirty="0"/>
            </a:br>
            <a:r>
              <a:rPr lang="en-US" sz="2000" dirty="0"/>
              <a:t>       and a man who stirs up dissension among brothers.</a:t>
            </a:r>
          </a:p>
          <a:p>
            <a:pPr>
              <a:defRPr/>
            </a:pPr>
            <a:r>
              <a:rPr lang="en-US" sz="2000" dirty="0">
                <a:solidFill>
                  <a:schemeClr val="bg1"/>
                </a:solidFill>
              </a:rPr>
              <a:t>		Proverbs 6:16-19</a:t>
            </a:r>
            <a:endParaRPr lang="en-US" sz="2000" dirty="0"/>
          </a:p>
        </p:txBody>
      </p:sp>
      <p:sp>
        <p:nvSpPr>
          <p:cNvPr id="10" name="Rounded Rectangular Callout 9"/>
          <p:cNvSpPr/>
          <p:nvPr/>
        </p:nvSpPr>
        <p:spPr>
          <a:xfrm>
            <a:off x="5410200" y="4572000"/>
            <a:ext cx="3505200" cy="2057400"/>
          </a:xfrm>
          <a:prstGeom prst="wedgeRoundRectCallout">
            <a:avLst>
              <a:gd name="adj1" fmla="val -20759"/>
              <a:gd name="adj2" fmla="val -76202"/>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aseline="30000" dirty="0"/>
              <a:t>16</a:t>
            </a:r>
            <a:r>
              <a:rPr lang="en-US" sz="2000" dirty="0"/>
              <a:t> </a:t>
            </a:r>
            <a:r>
              <a:rPr lang="en-US" sz="2000" baseline="30000" dirty="0"/>
              <a:t>6</a:t>
            </a:r>
            <a:r>
              <a:rPr lang="en-US" sz="2000" dirty="0"/>
              <a:t>Jesus answered, "I am the </a:t>
            </a:r>
            <a:r>
              <a:rPr lang="en-US" sz="2000" dirty="0">
                <a:solidFill>
                  <a:schemeClr val="tx1">
                    <a:lumMod val="95000"/>
                    <a:lumOff val="5000"/>
                  </a:schemeClr>
                </a:solidFill>
                <a:effectLst>
                  <a:outerShdw blurRad="38100" dist="38100" dir="2700000" algn="tl">
                    <a:srgbClr val="000000">
                      <a:alpha val="43137"/>
                    </a:srgbClr>
                  </a:outerShdw>
                </a:effectLst>
              </a:rPr>
              <a:t>way</a:t>
            </a:r>
            <a:r>
              <a:rPr lang="en-US" sz="2000" dirty="0"/>
              <a:t> and the </a:t>
            </a:r>
            <a:r>
              <a:rPr lang="en-US" sz="2000" dirty="0">
                <a:solidFill>
                  <a:schemeClr val="tx1">
                    <a:lumMod val="95000"/>
                    <a:lumOff val="5000"/>
                  </a:schemeClr>
                </a:solidFill>
                <a:effectLst>
                  <a:outerShdw blurRad="38100" dist="38100" dir="2700000" algn="tl">
                    <a:srgbClr val="000000">
                      <a:alpha val="43137"/>
                    </a:srgbClr>
                  </a:outerShdw>
                </a:effectLst>
              </a:rPr>
              <a:t>truth</a:t>
            </a:r>
            <a:r>
              <a:rPr lang="en-US" sz="2000" dirty="0">
                <a:effectLst>
                  <a:outerShdw blurRad="38100" dist="38100" dir="2700000" algn="tl">
                    <a:srgbClr val="000000">
                      <a:alpha val="43137"/>
                    </a:srgbClr>
                  </a:outerShdw>
                </a:effectLst>
              </a:rPr>
              <a:t> </a:t>
            </a:r>
            <a:r>
              <a:rPr lang="en-US" sz="2000" dirty="0"/>
              <a:t>and the </a:t>
            </a:r>
            <a:r>
              <a:rPr lang="en-US" sz="2000" dirty="0">
                <a:solidFill>
                  <a:schemeClr val="tx1">
                    <a:lumMod val="95000"/>
                    <a:lumOff val="5000"/>
                  </a:schemeClr>
                </a:solidFill>
                <a:effectLst>
                  <a:outerShdw blurRad="38100" dist="38100" dir="2700000" algn="tl">
                    <a:srgbClr val="000000">
                      <a:alpha val="43137"/>
                    </a:srgbClr>
                  </a:outerShdw>
                </a:effectLst>
              </a:rPr>
              <a:t>life</a:t>
            </a:r>
            <a:r>
              <a:rPr lang="en-US" sz="2000" dirty="0"/>
              <a:t>. No one comes to the Father except through me. </a:t>
            </a:r>
          </a:p>
          <a:p>
            <a:pPr>
              <a:defRPr/>
            </a:pPr>
            <a:r>
              <a:rPr lang="en-US" sz="2000" dirty="0"/>
              <a:t>               John 14:6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pPr eaLnBrk="1" hangingPunct="1"/>
            <a:endParaRPr lang="en-US" smtClean="0"/>
          </a:p>
        </p:txBody>
      </p:sp>
      <p:pic>
        <p:nvPicPr>
          <p:cNvPr id="31747"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1748"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6553200" y="2743200"/>
            <a:ext cx="2362200" cy="3662363"/>
          </a:xfrm>
          <a:prstGeom prst="rect">
            <a:avLst/>
          </a:prstGeom>
          <a:noFill/>
        </p:spPr>
        <p:txBody>
          <a:bodyPr>
            <a:spAutoFit/>
          </a:bodyPr>
          <a:lstStyle/>
          <a:p>
            <a:pPr>
              <a:defRPr/>
            </a:pPr>
            <a:r>
              <a:rPr lang="en-US" sz="2400" dirty="0">
                <a:solidFill>
                  <a:schemeClr val="bg1"/>
                </a:solidFill>
              </a:rPr>
              <a:t>There are degrees of punishment in Hell based on the severity of the offense—dependent on knowledge</a:t>
            </a:r>
          </a:p>
          <a:p>
            <a:pPr>
              <a:defRPr/>
            </a:pPr>
            <a:r>
              <a:rPr lang="en-US" sz="2000" dirty="0">
                <a:solidFill>
                  <a:schemeClr val="bg2">
                    <a:lumMod val="50000"/>
                  </a:schemeClr>
                </a:solidFill>
              </a:rPr>
              <a:t>(Luke 12:47-48; Matthew 10:14,15)</a:t>
            </a:r>
          </a:p>
        </p:txBody>
      </p:sp>
      <p:sp>
        <p:nvSpPr>
          <p:cNvPr id="9" name="Rounded Rectangular Callout 8"/>
          <p:cNvSpPr/>
          <p:nvPr/>
        </p:nvSpPr>
        <p:spPr>
          <a:xfrm>
            <a:off x="304800" y="3048000"/>
            <a:ext cx="5638800" cy="3048000"/>
          </a:xfrm>
          <a:prstGeom prst="wedgeRoundRectCallout">
            <a:avLst>
              <a:gd name="adj1" fmla="val 60743"/>
              <a:gd name="adj2" fmla="val 40862"/>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 </a:t>
            </a:r>
            <a:r>
              <a:rPr lang="en-US" sz="2000" baseline="30000" dirty="0"/>
              <a:t>47</a:t>
            </a:r>
            <a:r>
              <a:rPr lang="en-US" sz="2000" dirty="0"/>
              <a:t>"That servant who knows his master's will and does not get ready or does not do what his master wants will be beaten with many blows. </a:t>
            </a:r>
            <a:r>
              <a:rPr lang="en-US" sz="2000" baseline="30000" dirty="0"/>
              <a:t>48</a:t>
            </a:r>
            <a:r>
              <a:rPr lang="en-US" sz="2000" dirty="0"/>
              <a:t>But the one who does not know and does things deserving punishment will be beaten with few blows. From everyone who has been given much, much will be demanded; and from the one who has been entrusted with much, much more will be asked.</a:t>
            </a:r>
          </a:p>
        </p:txBody>
      </p:sp>
      <p:sp>
        <p:nvSpPr>
          <p:cNvPr id="10" name="Rounded Rectangular Callout 9"/>
          <p:cNvSpPr/>
          <p:nvPr/>
        </p:nvSpPr>
        <p:spPr>
          <a:xfrm>
            <a:off x="304800" y="3048000"/>
            <a:ext cx="5638800" cy="2971800"/>
          </a:xfrm>
          <a:prstGeom prst="wedgeRoundRectCallout">
            <a:avLst>
              <a:gd name="adj1" fmla="val 60511"/>
              <a:gd name="adj2" fmla="val 56476"/>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dirty="0"/>
          </a:p>
          <a:p>
            <a:pPr>
              <a:defRPr/>
            </a:pPr>
            <a:r>
              <a:rPr lang="en-US" sz="2000" dirty="0"/>
              <a:t> </a:t>
            </a:r>
            <a:r>
              <a:rPr lang="en-US" sz="2000" baseline="30000" dirty="0"/>
              <a:t> 14</a:t>
            </a:r>
            <a:r>
              <a:rPr lang="en-US" sz="2000" dirty="0"/>
              <a:t>If anyone will not welcome you or listen to your words, shake the dust off your feet when you leave that home or town. </a:t>
            </a:r>
            <a:r>
              <a:rPr lang="en-US" sz="2000" baseline="30000" dirty="0"/>
              <a:t>15</a:t>
            </a:r>
            <a:r>
              <a:rPr lang="en-US" sz="2000" dirty="0"/>
              <a:t>I tell you the truth, it will be more bearable for Sodom and Gomorrah on the day of judgment than for that town.</a:t>
            </a:r>
          </a:p>
          <a:p>
            <a:pPr>
              <a:defRPr/>
            </a:pPr>
            <a:r>
              <a:rPr lang="en-US" sz="2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pPr eaLnBrk="1" hangingPunct="1"/>
            <a:endParaRPr lang="en-US" smtClean="0"/>
          </a:p>
        </p:txBody>
      </p:sp>
      <p:pic>
        <p:nvPicPr>
          <p:cNvPr id="32771"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2772"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4724400" y="2819400"/>
            <a:ext cx="4038600" cy="3416300"/>
          </a:xfrm>
          <a:prstGeom prst="rect">
            <a:avLst/>
          </a:prstGeom>
          <a:noFill/>
        </p:spPr>
        <p:txBody>
          <a:bodyPr>
            <a:spAutoFit/>
          </a:bodyPr>
          <a:lstStyle/>
          <a:p>
            <a:pPr>
              <a:defRPr/>
            </a:pPr>
            <a:r>
              <a:rPr lang="en-US" sz="2400" dirty="0">
                <a:solidFill>
                  <a:schemeClr val="bg1"/>
                </a:solidFill>
              </a:rPr>
              <a:t>Christ often evaluates the sin of the Pharisees as greater than the sins of others. You strain out a gnat while you swallow a camel </a:t>
            </a:r>
            <a:r>
              <a:rPr lang="en-US" sz="2000" dirty="0">
                <a:solidFill>
                  <a:schemeClr val="bg2">
                    <a:lumMod val="50000"/>
                  </a:schemeClr>
                </a:solidFill>
              </a:rPr>
              <a:t>(Matt. 23:24). </a:t>
            </a:r>
            <a:r>
              <a:rPr lang="en-US" sz="2400" dirty="0">
                <a:solidFill>
                  <a:schemeClr val="bg1"/>
                </a:solidFill>
              </a:rPr>
              <a:t>If all sins are equal, Christ’s rebuke does not make any sense. </a:t>
            </a:r>
            <a:r>
              <a:rPr lang="en-US" sz="2000" dirty="0">
                <a:solidFill>
                  <a:schemeClr val="bg2">
                    <a:lumMod val="50000"/>
                  </a:schemeClr>
                </a:solidFill>
              </a:rPr>
              <a:t>(See also Luke 20:46-47)</a:t>
            </a:r>
          </a:p>
        </p:txBody>
      </p:sp>
      <p:pic>
        <p:nvPicPr>
          <p:cNvPr id="32775" name="Picture 3"/>
          <p:cNvPicPr>
            <a:picLocks noChangeAspect="1" noChangeArrowheads="1"/>
          </p:cNvPicPr>
          <p:nvPr/>
        </p:nvPicPr>
        <p:blipFill>
          <a:blip r:embed="rId3" cstate="print"/>
          <a:srcRect/>
          <a:stretch>
            <a:fillRect/>
          </a:stretch>
        </p:blipFill>
        <p:spPr bwMode="auto">
          <a:xfrm>
            <a:off x="228600" y="4953000"/>
            <a:ext cx="2060575" cy="1654175"/>
          </a:xfrm>
          <a:prstGeom prst="rect">
            <a:avLst/>
          </a:prstGeom>
          <a:noFill/>
          <a:ln w="9525">
            <a:noFill/>
            <a:miter lim="800000"/>
            <a:headEnd/>
            <a:tailEnd/>
          </a:ln>
        </p:spPr>
      </p:pic>
      <p:pic>
        <p:nvPicPr>
          <p:cNvPr id="32776" name="Picture 4"/>
          <p:cNvPicPr>
            <a:picLocks noChangeAspect="1" noChangeArrowheads="1"/>
          </p:cNvPicPr>
          <p:nvPr/>
        </p:nvPicPr>
        <p:blipFill>
          <a:blip r:embed="rId4" cstate="print"/>
          <a:srcRect/>
          <a:stretch>
            <a:fillRect/>
          </a:stretch>
        </p:blipFill>
        <p:spPr bwMode="auto">
          <a:xfrm>
            <a:off x="914400" y="2667000"/>
            <a:ext cx="3752850" cy="2814638"/>
          </a:xfrm>
          <a:prstGeom prst="rect">
            <a:avLst/>
          </a:prstGeom>
          <a:noFill/>
          <a:ln w="9525">
            <a:noFill/>
            <a:miter lim="800000"/>
            <a:headEnd/>
            <a:tailEnd/>
          </a:ln>
        </p:spPr>
      </p:pic>
      <p:pic>
        <p:nvPicPr>
          <p:cNvPr id="32777" name="Picture 2"/>
          <p:cNvPicPr>
            <a:picLocks noChangeAspect="1" noChangeArrowheads="1"/>
          </p:cNvPicPr>
          <p:nvPr/>
        </p:nvPicPr>
        <p:blipFill>
          <a:blip r:embed="rId5" cstate="print"/>
          <a:srcRect/>
          <a:stretch>
            <a:fillRect/>
          </a:stretch>
        </p:blipFill>
        <p:spPr bwMode="auto">
          <a:xfrm>
            <a:off x="2819400" y="4724400"/>
            <a:ext cx="1666875"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pPr eaLnBrk="1" hangingPunct="1"/>
            <a:endParaRPr lang="en-US" smtClean="0"/>
          </a:p>
        </p:txBody>
      </p:sp>
      <p:pic>
        <p:nvPicPr>
          <p:cNvPr id="33795"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3796"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4876800" y="3200400"/>
            <a:ext cx="3810000" cy="3046988"/>
          </a:xfrm>
          <a:prstGeom prst="rect">
            <a:avLst/>
          </a:prstGeom>
          <a:noFill/>
        </p:spPr>
        <p:txBody>
          <a:bodyPr>
            <a:spAutoFit/>
          </a:bodyPr>
          <a:lstStyle/>
          <a:p>
            <a:pPr>
              <a:defRPr/>
            </a:pPr>
            <a:r>
              <a:rPr lang="en-US" sz="2400" dirty="0">
                <a:solidFill>
                  <a:schemeClr val="bg1"/>
                </a:solidFill>
              </a:rPr>
              <a:t>Similarly, Christ also talked about the “weightier things of the law” </a:t>
            </a:r>
            <a:r>
              <a:rPr lang="en-US" sz="2000" dirty="0">
                <a:solidFill>
                  <a:schemeClr val="bg2">
                    <a:lumMod val="50000"/>
                  </a:schemeClr>
                </a:solidFill>
              </a:rPr>
              <a:t>(Matt. 23:23). </a:t>
            </a:r>
            <a:endParaRPr lang="en-US" sz="2400" dirty="0">
              <a:solidFill>
                <a:schemeClr val="bg2">
                  <a:lumMod val="50000"/>
                </a:schemeClr>
              </a:solidFill>
            </a:endParaRPr>
          </a:p>
          <a:p>
            <a:pPr>
              <a:defRPr/>
            </a:pPr>
            <a:endParaRPr lang="en-US" sz="2400" dirty="0">
              <a:solidFill>
                <a:schemeClr val="bg1"/>
              </a:solidFill>
            </a:endParaRPr>
          </a:p>
          <a:p>
            <a:pPr>
              <a:defRPr/>
            </a:pPr>
            <a:endParaRPr lang="en-US" sz="2400" dirty="0">
              <a:solidFill>
                <a:schemeClr val="bg1"/>
              </a:solidFill>
            </a:endParaRPr>
          </a:p>
          <a:p>
            <a:pPr>
              <a:defRPr/>
            </a:pPr>
            <a:r>
              <a:rPr lang="en-US" sz="2400" dirty="0">
                <a:solidFill>
                  <a:schemeClr val="bg1"/>
                </a:solidFill>
              </a:rPr>
              <a:t>If all sins are equal, </a:t>
            </a:r>
            <a:r>
              <a:rPr lang="en-US" sz="2400" dirty="0" smtClean="0">
                <a:solidFill>
                  <a:schemeClr val="bg1"/>
                </a:solidFill>
              </a:rPr>
              <a:t>then…an eye for an eye would cover it…(no need for teeth)</a:t>
            </a:r>
            <a:endParaRPr lang="en-US" sz="2000" dirty="0">
              <a:solidFill>
                <a:schemeClr val="bg2">
                  <a:lumMod val="50000"/>
                </a:schemeClr>
              </a:solidFill>
            </a:endParaRPr>
          </a:p>
        </p:txBody>
      </p:sp>
      <p:pic>
        <p:nvPicPr>
          <p:cNvPr id="33799" name="Picture 2"/>
          <p:cNvPicPr>
            <a:picLocks noChangeAspect="1" noChangeArrowheads="1"/>
          </p:cNvPicPr>
          <p:nvPr/>
        </p:nvPicPr>
        <p:blipFill>
          <a:blip r:embed="rId3" cstate="print"/>
          <a:srcRect/>
          <a:stretch>
            <a:fillRect/>
          </a:stretch>
        </p:blipFill>
        <p:spPr bwMode="auto">
          <a:xfrm>
            <a:off x="990600" y="2971800"/>
            <a:ext cx="2857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pPr eaLnBrk="1" hangingPunct="1"/>
            <a:endParaRPr lang="en-US" smtClean="0"/>
          </a:p>
        </p:txBody>
      </p:sp>
      <p:pic>
        <p:nvPicPr>
          <p:cNvPr id="34819"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4820"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5257800" y="2895600"/>
            <a:ext cx="3505200" cy="2246313"/>
          </a:xfrm>
          <a:prstGeom prst="rect">
            <a:avLst/>
          </a:prstGeom>
          <a:noFill/>
        </p:spPr>
        <p:txBody>
          <a:bodyPr>
            <a:spAutoFit/>
          </a:bodyPr>
          <a:lstStyle/>
          <a:p>
            <a:pPr algn="r">
              <a:defRPr/>
            </a:pPr>
            <a:r>
              <a:rPr lang="en-US" sz="2400" dirty="0" err="1" smtClean="0">
                <a:solidFill>
                  <a:schemeClr val="bg1"/>
                </a:solidFill>
              </a:rPr>
              <a:t>Unforgiveness</a:t>
            </a:r>
            <a:r>
              <a:rPr lang="en-US" sz="2400" dirty="0" smtClean="0">
                <a:solidFill>
                  <a:schemeClr val="bg1"/>
                </a:solidFill>
              </a:rPr>
              <a:t> is continually referred to as a </a:t>
            </a:r>
            <a:r>
              <a:rPr lang="en-US" sz="2400" i="1" dirty="0" smtClean="0">
                <a:solidFill>
                  <a:schemeClr val="bg1"/>
                </a:solidFill>
              </a:rPr>
              <a:t>particularly</a:t>
            </a:r>
            <a:r>
              <a:rPr lang="en-US" sz="2400" dirty="0" smtClean="0">
                <a:solidFill>
                  <a:schemeClr val="bg1"/>
                </a:solidFill>
              </a:rPr>
              <a:t> heinous sin </a:t>
            </a:r>
          </a:p>
          <a:p>
            <a:pPr algn="r">
              <a:defRPr/>
            </a:pPr>
            <a:endParaRPr lang="en-US" sz="2400" dirty="0">
              <a:solidFill>
                <a:schemeClr val="bg1"/>
              </a:solidFill>
            </a:endParaRPr>
          </a:p>
          <a:p>
            <a:pPr algn="r">
              <a:defRPr/>
            </a:pPr>
            <a:r>
              <a:rPr lang="en-US" sz="2000" dirty="0">
                <a:solidFill>
                  <a:schemeClr val="bg2">
                    <a:lumMod val="50000"/>
                  </a:schemeClr>
                </a:solidFill>
              </a:rPr>
              <a:t>(Matt. 6:14-15; 18:23-35).</a:t>
            </a:r>
            <a:endParaRPr lang="en-US" dirty="0">
              <a:solidFill>
                <a:schemeClr val="bg2">
                  <a:lumMod val="50000"/>
                </a:schemeClr>
              </a:solidFill>
            </a:endParaRPr>
          </a:p>
        </p:txBody>
      </p:sp>
      <p:sp>
        <p:nvSpPr>
          <p:cNvPr id="9" name="Rounded Rectangular Callout 8"/>
          <p:cNvSpPr/>
          <p:nvPr/>
        </p:nvSpPr>
        <p:spPr>
          <a:xfrm>
            <a:off x="304800" y="2895600"/>
            <a:ext cx="4572000" cy="2971800"/>
          </a:xfrm>
          <a:prstGeom prst="wedgeRoundRectCallout">
            <a:avLst>
              <a:gd name="adj1" fmla="val 65270"/>
              <a:gd name="adj2" fmla="val 20656"/>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aseline="30000" dirty="0"/>
              <a:t>14</a:t>
            </a:r>
            <a:r>
              <a:rPr lang="en-US" sz="2000" dirty="0"/>
              <a:t>For if you forgive men when they sin against you, your heavenly Father will also forgive you. </a:t>
            </a:r>
            <a:r>
              <a:rPr lang="en-US" sz="2000" baseline="30000" dirty="0"/>
              <a:t>15</a:t>
            </a:r>
            <a:r>
              <a:rPr lang="en-US" sz="2000" dirty="0"/>
              <a:t>But if you do not forgive men their sins, your Father will not forgive your sins.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smtClean="0"/>
          </a:p>
        </p:txBody>
      </p:sp>
      <p:pic>
        <p:nvPicPr>
          <p:cNvPr id="35843"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5844" name="Text Box 6"/>
          <p:cNvSpPr txBox="1">
            <a:spLocks noChangeArrowheads="1"/>
          </p:cNvSpPr>
          <p:nvPr/>
        </p:nvSpPr>
        <p:spPr bwMode="auto">
          <a:xfrm>
            <a:off x="381000" y="2635250"/>
            <a:ext cx="8382000" cy="830263"/>
          </a:xfrm>
          <a:prstGeom prst="rect">
            <a:avLst/>
          </a:prstGeom>
          <a:solidFill>
            <a:srgbClr val="9699AC"/>
          </a:solidFill>
          <a:ln w="9525">
            <a:noFill/>
            <a:miter lim="800000"/>
            <a:headEnd/>
            <a:tailEnd/>
          </a:ln>
        </p:spPr>
        <p:txBody>
          <a:bodyPr>
            <a:spAutoFit/>
          </a:bodyPr>
          <a:lstStyle/>
          <a:p>
            <a:r>
              <a:rPr lang="en-US" sz="2400" b="1" dirty="0"/>
              <a:t>Q. 150. Are all transgressions of the law of God equally heinous in themselves, and in the sight of God?</a:t>
            </a:r>
          </a:p>
        </p:txBody>
      </p:sp>
      <p:sp>
        <p:nvSpPr>
          <p:cNvPr id="35845" name="Text Box 7"/>
          <p:cNvSpPr txBox="1">
            <a:spLocks noChangeArrowheads="1"/>
          </p:cNvSpPr>
          <p:nvPr/>
        </p:nvSpPr>
        <p:spPr bwMode="auto">
          <a:xfrm>
            <a:off x="381000" y="3733800"/>
            <a:ext cx="8458200" cy="2124075"/>
          </a:xfrm>
          <a:prstGeom prst="rect">
            <a:avLst/>
          </a:prstGeom>
          <a:noFill/>
          <a:ln w="9525">
            <a:noFill/>
            <a:miter lim="800000"/>
            <a:headEnd/>
            <a:tailEnd/>
          </a:ln>
        </p:spPr>
        <p:txBody>
          <a:bodyPr>
            <a:spAutoFit/>
          </a:bodyPr>
          <a:lstStyle/>
          <a:p>
            <a:r>
              <a:rPr lang="en-US" sz="2400" b="1" dirty="0">
                <a:solidFill>
                  <a:schemeClr val="bg1"/>
                </a:solidFill>
              </a:rPr>
              <a:t>A.</a:t>
            </a:r>
            <a:r>
              <a:rPr lang="en-US" sz="2400" dirty="0">
                <a:solidFill>
                  <a:schemeClr val="bg1"/>
                </a:solidFill>
              </a:rPr>
              <a:t> All transgressions of the law of God are not equally heinous; but some sins in themselves, and by reason of several aggravations, are more heinous in the sight of God than others. </a:t>
            </a:r>
          </a:p>
          <a:p>
            <a:pPr>
              <a:spcBef>
                <a:spcPct val="50000"/>
              </a:spcBef>
            </a:pPr>
            <a:endParaRPr lang="en-US" sz="2400" dirty="0"/>
          </a:p>
        </p:txBody>
      </p:sp>
      <p:sp>
        <p:nvSpPr>
          <p:cNvPr id="35846" name="TextBox 5"/>
          <p:cNvSpPr txBox="1">
            <a:spLocks noChangeArrowheads="1"/>
          </p:cNvSpPr>
          <p:nvPr/>
        </p:nvSpPr>
        <p:spPr bwMode="auto">
          <a:xfrm>
            <a:off x="381000" y="1828800"/>
            <a:ext cx="7620000" cy="584200"/>
          </a:xfrm>
          <a:prstGeom prst="rect">
            <a:avLst/>
          </a:prstGeom>
          <a:noFill/>
          <a:ln w="9525">
            <a:noFill/>
            <a:miter lim="800000"/>
            <a:headEnd/>
            <a:tailEnd/>
          </a:ln>
        </p:spPr>
        <p:txBody>
          <a:bodyPr>
            <a:spAutoFit/>
          </a:bodyPr>
          <a:lstStyle/>
          <a:p>
            <a:r>
              <a:rPr lang="en-US" sz="3200">
                <a:solidFill>
                  <a:schemeClr val="bg1"/>
                </a:solidFill>
                <a:latin typeface="Ringbearer"/>
              </a:rPr>
              <a:t>Westminster Larger Catechism:</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a:lstStyle/>
          <a:p>
            <a:pPr eaLnBrk="1" hangingPunct="1"/>
            <a:endParaRPr lang="en-US" smtClean="0"/>
          </a:p>
        </p:txBody>
      </p:sp>
      <p:pic>
        <p:nvPicPr>
          <p:cNvPr id="36867"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6868" name="Text Box 4"/>
          <p:cNvSpPr txBox="1">
            <a:spLocks noChangeArrowheads="1"/>
          </p:cNvSpPr>
          <p:nvPr/>
        </p:nvSpPr>
        <p:spPr bwMode="auto">
          <a:xfrm>
            <a:off x="381000" y="2535238"/>
            <a:ext cx="8458200" cy="4246562"/>
          </a:xfrm>
          <a:prstGeom prst="rect">
            <a:avLst/>
          </a:prstGeom>
          <a:noFill/>
          <a:ln w="9525">
            <a:noFill/>
            <a:miter lim="800000"/>
            <a:headEnd/>
            <a:tailEnd/>
          </a:ln>
        </p:spPr>
        <p:txBody>
          <a:bodyPr>
            <a:spAutoFit/>
          </a:bodyPr>
          <a:lstStyle/>
          <a:p>
            <a:pPr lvl="1"/>
            <a:r>
              <a:rPr lang="en-US" dirty="0">
                <a:solidFill>
                  <a:schemeClr val="bg1"/>
                </a:solidFill>
              </a:rPr>
              <a:t>A. Sins receive their aggravations,</a:t>
            </a:r>
            <a:br>
              <a:rPr lang="en-US" dirty="0">
                <a:solidFill>
                  <a:schemeClr val="bg1"/>
                </a:solidFill>
              </a:rPr>
            </a:br>
            <a:r>
              <a:rPr lang="en-US" dirty="0">
                <a:solidFill>
                  <a:schemeClr val="bg1"/>
                </a:solidFill>
              </a:rPr>
              <a:t>	1. From the </a:t>
            </a:r>
            <a:r>
              <a:rPr lang="en-US" dirty="0">
                <a:solidFill>
                  <a:srgbClr val="FFC000"/>
                </a:solidFill>
              </a:rPr>
              <a:t>persons offending</a:t>
            </a:r>
            <a:r>
              <a:rPr lang="en-US" sz="1200" dirty="0">
                <a:solidFill>
                  <a:schemeClr val="bg1"/>
                </a:solidFill>
              </a:rPr>
              <a:t>; if they be of riper age, greater experience or grace, eminent for profession, gifts, place, office, guides to others, and whose example is likely to be followed by others.</a:t>
            </a:r>
            <a:r>
              <a:rPr lang="en-US" dirty="0">
                <a:solidFill>
                  <a:schemeClr val="bg1"/>
                </a:solidFill>
              </a:rPr>
              <a:t/>
            </a:r>
            <a:br>
              <a:rPr lang="en-US" dirty="0">
                <a:solidFill>
                  <a:schemeClr val="bg1"/>
                </a:solidFill>
              </a:rPr>
            </a:br>
            <a:r>
              <a:rPr lang="en-US" dirty="0">
                <a:solidFill>
                  <a:schemeClr val="bg1"/>
                </a:solidFill>
              </a:rPr>
              <a:t>	2. From the </a:t>
            </a:r>
            <a:r>
              <a:rPr lang="en-US" dirty="0">
                <a:solidFill>
                  <a:srgbClr val="FFC000"/>
                </a:solidFill>
              </a:rPr>
              <a:t>parties offended</a:t>
            </a:r>
            <a:r>
              <a:rPr lang="en-US" sz="1400" dirty="0">
                <a:solidFill>
                  <a:schemeClr val="bg1"/>
                </a:solidFill>
              </a:rPr>
              <a:t>: if immediately against God, his attributes, and worship; against Christ, and his grace; the Holy Spirit, his witness, and workings; against superiors, men of eminency, and such as we stand especially related and engaged unto; against any of the saints, particularly weak brethren, the souls of them, or any other, and the common good of all or many.</a:t>
            </a:r>
            <a:r>
              <a:rPr lang="en-US" dirty="0">
                <a:solidFill>
                  <a:schemeClr val="bg1"/>
                </a:solidFill>
              </a:rPr>
              <a:t/>
            </a:r>
            <a:br>
              <a:rPr lang="en-US" dirty="0">
                <a:solidFill>
                  <a:schemeClr val="bg1"/>
                </a:solidFill>
              </a:rPr>
            </a:br>
            <a:r>
              <a:rPr lang="en-US" dirty="0">
                <a:solidFill>
                  <a:schemeClr val="bg1"/>
                </a:solidFill>
              </a:rPr>
              <a:t>	3. From the </a:t>
            </a:r>
            <a:r>
              <a:rPr lang="en-US" dirty="0">
                <a:solidFill>
                  <a:srgbClr val="FFC000"/>
                </a:solidFill>
              </a:rPr>
              <a:t>nature and quality of the offence</a:t>
            </a:r>
            <a:r>
              <a:rPr lang="en-US" sz="1400" dirty="0">
                <a:solidFill>
                  <a:schemeClr val="bg1"/>
                </a:solidFill>
              </a:rPr>
              <a:t>: if it be against the express letter of the law, break many commandments, contain in it many sins: if not only conceived in the heart, but breaks forth in words and actions, scandalize others, and admit of no reparation: if against means, mercies, judgments, light of nature, conviction of conscience, public or private admonition, censures of the church, civil punishments; and our prayers, purposes, promises, vows, covenants, and engagements to God or men: if done deliberately, willfully, presumptuously, impudently, boastingly, maliciously, frequently, obstinately, with delight, continuance, or relapsing after repentance.</a:t>
            </a:r>
            <a:r>
              <a:rPr lang="en-US" dirty="0">
                <a:solidFill>
                  <a:schemeClr val="bg1"/>
                </a:solidFill>
              </a:rPr>
              <a:t/>
            </a:r>
            <a:br>
              <a:rPr lang="en-US" dirty="0">
                <a:solidFill>
                  <a:schemeClr val="bg1"/>
                </a:solidFill>
              </a:rPr>
            </a:br>
            <a:r>
              <a:rPr lang="en-US" dirty="0">
                <a:solidFill>
                  <a:schemeClr val="bg1"/>
                </a:solidFill>
              </a:rPr>
              <a:t>4. From </a:t>
            </a:r>
            <a:r>
              <a:rPr lang="en-US" dirty="0">
                <a:solidFill>
                  <a:srgbClr val="FFC000"/>
                </a:solidFill>
              </a:rPr>
              <a:t>circumstances of time, and place</a:t>
            </a:r>
            <a:r>
              <a:rPr lang="en-US" sz="1400" dirty="0">
                <a:solidFill>
                  <a:schemeClr val="bg1"/>
                </a:solidFill>
              </a:rPr>
              <a:t>: if on the Lord's day, or other times of divine worship; or immediately before or after these, or other helps to prevent or remedy such miscarriages: if in public, or in the presence of others, who are thereby likely to be provoked or defiled.</a:t>
            </a:r>
          </a:p>
        </p:txBody>
      </p:sp>
      <p:sp>
        <p:nvSpPr>
          <p:cNvPr id="36869" name="Text Box 5"/>
          <p:cNvSpPr txBox="1">
            <a:spLocks noChangeArrowheads="1"/>
          </p:cNvSpPr>
          <p:nvPr/>
        </p:nvSpPr>
        <p:spPr bwMode="auto">
          <a:xfrm>
            <a:off x="914400" y="1676400"/>
            <a:ext cx="7696200" cy="830263"/>
          </a:xfrm>
          <a:prstGeom prst="rect">
            <a:avLst/>
          </a:prstGeom>
          <a:solidFill>
            <a:srgbClr val="9699AC"/>
          </a:solidFill>
          <a:ln w="9525">
            <a:noFill/>
            <a:miter lim="800000"/>
            <a:headEnd/>
            <a:tailEnd/>
          </a:ln>
        </p:spPr>
        <p:txBody>
          <a:bodyPr>
            <a:spAutoFit/>
          </a:bodyPr>
          <a:lstStyle/>
          <a:p>
            <a:pPr>
              <a:spcBef>
                <a:spcPct val="50000"/>
              </a:spcBef>
            </a:pPr>
            <a:r>
              <a:rPr lang="en-US" sz="2400" dirty="0"/>
              <a:t>Q. 151. What are those aggravations that make some sins more heinous than others?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pPr eaLnBrk="1" hangingPunct="1"/>
            <a:endParaRPr lang="en-US" smtClean="0"/>
          </a:p>
        </p:txBody>
      </p:sp>
      <p:pic>
        <p:nvPicPr>
          <p:cNvPr id="37891"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7892" name="Text Box 4"/>
          <p:cNvSpPr txBox="1">
            <a:spLocks noChangeArrowheads="1"/>
          </p:cNvSpPr>
          <p:nvPr/>
        </p:nvSpPr>
        <p:spPr bwMode="auto">
          <a:xfrm>
            <a:off x="381000" y="2438400"/>
            <a:ext cx="8382000" cy="830263"/>
          </a:xfrm>
          <a:prstGeom prst="rect">
            <a:avLst/>
          </a:prstGeom>
          <a:solidFill>
            <a:srgbClr val="9699AC"/>
          </a:solidFill>
          <a:ln w="9525">
            <a:noFill/>
            <a:miter lim="800000"/>
            <a:headEnd/>
            <a:tailEnd/>
          </a:ln>
        </p:spPr>
        <p:txBody>
          <a:bodyPr>
            <a:spAutoFit/>
          </a:bodyPr>
          <a:lstStyle/>
          <a:p>
            <a:r>
              <a:rPr lang="en-US" sz="2400" dirty="0"/>
              <a:t>Q. 152. What does every sin deserve at the hands of God?</a:t>
            </a:r>
            <a:br>
              <a:rPr lang="en-US" sz="2400" dirty="0"/>
            </a:br>
            <a:endParaRPr lang="en-US" sz="2400" dirty="0"/>
          </a:p>
        </p:txBody>
      </p:sp>
      <p:sp>
        <p:nvSpPr>
          <p:cNvPr id="37893" name="Text Box 5"/>
          <p:cNvSpPr txBox="1">
            <a:spLocks noChangeArrowheads="1"/>
          </p:cNvSpPr>
          <p:nvPr/>
        </p:nvSpPr>
        <p:spPr bwMode="auto">
          <a:xfrm>
            <a:off x="381000" y="3733800"/>
            <a:ext cx="8458200" cy="3324225"/>
          </a:xfrm>
          <a:prstGeom prst="rect">
            <a:avLst/>
          </a:prstGeom>
          <a:noFill/>
          <a:ln w="9525">
            <a:noFill/>
            <a:miter lim="800000"/>
            <a:headEnd/>
            <a:tailEnd/>
          </a:ln>
        </p:spPr>
        <p:txBody>
          <a:bodyPr>
            <a:spAutoFit/>
          </a:bodyPr>
          <a:lstStyle/>
          <a:p>
            <a:r>
              <a:rPr lang="en-US" sz="2800" dirty="0">
                <a:solidFill>
                  <a:schemeClr val="bg1"/>
                </a:solidFill>
              </a:rPr>
              <a:t>A. Every sin, even the least, being against the sovereignty, goodness, and holiness of God, and against his righteous law, deserves his wrath and curse, both in this life, and that which is to come; and cannot be expiated but by the blood of Christ.</a:t>
            </a:r>
          </a:p>
          <a:p>
            <a:endParaRPr lang="en-US" sz="2800" dirty="0">
              <a:solidFill>
                <a:schemeClr val="bg1"/>
              </a:solidFill>
            </a:endParaRPr>
          </a:p>
          <a:p>
            <a:pPr>
              <a:spcBef>
                <a:spcPct val="50000"/>
              </a:spcBef>
            </a:pPr>
            <a:endParaRPr lang="en-US" sz="2800" dirty="0"/>
          </a:p>
        </p:txBody>
      </p:sp>
      <p:sp>
        <p:nvSpPr>
          <p:cNvPr id="37894" name="TextBox 5"/>
          <p:cNvSpPr txBox="1">
            <a:spLocks noChangeArrowheads="1"/>
          </p:cNvSpPr>
          <p:nvPr/>
        </p:nvSpPr>
        <p:spPr bwMode="auto">
          <a:xfrm>
            <a:off x="381000" y="1828800"/>
            <a:ext cx="7620000" cy="584200"/>
          </a:xfrm>
          <a:prstGeom prst="rect">
            <a:avLst/>
          </a:prstGeom>
          <a:noFill/>
          <a:ln w="9525">
            <a:noFill/>
            <a:miter lim="800000"/>
            <a:headEnd/>
            <a:tailEnd/>
          </a:ln>
        </p:spPr>
        <p:txBody>
          <a:bodyPr>
            <a:spAutoFit/>
          </a:bodyPr>
          <a:lstStyle/>
          <a:p>
            <a:r>
              <a:rPr lang="en-US" sz="3200">
                <a:solidFill>
                  <a:schemeClr val="bg1"/>
                </a:solidFill>
                <a:latin typeface="Ringbearer"/>
              </a:rPr>
              <a:t>Westminster Larger Catechism:</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p:txBody>
          <a:bodyPr/>
          <a:lstStyle/>
          <a:p>
            <a:pPr eaLnBrk="1" hangingPunct="1"/>
            <a:endParaRPr lang="en-US" smtClean="0"/>
          </a:p>
        </p:txBody>
      </p:sp>
      <p:pic>
        <p:nvPicPr>
          <p:cNvPr id="38915"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38916" name="Text Box 4"/>
          <p:cNvSpPr txBox="1">
            <a:spLocks noChangeArrowheads="1"/>
          </p:cNvSpPr>
          <p:nvPr/>
        </p:nvSpPr>
        <p:spPr bwMode="auto">
          <a:xfrm>
            <a:off x="762000" y="1905000"/>
            <a:ext cx="7772400" cy="2492375"/>
          </a:xfrm>
          <a:prstGeom prst="rect">
            <a:avLst/>
          </a:prstGeom>
          <a:noFill/>
          <a:ln w="9525">
            <a:noFill/>
            <a:miter lim="800000"/>
            <a:headEnd/>
            <a:tailEnd/>
          </a:ln>
        </p:spPr>
        <p:txBody>
          <a:bodyPr>
            <a:spAutoFit/>
          </a:bodyPr>
          <a:lstStyle/>
          <a:p>
            <a:pPr>
              <a:spcBef>
                <a:spcPct val="50000"/>
              </a:spcBef>
            </a:pPr>
            <a:r>
              <a:rPr lang="en-US" sz="2400" dirty="0">
                <a:solidFill>
                  <a:srgbClr val="9699AC"/>
                </a:solidFill>
                <a:latin typeface="Perpetua" pitchFamily="18" charset="0"/>
              </a:rPr>
              <a:t>13 “When tempted, no one should say, "God is tempting me." For God cannot be tempted by evil, nor does he tempt anyone; 14but each one is tempted when, by his own evil desire, he is dragged away and enticed. 15Then, after desire has conceived, it gives birth to sin; and sin, when it is full-grown, gives birth to death.”</a:t>
            </a:r>
          </a:p>
          <a:p>
            <a:pPr>
              <a:spcBef>
                <a:spcPct val="50000"/>
              </a:spcBef>
            </a:pPr>
            <a:r>
              <a:rPr lang="en-US" sz="2400" dirty="0">
                <a:solidFill>
                  <a:srgbClr val="9699AC"/>
                </a:solidFill>
                <a:latin typeface="Perpetua" pitchFamily="18" charset="0"/>
              </a:rPr>
              <a:t>					James 1:13-15</a:t>
            </a:r>
          </a:p>
        </p:txBody>
      </p:sp>
      <p:pic>
        <p:nvPicPr>
          <p:cNvPr id="21510" name="Picture 6" descr="apple-rotting-genetically-modified-photo"/>
          <p:cNvPicPr>
            <a:picLocks noChangeAspect="1" noChangeArrowheads="1"/>
          </p:cNvPicPr>
          <p:nvPr/>
        </p:nvPicPr>
        <p:blipFill>
          <a:blip r:embed="rId3" cstate="print"/>
          <a:srcRect/>
          <a:stretch>
            <a:fillRect/>
          </a:stretch>
        </p:blipFill>
        <p:spPr bwMode="auto">
          <a:xfrm>
            <a:off x="1524000" y="4800600"/>
            <a:ext cx="6096000" cy="171132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17999" t="13423" r="17999"/>
          <a:stretch>
            <a:fillRect/>
          </a:stretch>
        </p:blipFill>
        <p:spPr bwMode="auto">
          <a:xfrm>
            <a:off x="3048000" y="1828800"/>
            <a:ext cx="2438400" cy="2457450"/>
          </a:xfrm>
          <a:prstGeom prst="rect">
            <a:avLst/>
          </a:prstGeom>
          <a:noFill/>
          <a:ln w="9525">
            <a:noFill/>
            <a:miter lim="800000"/>
            <a:headEnd/>
            <a:tailEnd/>
          </a:ln>
        </p:spPr>
      </p:pic>
      <p:pic>
        <p:nvPicPr>
          <p:cNvPr id="7" name="Picture 8" descr="Rawr_Apple_by_tombiezombie"/>
          <p:cNvPicPr>
            <a:picLocks noChangeAspect="1" noChangeArrowheads="1"/>
          </p:cNvPicPr>
          <p:nvPr/>
        </p:nvPicPr>
        <p:blipFill>
          <a:blip r:embed="rId5" cstate="print"/>
          <a:srcRect/>
          <a:stretch>
            <a:fillRect/>
          </a:stretch>
        </p:blipFill>
        <p:spPr bwMode="auto">
          <a:xfrm>
            <a:off x="3048000" y="1828800"/>
            <a:ext cx="2438400" cy="2836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fade">
                                      <p:cBhvr>
                                        <p:cTn id="7" dur="2000"/>
                                        <p:tgtEl>
                                          <p:spTgt spid="21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152400" y="1447800"/>
            <a:ext cx="8839200" cy="5105400"/>
          </a:xfrm>
          <a:solidFill>
            <a:schemeClr val="tx1">
              <a:alpha val="70000"/>
            </a:schemeClr>
          </a:solidFill>
        </p:spPr>
        <p:txBody>
          <a:bodyPr>
            <a:noAutofit/>
          </a:bodyPr>
          <a:lstStyle/>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The Creation of Man</a:t>
            </a:r>
          </a:p>
          <a:p>
            <a:pPr>
              <a:lnSpc>
                <a:spcPct val="90000"/>
              </a:lnSpc>
              <a:buNone/>
              <a:defRPr/>
            </a:pPr>
            <a:r>
              <a:rPr lang="en-US" sz="2400" b="1" dirty="0" smtClean="0">
                <a:solidFill>
                  <a:schemeClr val="bg1">
                    <a:lumMod val="95000"/>
                  </a:schemeClr>
                </a:solidFill>
              </a:rPr>
              <a:t>	2.  Is that all we are--distorted?</a:t>
            </a:r>
          </a:p>
          <a:p>
            <a:pPr lvl="1">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	Redemption in Christ: a </a:t>
            </a:r>
          </a:p>
          <a:p>
            <a:pPr lvl="1">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Progressive Recovering of More</a:t>
            </a:r>
          </a:p>
          <a:p>
            <a:pPr lvl="1">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 of God’s Image.</a:t>
            </a:r>
            <a:endParaRPr lang="en-US" sz="2400" dirty="0" smtClean="0">
              <a:solidFill>
                <a:schemeClr val="bg1">
                  <a:lumMod val="95000"/>
                </a:schemeClr>
              </a:solidFill>
              <a:effectLst>
                <a:outerShdw blurRad="38100" dist="38100" dir="2700000" algn="tl">
                  <a:srgbClr val="000000">
                    <a:alpha val="43137"/>
                  </a:srgbClr>
                </a:outerShdw>
              </a:effectLst>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eaLnBrk="1" hangingPunct="1">
              <a:lnSpc>
                <a:spcPct val="90000"/>
              </a:lnSpc>
              <a:buFontTx/>
              <a:buNone/>
              <a:defRPr/>
            </a:pP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Rectangle 6"/>
          <p:cNvSpPr/>
          <p:nvPr/>
        </p:nvSpPr>
        <p:spPr>
          <a:xfrm>
            <a:off x="228600" y="990600"/>
            <a:ext cx="3814249" cy="461665"/>
          </a:xfrm>
          <a:prstGeom prst="rect">
            <a:avLst/>
          </a:prstGeom>
        </p:spPr>
        <p:txBody>
          <a:bodyPr wrap="none">
            <a:spAutoFit/>
          </a:bodyPr>
          <a:lstStyle/>
          <a:p>
            <a:r>
              <a:rPr lang="en-US" sz="2400" b="1" dirty="0" smtClean="0">
                <a:effectLst>
                  <a:outerShdw blurRad="38100" dist="38100" dir="2700000" algn="tl">
                    <a:srgbClr val="FFFFFF"/>
                  </a:outerShdw>
                </a:effectLst>
              </a:rPr>
              <a:t>Part III: The Doctrine of </a:t>
            </a:r>
            <a:r>
              <a:rPr lang="en-US" sz="2400" b="1" i="1" dirty="0" smtClean="0">
                <a:effectLst>
                  <a:outerShdw blurRad="38100" dist="38100" dir="2700000" algn="tl">
                    <a:srgbClr val="FFFFFF"/>
                  </a:outerShdw>
                </a:effectLst>
              </a:rPr>
              <a:t>Man</a:t>
            </a:r>
            <a:endParaRPr lang="en-US" sz="2400" dirty="0"/>
          </a:p>
        </p:txBody>
      </p:sp>
      <p:sp>
        <p:nvSpPr>
          <p:cNvPr id="8" name="TextBox 7"/>
          <p:cNvSpPr txBox="1"/>
          <p:nvPr/>
        </p:nvSpPr>
        <p:spPr>
          <a:xfrm>
            <a:off x="381000" y="4114800"/>
            <a:ext cx="8382000" cy="2616101"/>
          </a:xfrm>
          <a:prstGeom prst="rect">
            <a:avLst/>
          </a:prstGeom>
          <a:solidFill>
            <a:schemeClr val="tx2">
              <a:lumMod val="50000"/>
            </a:schemeClr>
          </a:solidFill>
        </p:spPr>
        <p:txBody>
          <a:bodyPr wrap="square" rtlCol="0">
            <a:spAutoFit/>
          </a:bodyPr>
          <a:lstStyle/>
          <a:p>
            <a:r>
              <a:rPr lang="en-US" sz="2000" dirty="0" smtClean="0">
                <a:solidFill>
                  <a:schemeClr val="bg1">
                    <a:lumMod val="95000"/>
                  </a:schemeClr>
                </a:solidFill>
              </a:rPr>
              <a:t>For example, Paul says that as Christians we have a new nature that is “being renewed in knowledge after the image of its creator” (Col. 3:10). As we gain in true understanding of God, his Word, and his world, </a:t>
            </a:r>
            <a:r>
              <a:rPr lang="en-US" sz="2000" i="1" dirty="0" smtClean="0">
                <a:solidFill>
                  <a:schemeClr val="bg1">
                    <a:lumMod val="95000"/>
                  </a:schemeClr>
                </a:solidFill>
                <a:effectLst>
                  <a:outerShdw blurRad="38100" dist="38100" dir="2700000" algn="tl">
                    <a:srgbClr val="000000">
                      <a:alpha val="43137"/>
                    </a:srgbClr>
                  </a:outerShdw>
                </a:effectLst>
              </a:rPr>
              <a:t>we begin to think more and more of the thoughts that God himself thinks</a:t>
            </a:r>
            <a:r>
              <a:rPr lang="en-US" sz="2000" dirty="0" smtClean="0">
                <a:solidFill>
                  <a:schemeClr val="bg1">
                    <a:lumMod val="95000"/>
                  </a:schemeClr>
                </a:solidFill>
              </a:rPr>
              <a:t>.</a:t>
            </a:r>
          </a:p>
          <a:p>
            <a:endParaRPr lang="en-US" sz="2000" dirty="0" smtClean="0">
              <a:solidFill>
                <a:schemeClr val="bg1">
                  <a:lumMod val="95000"/>
                </a:schemeClr>
              </a:solidFill>
            </a:endParaRPr>
          </a:p>
          <a:p>
            <a:r>
              <a:rPr lang="en-US" sz="2400" dirty="0" smtClean="0">
                <a:solidFill>
                  <a:schemeClr val="accent1">
                    <a:lumMod val="60000"/>
                    <a:lumOff val="40000"/>
                  </a:schemeClr>
                </a:solidFill>
                <a:effectLst>
                  <a:outerShdw blurRad="38100" dist="38100" dir="2700000" algn="tl">
                    <a:srgbClr val="000000">
                      <a:alpha val="43137"/>
                    </a:srgbClr>
                  </a:outerShdw>
                </a:effectLst>
              </a:rPr>
              <a:t>What happens to us when we spend time around close friends?</a:t>
            </a:r>
          </a:p>
          <a:p>
            <a:endParaRPr lang="en-US" sz="2000" dirty="0" smtClean="0">
              <a:solidFill>
                <a:schemeClr val="bg1">
                  <a:lumMod val="95000"/>
                </a:schemeClr>
              </a:solidFill>
              <a:effectLst>
                <a:outerShdw blurRad="38100" dist="38100" dir="2700000" algn="tl">
                  <a:srgbClr val="000000">
                    <a:alpha val="43137"/>
                  </a:srgbClr>
                </a:outerShdw>
              </a:effectLst>
            </a:endParaRPr>
          </a:p>
          <a:p>
            <a:r>
              <a:rPr lang="en-US" sz="2000" dirty="0" smtClean="0">
                <a:solidFill>
                  <a:schemeClr val="bg1">
                    <a:lumMod val="95000"/>
                  </a:schemeClr>
                </a:solidFill>
                <a:effectLst>
                  <a:outerShdw blurRad="38100" dist="38100" dir="2700000" algn="tl">
                    <a:srgbClr val="000000">
                      <a:alpha val="43137"/>
                    </a:srgbClr>
                  </a:outerShdw>
                </a:effectLst>
              </a:rPr>
              <a:t>	Do we “finish His sentences?” or act the way He does?</a:t>
            </a:r>
          </a:p>
        </p:txBody>
      </p:sp>
      <p:sp>
        <p:nvSpPr>
          <p:cNvPr id="10" name="TextBox 9"/>
          <p:cNvSpPr txBox="1"/>
          <p:nvPr/>
        </p:nvSpPr>
        <p:spPr>
          <a:xfrm>
            <a:off x="838200" y="3505200"/>
            <a:ext cx="3505200" cy="461665"/>
          </a:xfrm>
          <a:prstGeom prst="rect">
            <a:avLst/>
          </a:prstGeom>
          <a:noFill/>
        </p:spPr>
        <p:txBody>
          <a:bodyPr wrap="square" rtlCol="0">
            <a:spAutoFit/>
          </a:bodyPr>
          <a:lstStyle/>
          <a:p>
            <a:pPr>
              <a:buNone/>
            </a:pPr>
            <a:r>
              <a:rPr lang="en-US" sz="2400" dirty="0" smtClean="0">
                <a:solidFill>
                  <a:schemeClr val="accent1">
                    <a:lumMod val="60000"/>
                    <a:lumOff val="40000"/>
                  </a:schemeClr>
                </a:solidFill>
              </a:rPr>
              <a:t>What does this mean?  </a:t>
            </a:r>
            <a:endParaRPr lang="en-US" sz="2400" dirty="0" smtClean="0">
              <a:solidFill>
                <a:schemeClr val="accent1">
                  <a:lumMod val="60000"/>
                  <a:lumOff val="40000"/>
                </a:schemeClr>
              </a:solidFill>
              <a:effectLst>
                <a:outerShdw blurRad="38100" dist="38100" dir="2700000" algn="tl">
                  <a:srgbClr val="000000">
                    <a:alpha val="43137"/>
                  </a:srgbClr>
                </a:outerShdw>
              </a:effectLst>
            </a:endParaRPr>
          </a:p>
        </p:txBody>
      </p:sp>
      <p:pic>
        <p:nvPicPr>
          <p:cNvPr id="22531" name="Picture 3"/>
          <p:cNvPicPr>
            <a:picLocks noChangeAspect="1" noChangeArrowheads="1"/>
          </p:cNvPicPr>
          <p:nvPr/>
        </p:nvPicPr>
        <p:blipFill>
          <a:blip r:embed="rId3" cstate="print"/>
          <a:srcRect/>
          <a:stretch>
            <a:fillRect/>
          </a:stretch>
        </p:blipFill>
        <p:spPr bwMode="auto">
          <a:xfrm>
            <a:off x="4800600" y="884416"/>
            <a:ext cx="4038600" cy="3001784"/>
          </a:xfrm>
          <a:prstGeom prst="rect">
            <a:avLst/>
          </a:prstGeom>
          <a:noFill/>
          <a:ln w="9525">
            <a:noFill/>
            <a:miter lim="800000"/>
            <a:headEnd/>
            <a:tailEnd/>
          </a:ln>
        </p:spPr>
      </p:pic>
      <p:sp>
        <p:nvSpPr>
          <p:cNvPr id="12" name="TextBox 11"/>
          <p:cNvSpPr txBox="1"/>
          <p:nvPr/>
        </p:nvSpPr>
        <p:spPr>
          <a:xfrm>
            <a:off x="4876800" y="990600"/>
            <a:ext cx="3886200" cy="2739211"/>
          </a:xfrm>
          <a:prstGeom prst="rect">
            <a:avLst/>
          </a:prstGeom>
          <a:solidFill>
            <a:schemeClr val="tx1">
              <a:lumMod val="95000"/>
              <a:lumOff val="5000"/>
              <a:alpha val="51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When will this work be done?</a:t>
            </a:r>
          </a:p>
          <a:p>
            <a:endParaRPr lang="en-US" sz="2400" dirty="0" smtClean="0">
              <a:solidFill>
                <a:schemeClr val="bg1"/>
              </a:solidFill>
              <a:effectLst>
                <a:outerShdw blurRad="38100" dist="38100" dir="2700000" algn="tl">
                  <a:srgbClr val="000000">
                    <a:alpha val="43137"/>
                  </a:srgbClr>
                </a:outerShdw>
              </a:effectLst>
            </a:endParaRPr>
          </a:p>
          <a:p>
            <a:r>
              <a:rPr lang="en-US" sz="2800" dirty="0" smtClean="0">
                <a:solidFill>
                  <a:schemeClr val="bg1"/>
                </a:solidFill>
                <a:effectLst>
                  <a:outerShdw blurRad="38100" dist="38100" dir="2700000" algn="tl">
                    <a:srgbClr val="000000">
                      <a:alpha val="43137"/>
                    </a:srgbClr>
                  </a:outerShdw>
                </a:effectLst>
              </a:rPr>
              <a:t>         In a word: </a:t>
            </a:r>
            <a:r>
              <a:rPr lang="en-US" sz="2800" dirty="0" smtClean="0">
                <a:solidFill>
                  <a:schemeClr val="accent1">
                    <a:lumMod val="40000"/>
                    <a:lumOff val="60000"/>
                  </a:schemeClr>
                </a:solidFill>
                <a:effectLst>
                  <a:outerShdw blurRad="38100" dist="38100" dir="2700000" algn="tl">
                    <a:srgbClr val="000000">
                      <a:alpha val="43137"/>
                    </a:srgbClr>
                  </a:outerShdw>
                </a:effectLst>
              </a:rPr>
              <a:t>Heaven</a:t>
            </a:r>
            <a:r>
              <a:rPr lang="en-US" sz="2800" dirty="0" smtClean="0">
                <a:solidFill>
                  <a:schemeClr val="bg1"/>
                </a:solidFill>
                <a:effectLst>
                  <a:outerShdw blurRad="38100" dist="38100" dir="2700000" algn="tl">
                    <a:srgbClr val="000000">
                      <a:alpha val="43137"/>
                    </a:srgbClr>
                  </a:outerShdw>
                </a:effectLst>
              </a:rPr>
              <a:t>!</a:t>
            </a:r>
          </a:p>
          <a:p>
            <a:endParaRPr lang="en-US" sz="2400" dirty="0" smtClean="0">
              <a:solidFill>
                <a:schemeClr val="bg1"/>
              </a:solidFill>
              <a:effectLst>
                <a:outerShdw blurRad="38100" dist="38100" dir="2700000" algn="tl">
                  <a:srgbClr val="000000">
                    <a:alpha val="43137"/>
                  </a:srgbClr>
                </a:outerShdw>
              </a:effectLst>
            </a:endParaRPr>
          </a:p>
          <a:p>
            <a:endParaRPr lang="en-US" sz="2400" dirty="0" smtClean="0">
              <a:solidFill>
                <a:schemeClr val="bg1"/>
              </a:solidFill>
              <a:effectLst>
                <a:outerShdw blurRad="38100" dist="38100" dir="2700000" algn="tl">
                  <a:srgbClr val="000000">
                    <a:alpha val="43137"/>
                  </a:srgbClr>
                </a:outerShdw>
              </a:effectLst>
            </a:endParaRPr>
          </a:p>
          <a:p>
            <a:pPr algn="ctr"/>
            <a:r>
              <a:rPr lang="en-US" sz="2400" dirty="0" smtClean="0">
                <a:solidFill>
                  <a:schemeClr val="bg1"/>
                </a:solidFill>
              </a:rPr>
              <a:t>“When he appears </a:t>
            </a:r>
            <a:r>
              <a:rPr lang="en-US" sz="2400" i="1" dirty="0" smtClean="0">
                <a:solidFill>
                  <a:schemeClr val="bg1"/>
                </a:solidFill>
              </a:rPr>
              <a:t>we shall be like him” (1 John 3:2).</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dissolve">
                                      <p:cBhvr>
                                        <p:cTn id="7" dur="500"/>
                                        <p:tgtEl>
                                          <p:spTgt spid="7170">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170">
                                            <p:txEl>
                                              <p:pRg st="2" end="2"/>
                                            </p:txEl>
                                          </p:spTgt>
                                        </p:tgtEl>
                                        <p:attrNameLst>
                                          <p:attrName>style.visibility</p:attrName>
                                        </p:attrNameLst>
                                      </p:cBhvr>
                                      <p:to>
                                        <p:strVal val="visible"/>
                                      </p:to>
                                    </p:set>
                                    <p:animEffect transition="in" filter="dissolve">
                                      <p:cBhvr>
                                        <p:cTn id="10" dur="500"/>
                                        <p:tgtEl>
                                          <p:spTgt spid="7170">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170">
                                            <p:txEl>
                                              <p:pRg st="3" end="3"/>
                                            </p:txEl>
                                          </p:spTgt>
                                        </p:tgtEl>
                                        <p:attrNameLst>
                                          <p:attrName>style.visibility</p:attrName>
                                        </p:attrNameLst>
                                      </p:cBhvr>
                                      <p:to>
                                        <p:strVal val="visible"/>
                                      </p:to>
                                    </p:set>
                                    <p:animEffect transition="in" filter="dissolve">
                                      <p:cBhvr>
                                        <p:cTn id="13" dur="500"/>
                                        <p:tgtEl>
                                          <p:spTgt spid="7170">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170">
                                            <p:txEl>
                                              <p:pRg st="4" end="4"/>
                                            </p:txEl>
                                          </p:spTgt>
                                        </p:tgtEl>
                                        <p:attrNameLst>
                                          <p:attrName>style.visibility</p:attrName>
                                        </p:attrNameLst>
                                      </p:cBhvr>
                                      <p:to>
                                        <p:strVal val="visible"/>
                                      </p:to>
                                    </p:set>
                                    <p:animEffect transition="in" filter="dissolve">
                                      <p:cBhvr>
                                        <p:cTn id="16" dur="500"/>
                                        <p:tgtEl>
                                          <p:spTgt spid="717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dissolv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dissolve">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dissolve">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2531"/>
                                        </p:tgtEl>
                                        <p:attrNameLst>
                                          <p:attrName>style.visibility</p:attrName>
                                        </p:attrNameLst>
                                      </p:cBhvr>
                                      <p:to>
                                        <p:strVal val="visible"/>
                                      </p:to>
                                    </p:set>
                                    <p:animEffect transition="in" filter="dissolve">
                                      <p:cBhvr>
                                        <p:cTn id="41" dur="500"/>
                                        <p:tgtEl>
                                          <p:spTgt spid="2253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2">
                                            <p:bg/>
                                          </p:spTgt>
                                        </p:tgtEl>
                                        <p:attrNameLst>
                                          <p:attrName>style.visibility</p:attrName>
                                        </p:attrNameLst>
                                      </p:cBhvr>
                                      <p:to>
                                        <p:strVal val="visible"/>
                                      </p:to>
                                    </p:set>
                                    <p:animEffect transition="in" filter="dissolve">
                                      <p:cBhvr>
                                        <p:cTn id="46" dur="500"/>
                                        <p:tgtEl>
                                          <p:spTgt spid="12">
                                            <p:bg/>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dissolve">
                                      <p:cBhvr>
                                        <p:cTn id="51" dur="500"/>
                                        <p:tgtEl>
                                          <p:spTgt spid="1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2">
                                            <p:txEl>
                                              <p:pRg st="2" end="2"/>
                                            </p:txEl>
                                          </p:spTgt>
                                        </p:tgtEl>
                                        <p:attrNameLst>
                                          <p:attrName>style.visibility</p:attrName>
                                        </p:attrNameLst>
                                      </p:cBhvr>
                                      <p:to>
                                        <p:strVal val="visible"/>
                                      </p:to>
                                    </p:set>
                                    <p:animEffect transition="in" filter="dissolve">
                                      <p:cBhvr>
                                        <p:cTn id="56" dur="500"/>
                                        <p:tgtEl>
                                          <p:spTgt spid="1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Effect transition="in" filter="dissolve">
                                      <p:cBhvr>
                                        <p:cTn id="6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P spid="8" grpId="0" uiExpand="1" build="p" bldLvl="5"/>
      <p:bldP spid="10" grpId="0"/>
      <p:bldP spid="12" grpId="0" build="p" bldLvl="5"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762000"/>
            <a:ext cx="8458200" cy="5262979"/>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buAutoNum type="arabicPeriod" startAt="3"/>
            </a:pPr>
            <a:r>
              <a:rPr lang="en-US" sz="2800" dirty="0" smtClean="0">
                <a:solidFill>
                  <a:schemeClr val="bg1">
                    <a:lumMod val="65000"/>
                  </a:schemeClr>
                </a:solidFill>
              </a:rPr>
              <a:t>Are all sins equal in the sight of God?</a:t>
            </a:r>
          </a:p>
          <a:p>
            <a:pPr marL="514350" indent="-514350">
              <a:buAutoNum type="arabicPeriod" startAt="3"/>
            </a:pPr>
            <a:endParaRPr lang="en-US" sz="2800" dirty="0" smtClean="0">
              <a:solidFill>
                <a:schemeClr val="bg1">
                  <a:lumMod val="65000"/>
                </a:schemeClr>
              </a:solidFill>
            </a:endParaRPr>
          </a:p>
          <a:p>
            <a:pPr marL="514350" indent="-514350"/>
            <a:r>
              <a:rPr lang="en-US" sz="2800" dirty="0" smtClean="0">
                <a:solidFill>
                  <a:schemeClr val="bg1">
                    <a:lumMod val="65000"/>
                  </a:schemeClr>
                </a:solidFill>
              </a:rPr>
              <a:t>SUMMARY:</a:t>
            </a:r>
          </a:p>
          <a:p>
            <a:pPr marL="514350" indent="-514350"/>
            <a:r>
              <a:rPr lang="en-US" sz="2800" dirty="0" smtClean="0">
                <a:solidFill>
                  <a:schemeClr val="bg1">
                    <a:lumMod val="65000"/>
                  </a:schemeClr>
                </a:solidFill>
              </a:rPr>
              <a:t>	</a:t>
            </a:r>
            <a:r>
              <a:rPr lang="en-US" sz="2400" dirty="0" smtClean="0">
                <a:solidFill>
                  <a:schemeClr val="bg1">
                    <a:lumMod val="65000"/>
                  </a:schemeClr>
                </a:solidFill>
              </a:rPr>
              <a:t>a</a:t>
            </a:r>
            <a:r>
              <a:rPr lang="en-US" sz="2000" dirty="0" smtClean="0">
                <a:solidFill>
                  <a:schemeClr val="bg1">
                    <a:lumMod val="65000"/>
                  </a:schemeClr>
                </a:solidFill>
              </a:rPr>
              <a:t>.  </a:t>
            </a:r>
            <a:r>
              <a:rPr lang="en-US" sz="2400" dirty="0" smtClean="0">
                <a:solidFill>
                  <a:schemeClr val="bg1"/>
                </a:solidFill>
              </a:rPr>
              <a:t>As far as legal guilt: if we sin against one aspect of the law—we violate the whole law so that one transgression renders one exposed to God’s judgment; “all sins are mortal” in this sense </a:t>
            </a:r>
            <a:r>
              <a:rPr lang="en-US" sz="2400" dirty="0" smtClean="0">
                <a:solidFill>
                  <a:schemeClr val="bg1">
                    <a:lumMod val="65000"/>
                  </a:schemeClr>
                </a:solidFill>
              </a:rPr>
              <a:t>(</a:t>
            </a:r>
            <a:r>
              <a:rPr lang="en-US" sz="2400" dirty="0" err="1" smtClean="0">
                <a:solidFill>
                  <a:schemeClr val="bg1">
                    <a:lumMod val="65000"/>
                  </a:schemeClr>
                </a:solidFill>
              </a:rPr>
              <a:t>eg</a:t>
            </a:r>
            <a:r>
              <a:rPr lang="en-US" sz="2400" dirty="0" smtClean="0">
                <a:solidFill>
                  <a:schemeClr val="bg1">
                    <a:lumMod val="65000"/>
                  </a:schemeClr>
                </a:solidFill>
              </a:rPr>
              <a:t>. Rich young ruler; James 2)</a:t>
            </a:r>
          </a:p>
          <a:p>
            <a:pPr marL="514350" indent="-514350"/>
            <a:endParaRPr lang="en-US" sz="2400" dirty="0" smtClean="0">
              <a:solidFill>
                <a:schemeClr val="bg1">
                  <a:lumMod val="65000"/>
                </a:schemeClr>
              </a:solidFill>
            </a:endParaRPr>
          </a:p>
          <a:p>
            <a:pPr marL="514350" indent="-514350"/>
            <a:r>
              <a:rPr lang="en-US" sz="2400" dirty="0" smtClean="0">
                <a:solidFill>
                  <a:schemeClr val="bg1">
                    <a:lumMod val="65000"/>
                  </a:schemeClr>
                </a:solidFill>
              </a:rPr>
              <a:t>	b.  </a:t>
            </a:r>
            <a:r>
              <a:rPr lang="en-US" sz="2400" dirty="0" smtClean="0">
                <a:solidFill>
                  <a:schemeClr val="bg1"/>
                </a:solidFill>
              </a:rPr>
              <a:t>As far as heinousness: God’s view of Sin is graded in terms of the degree to which they harm our relationship with Him and others and deserve His displeasure.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dissolv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ssolve">
                                      <p:cBhvr>
                                        <p:cTn id="1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762000"/>
            <a:ext cx="8458200" cy="5693866"/>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buAutoNum type="arabicPeriod" startAt="3"/>
            </a:pPr>
            <a:r>
              <a:rPr lang="en-US" sz="2800" dirty="0" smtClean="0">
                <a:solidFill>
                  <a:schemeClr val="bg1">
                    <a:lumMod val="65000"/>
                  </a:schemeClr>
                </a:solidFill>
              </a:rPr>
              <a:t>Are all sins equal in the sight of God?</a:t>
            </a:r>
          </a:p>
          <a:p>
            <a:pPr marL="514350" indent="-514350"/>
            <a:r>
              <a:rPr lang="en-US" sz="2800" dirty="0" smtClean="0">
                <a:solidFill>
                  <a:schemeClr val="bg1">
                    <a:lumMod val="65000"/>
                  </a:schemeClr>
                </a:solidFill>
              </a:rPr>
              <a:t> No.  WHAT GIVES?</a:t>
            </a:r>
          </a:p>
          <a:p>
            <a:pPr marL="514350" indent="-514350">
              <a:buAutoNum type="arabicPeriod" startAt="3"/>
            </a:pPr>
            <a:endParaRPr lang="en-US" sz="2800" dirty="0" smtClean="0">
              <a:solidFill>
                <a:schemeClr val="bg1">
                  <a:lumMod val="65000"/>
                </a:schemeClr>
              </a:solidFill>
            </a:endParaRPr>
          </a:p>
          <a:p>
            <a:pPr marL="514350" indent="-514350"/>
            <a:r>
              <a:rPr lang="en-US" sz="2800" dirty="0" smtClean="0">
                <a:solidFill>
                  <a:schemeClr val="bg1">
                    <a:lumMod val="65000"/>
                  </a:schemeClr>
                </a:solidFill>
              </a:rPr>
              <a:t>SUMMARY:</a:t>
            </a:r>
          </a:p>
          <a:p>
            <a:pPr marL="514350" indent="-514350"/>
            <a:r>
              <a:rPr lang="en-US" sz="2800" dirty="0" smtClean="0">
                <a:solidFill>
                  <a:schemeClr val="bg1">
                    <a:lumMod val="65000"/>
                  </a:schemeClr>
                </a:solidFill>
              </a:rPr>
              <a:t>	</a:t>
            </a:r>
            <a:r>
              <a:rPr lang="en-US" sz="2400" dirty="0" smtClean="0">
                <a:solidFill>
                  <a:schemeClr val="bg1">
                    <a:lumMod val="65000"/>
                  </a:schemeClr>
                </a:solidFill>
              </a:rPr>
              <a:t>c</a:t>
            </a:r>
            <a:r>
              <a:rPr lang="en-US" sz="2400" dirty="0" smtClean="0">
                <a:solidFill>
                  <a:schemeClr val="bg1"/>
                </a:solidFill>
              </a:rPr>
              <a:t>.  </a:t>
            </a:r>
            <a:r>
              <a:rPr lang="en-US" sz="2800" dirty="0" smtClean="0">
                <a:solidFill>
                  <a:schemeClr val="bg1"/>
                </a:solidFill>
              </a:rPr>
              <a:t>These inequalities have their place (they’re good!)</a:t>
            </a:r>
            <a:endParaRPr lang="en-US" sz="2400" dirty="0" smtClean="0">
              <a:solidFill>
                <a:schemeClr val="bg1"/>
              </a:solidFill>
            </a:endParaRPr>
          </a:p>
          <a:p>
            <a:pPr marL="514350" indent="-514350"/>
            <a:r>
              <a:rPr lang="en-US" sz="2400" dirty="0" smtClean="0">
                <a:solidFill>
                  <a:schemeClr val="bg1"/>
                </a:solidFill>
              </a:rPr>
              <a:t>		1.  Point us to prioritize efforts as we pursue holiness.</a:t>
            </a:r>
          </a:p>
          <a:p>
            <a:pPr marL="514350" indent="-514350"/>
            <a:r>
              <a:rPr lang="en-US" sz="2400" dirty="0" smtClean="0">
                <a:solidFill>
                  <a:schemeClr val="bg1"/>
                </a:solidFill>
              </a:rPr>
              <a:t>		2.  Aids in making sense of overlooking in love or need to confront in love.</a:t>
            </a:r>
          </a:p>
          <a:p>
            <a:pPr marL="514350" indent="-514350"/>
            <a:r>
              <a:rPr lang="en-US" sz="2400" dirty="0" smtClean="0">
                <a:solidFill>
                  <a:schemeClr val="bg1"/>
                </a:solidFill>
              </a:rPr>
              <a:t>		3.  Gives credence to church discipline.</a:t>
            </a:r>
          </a:p>
          <a:p>
            <a:pPr marL="514350" indent="-514350"/>
            <a:r>
              <a:rPr lang="en-US" sz="2400" dirty="0" smtClean="0">
                <a:solidFill>
                  <a:schemeClr val="bg1"/>
                </a:solidFill>
              </a:rPr>
              <a:t>		4.  Provides basis for civil laws making distinctions between those prosecutable vs. illegitimate </a:t>
            </a:r>
            <a:r>
              <a:rPr lang="en-US" sz="2400" dirty="0" smtClean="0">
                <a:solidFill>
                  <a:schemeClr val="bg1">
                    <a:lumMod val="65000"/>
                  </a:schemeClr>
                </a:solidFill>
              </a:rPr>
              <a:t>(remember the absurd laws at the beginning?)</a:t>
            </a:r>
          </a:p>
        </p:txBody>
      </p:sp>
      <p:pic>
        <p:nvPicPr>
          <p:cNvPr id="5122" name="Picture 2"/>
          <p:cNvPicPr>
            <a:picLocks noChangeAspect="1" noChangeArrowheads="1"/>
          </p:cNvPicPr>
          <p:nvPr/>
        </p:nvPicPr>
        <p:blipFill>
          <a:blip r:embed="rId2" cstate="print"/>
          <a:srcRect/>
          <a:stretch>
            <a:fillRect/>
          </a:stretch>
        </p:blipFill>
        <p:spPr bwMode="auto">
          <a:xfrm>
            <a:off x="6448425" y="1047750"/>
            <a:ext cx="2466975" cy="1847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dissolv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ssolve">
                                      <p:cBhvr>
                                        <p:cTn id="12" dur="5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Effect transition="in" filter="dissolve">
                                      <p:cBhvr>
                                        <p:cTn id="17" dur="500"/>
                                        <p:tgtEl>
                                          <p:spTgt spid="4">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dissolve">
                                      <p:cBhvr>
                                        <p:cTn id="22" dur="500"/>
                                        <p:tgtEl>
                                          <p:spTgt spid="4">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dissolv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4832092"/>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buAutoNum type="arabicPeriod" startAt="4"/>
            </a:pPr>
            <a:r>
              <a:rPr lang="en-US" sz="2800" dirty="0" smtClean="0">
                <a:solidFill>
                  <a:schemeClr val="bg1">
                    <a:lumMod val="65000"/>
                  </a:schemeClr>
                </a:solidFill>
              </a:rPr>
              <a:t>Results of sinning (Christians in particular)</a:t>
            </a:r>
          </a:p>
          <a:p>
            <a:pPr marL="514350" indent="-514350"/>
            <a:endParaRPr lang="en-US" sz="2800" dirty="0" smtClean="0">
              <a:solidFill>
                <a:schemeClr val="bg1">
                  <a:lumMod val="65000"/>
                </a:schemeClr>
              </a:solidFill>
            </a:endParaRPr>
          </a:p>
          <a:p>
            <a:pPr marL="971550" lvl="1" indent="-514350">
              <a:buAutoNum type="alphaLcPeriod"/>
            </a:pPr>
            <a:r>
              <a:rPr lang="en-US" sz="2800" dirty="0" smtClean="0">
                <a:solidFill>
                  <a:schemeClr val="bg1"/>
                </a:solidFill>
              </a:rPr>
              <a:t>Our Legal Standing Before God Is Unchanged</a:t>
            </a:r>
          </a:p>
          <a:p>
            <a:pPr marL="971550" lvl="1" indent="-514350">
              <a:buAutoNum type="alphaLcPeriod"/>
            </a:pPr>
            <a:r>
              <a:rPr lang="en-US" sz="2800" dirty="0" smtClean="0">
                <a:solidFill>
                  <a:schemeClr val="bg1"/>
                </a:solidFill>
              </a:rPr>
              <a:t>Our Fellowship With God Is Disrupted and Our Christian Life Is Damaged</a:t>
            </a:r>
          </a:p>
          <a:p>
            <a:pPr marL="971550" lvl="1" indent="-514350">
              <a:buAutoNum type="alphaLcPeriod"/>
            </a:pPr>
            <a:r>
              <a:rPr lang="en-US" sz="2800" dirty="0" smtClean="0">
                <a:solidFill>
                  <a:schemeClr val="bg1"/>
                </a:solidFill>
              </a:rPr>
              <a:t>Other’s Walk is damaged (hypocrisy cuts both ways—believers &amp; unbelievers)</a:t>
            </a:r>
          </a:p>
          <a:p>
            <a:pPr marL="971550" lvl="1" indent="-514350">
              <a:buAutoNum type="alphaLcPeriod"/>
            </a:pPr>
            <a:r>
              <a:rPr lang="en-US" sz="2800" dirty="0" smtClean="0">
                <a:solidFill>
                  <a:schemeClr val="bg1"/>
                </a:solidFill>
              </a:rPr>
              <a:t>Opportunity for repentance (but NEV ER an excuse for more grace!  (</a:t>
            </a:r>
            <a:r>
              <a:rPr lang="en-US" sz="2800" dirty="0" err="1" smtClean="0">
                <a:solidFill>
                  <a:schemeClr val="bg1"/>
                </a:solidFill>
              </a:rPr>
              <a:t>Eg</a:t>
            </a:r>
            <a:r>
              <a:rPr lang="en-US" sz="2800" dirty="0" smtClean="0">
                <a:solidFill>
                  <a:schemeClr val="bg1"/>
                </a:solidFill>
              </a:rPr>
              <a:t>. Romans)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dissolv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dissolv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dissolv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1384995"/>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r>
              <a:rPr lang="en-US" sz="2800" dirty="0" smtClean="0">
                <a:solidFill>
                  <a:schemeClr val="bg1">
                    <a:lumMod val="65000"/>
                  </a:schemeClr>
                </a:solidFill>
              </a:rPr>
              <a:t>5.   Warning to Unbelievers in Covenant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1384995"/>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r>
              <a:rPr lang="en-US" sz="2800" dirty="0" smtClean="0">
                <a:solidFill>
                  <a:schemeClr val="bg1">
                    <a:lumMod val="65000"/>
                  </a:schemeClr>
                </a:solidFill>
              </a:rPr>
              <a:t>6.   The Unpardonable sin.</a:t>
            </a:r>
            <a:endParaRPr lang="en-US" sz="2800" dirty="0">
              <a:solidFill>
                <a:schemeClr val="bg1">
                  <a:lumMod val="65000"/>
                </a:schemeClr>
              </a:solidFill>
            </a:endParaRPr>
          </a:p>
        </p:txBody>
      </p:sp>
      <p:pic>
        <p:nvPicPr>
          <p:cNvPr id="6" name="Picture 11"/>
          <p:cNvPicPr>
            <a:picLocks noChangeAspect="1" noChangeArrowheads="1"/>
          </p:cNvPicPr>
          <p:nvPr/>
        </p:nvPicPr>
        <p:blipFill>
          <a:blip r:embed="rId2" cstate="print"/>
          <a:srcRect/>
          <a:stretch>
            <a:fillRect/>
          </a:stretch>
        </p:blipFill>
        <p:spPr bwMode="auto">
          <a:xfrm>
            <a:off x="304800" y="3124200"/>
            <a:ext cx="4648200" cy="3486150"/>
          </a:xfrm>
          <a:prstGeom prst="rect">
            <a:avLst/>
          </a:prstGeom>
          <a:noFill/>
          <a:ln w="9525">
            <a:noFill/>
            <a:miter lim="800000"/>
            <a:headEnd/>
            <a:tailEnd/>
          </a:ln>
          <a:effectLst/>
        </p:spPr>
      </p:pic>
      <p:sp>
        <p:nvSpPr>
          <p:cNvPr id="7" name="AutoShape 6"/>
          <p:cNvSpPr>
            <a:spLocks noChangeArrowheads="1"/>
          </p:cNvSpPr>
          <p:nvPr/>
        </p:nvSpPr>
        <p:spPr bwMode="auto">
          <a:xfrm>
            <a:off x="5867400" y="2209800"/>
            <a:ext cx="2590800" cy="1828800"/>
          </a:xfrm>
          <a:prstGeom prst="cloudCallout">
            <a:avLst>
              <a:gd name="adj1" fmla="val -104903"/>
              <a:gd name="adj2" fmla="val 76644"/>
            </a:avLst>
          </a:prstGeom>
          <a:solidFill>
            <a:srgbClr val="336699"/>
          </a:solidFill>
          <a:ln w="9525">
            <a:solidFill>
              <a:schemeClr val="tx1"/>
            </a:solidFill>
            <a:round/>
            <a:headEnd/>
            <a:tailEnd/>
          </a:ln>
          <a:effectLst/>
        </p:spPr>
        <p:txBody>
          <a:bodyPr/>
          <a:lstStyle/>
          <a:p>
            <a:pPr algn="ctr"/>
            <a:r>
              <a:rPr lang="en-US" sz="2000" dirty="0">
                <a:solidFill>
                  <a:schemeClr val="bg1"/>
                </a:solidFill>
                <a:latin typeface="Times New Roman" charset="0"/>
              </a:rPr>
              <a:t>Am I guilty?  Could I become guilty?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1683" name="Text Box 3"/>
          <p:cNvSpPr txBox="1">
            <a:spLocks noChangeArrowheads="1"/>
          </p:cNvSpPr>
          <p:nvPr/>
        </p:nvSpPr>
        <p:spPr bwMode="auto">
          <a:xfrm>
            <a:off x="457200" y="914400"/>
            <a:ext cx="7696200" cy="457200"/>
          </a:xfrm>
          <a:prstGeom prst="rect">
            <a:avLst/>
          </a:prstGeom>
          <a:noFill/>
          <a:ln w="9525">
            <a:noFill/>
            <a:miter lim="800000"/>
            <a:headEnd/>
            <a:tailEnd/>
          </a:ln>
          <a:effectLst/>
        </p:spPr>
        <p:txBody>
          <a:bodyPr>
            <a:spAutoFit/>
          </a:bodyPr>
          <a:lstStyle/>
          <a:p>
            <a:r>
              <a:rPr lang="en-US" sz="2400" dirty="0">
                <a:solidFill>
                  <a:srgbClr val="BA7A06"/>
                </a:solidFill>
                <a:latin typeface="Times New Roman" charset="0"/>
              </a:rPr>
              <a:t>Q</a:t>
            </a:r>
            <a:r>
              <a:rPr lang="en-US" sz="2400" dirty="0" smtClean="0">
                <a:solidFill>
                  <a:srgbClr val="BA7A06"/>
                </a:solidFill>
                <a:latin typeface="Times New Roman" charset="0"/>
              </a:rPr>
              <a:t>: </a:t>
            </a:r>
            <a:r>
              <a:rPr lang="en-US" sz="2400" dirty="0">
                <a:solidFill>
                  <a:srgbClr val="BA7A06"/>
                </a:solidFill>
                <a:latin typeface="Times New Roman" charset="0"/>
              </a:rPr>
              <a:t>“Explain the unpardonable sin of Matthew 12:31,32.”</a:t>
            </a:r>
          </a:p>
        </p:txBody>
      </p:sp>
      <p:sp>
        <p:nvSpPr>
          <p:cNvPr id="71685" name="Text Box 5"/>
          <p:cNvSpPr txBox="1">
            <a:spLocks noChangeArrowheads="1"/>
          </p:cNvSpPr>
          <p:nvPr/>
        </p:nvSpPr>
        <p:spPr bwMode="auto">
          <a:xfrm>
            <a:off x="457200" y="5105400"/>
            <a:ext cx="8153400" cy="1552575"/>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There is a fair amount of confusion over this concept…it seems that when Christ says there is a sin unable to be forgiven ‘now and in the age to come’…we scramble to figure out what it is so we can avoid it...		</a:t>
            </a:r>
          </a:p>
        </p:txBody>
      </p:sp>
      <p:sp>
        <p:nvSpPr>
          <p:cNvPr id="71686" name="Text Box 6"/>
          <p:cNvSpPr txBox="1">
            <a:spLocks noChangeArrowheads="1"/>
          </p:cNvSpPr>
          <p:nvPr/>
        </p:nvSpPr>
        <p:spPr bwMode="auto">
          <a:xfrm>
            <a:off x="381000" y="3200400"/>
            <a:ext cx="8458200" cy="1738313"/>
          </a:xfrm>
          <a:prstGeom prst="rect">
            <a:avLst/>
          </a:prstGeom>
          <a:solidFill>
            <a:srgbClr val="84984C"/>
          </a:solidFill>
          <a:ln w="9525">
            <a:noFill/>
            <a:miter lim="800000"/>
            <a:headEnd/>
            <a:tailEnd/>
          </a:ln>
          <a:effectLst/>
        </p:spPr>
        <p:txBody>
          <a:bodyPr>
            <a:spAutoFit/>
          </a:bodyPr>
          <a:lstStyle/>
          <a:p>
            <a:r>
              <a:rPr lang="en-US" sz="2000" dirty="0">
                <a:solidFill>
                  <a:srgbClr val="FFFFCC"/>
                </a:solidFill>
                <a:latin typeface="Papyrus" pitchFamily="66" charset="0"/>
              </a:rPr>
              <a:t> 31And so I tell you, every sin and blasphemy will be forgiven men, but the blasphemy against the Spirit will not be forgiven. 32Anyone who speaks a word against the Son of Man will be forgiven, but anyone who speaks against the Holy Spirit will not be forgiven, either in this age or in the age to come. </a:t>
            </a:r>
            <a:r>
              <a:rPr lang="en-US" sz="2800" dirty="0">
                <a:solidFill>
                  <a:srgbClr val="FFFFCC"/>
                </a:solidFill>
                <a:effectLst>
                  <a:outerShdw blurRad="38100" dist="38100" dir="2700000" algn="tl">
                    <a:srgbClr val="000000"/>
                  </a:outerShdw>
                </a:effectLst>
                <a:latin typeface="Papyrus" pitchFamily="66" charset="0"/>
              </a:rPr>
              <a:t>	</a:t>
            </a:r>
            <a:r>
              <a:rPr lang="en-US" sz="2400" dirty="0">
                <a:solidFill>
                  <a:srgbClr val="FFFFCC"/>
                </a:solidFill>
                <a:effectLst>
                  <a:outerShdw blurRad="38100" dist="38100" dir="2700000" algn="tl">
                    <a:srgbClr val="000000"/>
                  </a:outerShdw>
                </a:effectLst>
                <a:latin typeface="Papyrus" pitchFamily="66" charset="0"/>
              </a:rPr>
              <a:t>Matthew 12:31,32</a:t>
            </a:r>
            <a:r>
              <a:rPr lang="en-US" sz="2800" dirty="0">
                <a:solidFill>
                  <a:srgbClr val="FFFFCC"/>
                </a:solidFill>
                <a:effectLst>
                  <a:outerShdw blurRad="38100" dist="38100" dir="2700000" algn="tl">
                    <a:srgbClr val="000000"/>
                  </a:outerShdw>
                </a:effectLst>
                <a:latin typeface="Papyrus" pitchFamily="66" charset="0"/>
              </a:rPr>
              <a:t>                     </a:t>
            </a:r>
          </a:p>
        </p:txBody>
      </p:sp>
      <p:pic>
        <p:nvPicPr>
          <p:cNvPr id="71687" name="Picture 7"/>
          <p:cNvPicPr>
            <a:picLocks noChangeAspect="1" noChangeArrowheads="1"/>
          </p:cNvPicPr>
          <p:nvPr/>
        </p:nvPicPr>
        <p:blipFill>
          <a:blip r:embed="rId2" cstate="print"/>
          <a:srcRect r="5263"/>
          <a:stretch>
            <a:fillRect/>
          </a:stretch>
        </p:blipFill>
        <p:spPr bwMode="auto">
          <a:xfrm>
            <a:off x="914400" y="1524000"/>
            <a:ext cx="1371600" cy="1447800"/>
          </a:xfrm>
          <a:prstGeom prst="rect">
            <a:avLst/>
          </a:prstGeom>
          <a:noFill/>
          <a:ln w="9525">
            <a:noFill/>
            <a:miter lim="800000"/>
            <a:headEnd/>
            <a:tailEnd/>
          </a:ln>
          <a:effectLst/>
        </p:spPr>
      </p:pic>
      <p:sp>
        <p:nvSpPr>
          <p:cNvPr id="71689" name="Text Box 9"/>
          <p:cNvSpPr txBox="1">
            <a:spLocks noChangeArrowheads="1"/>
          </p:cNvSpPr>
          <p:nvPr/>
        </p:nvSpPr>
        <p:spPr bwMode="auto">
          <a:xfrm>
            <a:off x="2667000" y="1600200"/>
            <a:ext cx="6096000" cy="830997"/>
          </a:xfrm>
          <a:prstGeom prst="rect">
            <a:avLst/>
          </a:prstGeom>
          <a:noFill/>
          <a:ln w="9525">
            <a:noFill/>
            <a:miter lim="800000"/>
            <a:headEnd/>
            <a:tailEnd/>
          </a:ln>
          <a:effectLst/>
        </p:spPr>
        <p:txBody>
          <a:bodyPr>
            <a:spAutoFit/>
          </a:bodyPr>
          <a:lstStyle/>
          <a:p>
            <a:pPr>
              <a:spcBef>
                <a:spcPct val="50000"/>
              </a:spcBef>
            </a:pPr>
            <a:r>
              <a:rPr lang="en-US" sz="2400" dirty="0">
                <a:solidFill>
                  <a:schemeClr val="accent1">
                    <a:lumMod val="75000"/>
                  </a:schemeClr>
                </a:solidFill>
                <a:latin typeface="Times New Roman" charset="0"/>
              </a:rPr>
              <a:t>Didn’t Christ’s sacrifice make it so that any sin is forgivable?</a:t>
            </a:r>
          </a:p>
        </p:txBody>
      </p:sp>
      <p:sp>
        <p:nvSpPr>
          <p:cNvPr id="71690" name="Text Box 10"/>
          <p:cNvSpPr txBox="1">
            <a:spLocks noChangeArrowheads="1"/>
          </p:cNvSpPr>
          <p:nvPr/>
        </p:nvSpPr>
        <p:spPr bwMode="auto">
          <a:xfrm>
            <a:off x="6172200" y="152400"/>
            <a:ext cx="2971800" cy="641350"/>
          </a:xfrm>
          <a:prstGeom prst="rect">
            <a:avLst/>
          </a:prstGeom>
          <a:noFill/>
          <a:ln w="9525">
            <a:noFill/>
            <a:miter lim="800000"/>
            <a:headEnd/>
            <a:tailEnd/>
          </a:ln>
          <a:effectLst/>
        </p:spPr>
        <p:txBody>
          <a:bodyPr>
            <a:spAutoFit/>
          </a:bodyPr>
          <a:lstStyle/>
          <a:p>
            <a:pPr>
              <a:spcBef>
                <a:spcPct val="50000"/>
              </a:spcBef>
            </a:pPr>
            <a:r>
              <a:rPr lang="en-US">
                <a:solidFill>
                  <a:srgbClr val="B2B2B2"/>
                </a:solidFill>
              </a:rPr>
              <a:t>Adapted from RC Sproul, </a:t>
            </a:r>
            <a:r>
              <a:rPr lang="en-US" i="1">
                <a:solidFill>
                  <a:srgbClr val="B2B2B2"/>
                </a:solidFill>
              </a:rPr>
              <a:t>Essential Truths &amp; NTAGQ</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dissolve">
                                      <p:cBhvr>
                                        <p:cTn id="7" dur="500"/>
                                        <p:tgtEl>
                                          <p:spTgt spid="716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685"/>
                                        </p:tgtEl>
                                        <p:attrNameLst>
                                          <p:attrName>style.visibility</p:attrName>
                                        </p:attrNameLst>
                                      </p:cBhvr>
                                      <p:to>
                                        <p:strVal val="visible"/>
                                      </p:to>
                                    </p:set>
                                    <p:animEffect transition="in" filter="dissolve">
                                      <p:cBhvr>
                                        <p:cTn id="12"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2707" name="Text Box 3"/>
          <p:cNvSpPr txBox="1">
            <a:spLocks noChangeArrowheads="1"/>
          </p:cNvSpPr>
          <p:nvPr/>
        </p:nvSpPr>
        <p:spPr bwMode="auto">
          <a:xfrm>
            <a:off x="457200" y="914400"/>
            <a:ext cx="7696200" cy="457200"/>
          </a:xfrm>
          <a:prstGeom prst="rect">
            <a:avLst/>
          </a:prstGeom>
          <a:noFill/>
          <a:ln w="9525">
            <a:noFill/>
            <a:miter lim="800000"/>
            <a:headEnd/>
            <a:tailEnd/>
          </a:ln>
          <a:effectLst/>
        </p:spPr>
        <p:txBody>
          <a:bodyPr>
            <a:spAutoFit/>
          </a:bodyPr>
          <a:lstStyle/>
          <a:p>
            <a:r>
              <a:rPr lang="en-US" sz="2400" dirty="0">
                <a:solidFill>
                  <a:srgbClr val="BA7A06"/>
                </a:solidFill>
                <a:latin typeface="Times New Roman" charset="0"/>
              </a:rPr>
              <a:t>Q: </a:t>
            </a:r>
            <a:r>
              <a:rPr lang="en-US" sz="2400" dirty="0" smtClean="0">
                <a:solidFill>
                  <a:srgbClr val="BA7A06"/>
                </a:solidFill>
                <a:latin typeface="Times New Roman" charset="0"/>
              </a:rPr>
              <a:t>“Explain </a:t>
            </a:r>
            <a:r>
              <a:rPr lang="en-US" sz="2400" dirty="0">
                <a:solidFill>
                  <a:srgbClr val="BA7A06"/>
                </a:solidFill>
                <a:latin typeface="Times New Roman" charset="0"/>
              </a:rPr>
              <a:t>the unpardonable sin of Matthew 12:31,32.”</a:t>
            </a:r>
          </a:p>
        </p:txBody>
      </p:sp>
      <p:sp>
        <p:nvSpPr>
          <p:cNvPr id="72709" name="Text Box 5"/>
          <p:cNvSpPr txBox="1">
            <a:spLocks noChangeArrowheads="1"/>
          </p:cNvSpPr>
          <p:nvPr/>
        </p:nvSpPr>
        <p:spPr bwMode="auto">
          <a:xfrm>
            <a:off x="304800" y="1600200"/>
            <a:ext cx="8153400" cy="457200"/>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Some have proposed….</a:t>
            </a:r>
          </a:p>
        </p:txBody>
      </p:sp>
      <p:pic>
        <p:nvPicPr>
          <p:cNvPr id="72716" name="Picture 12"/>
          <p:cNvPicPr>
            <a:picLocks noChangeAspect="1" noChangeArrowheads="1"/>
          </p:cNvPicPr>
          <p:nvPr/>
        </p:nvPicPr>
        <p:blipFill>
          <a:blip r:embed="rId2" cstate="print"/>
          <a:srcRect t="64999"/>
          <a:stretch>
            <a:fillRect/>
          </a:stretch>
        </p:blipFill>
        <p:spPr bwMode="auto">
          <a:xfrm>
            <a:off x="304800" y="2286000"/>
            <a:ext cx="6096000" cy="1600200"/>
          </a:xfrm>
          <a:prstGeom prst="rect">
            <a:avLst/>
          </a:prstGeom>
          <a:noFill/>
          <a:ln w="9525">
            <a:solidFill>
              <a:schemeClr val="tx1"/>
            </a:solidFill>
            <a:miter lim="800000"/>
            <a:headEnd/>
            <a:tailEnd/>
          </a:ln>
          <a:effectLst/>
        </p:spPr>
      </p:pic>
      <p:pic>
        <p:nvPicPr>
          <p:cNvPr id="72717" name="Picture 13"/>
          <p:cNvPicPr>
            <a:picLocks noChangeAspect="1" noChangeArrowheads="1"/>
          </p:cNvPicPr>
          <p:nvPr/>
        </p:nvPicPr>
        <p:blipFill>
          <a:blip r:embed="rId3" cstate="print"/>
          <a:srcRect t="13333" b="36667"/>
          <a:stretch>
            <a:fillRect/>
          </a:stretch>
        </p:blipFill>
        <p:spPr bwMode="auto">
          <a:xfrm>
            <a:off x="2743200" y="4343400"/>
            <a:ext cx="6096000" cy="2286000"/>
          </a:xfrm>
          <a:prstGeom prst="rect">
            <a:avLst/>
          </a:prstGeom>
          <a:noFill/>
          <a:ln w="9525">
            <a:solidFill>
              <a:schemeClr val="tx1"/>
            </a:solidFill>
            <a:miter lim="800000"/>
            <a:headEnd/>
            <a:tailEnd/>
          </a:ln>
          <a:effectLst/>
        </p:spPr>
      </p:pic>
      <p:sp>
        <p:nvSpPr>
          <p:cNvPr id="72718" name="Text Box 14"/>
          <p:cNvSpPr txBox="1">
            <a:spLocks noChangeArrowheads="1"/>
          </p:cNvSpPr>
          <p:nvPr/>
        </p:nvSpPr>
        <p:spPr bwMode="auto">
          <a:xfrm>
            <a:off x="6781800" y="3048000"/>
            <a:ext cx="1981200" cy="519113"/>
          </a:xfrm>
          <a:prstGeom prst="rect">
            <a:avLst/>
          </a:prstGeom>
          <a:noFill/>
          <a:ln w="9525">
            <a:noFill/>
            <a:miter lim="800000"/>
            <a:headEnd/>
            <a:tailEnd/>
          </a:ln>
          <a:effectLst/>
        </p:spPr>
        <p:txBody>
          <a:bodyPr>
            <a:spAutoFit/>
          </a:bodyPr>
          <a:lstStyle/>
          <a:p>
            <a:pPr>
              <a:spcBef>
                <a:spcPct val="50000"/>
              </a:spcBef>
            </a:pPr>
            <a:r>
              <a:rPr lang="en-US" sz="2800">
                <a:solidFill>
                  <a:schemeClr val="accent1"/>
                </a:solidFill>
                <a:latin typeface="Ringbearer" pitchFamily="18" charset="0"/>
              </a:rPr>
              <a:t>1. murder</a:t>
            </a:r>
          </a:p>
        </p:txBody>
      </p:sp>
      <p:sp>
        <p:nvSpPr>
          <p:cNvPr id="72719" name="Text Box 15"/>
          <p:cNvSpPr txBox="1">
            <a:spLocks noChangeArrowheads="1"/>
          </p:cNvSpPr>
          <p:nvPr/>
        </p:nvSpPr>
        <p:spPr bwMode="auto">
          <a:xfrm>
            <a:off x="304800" y="5181600"/>
            <a:ext cx="2209800" cy="519113"/>
          </a:xfrm>
          <a:prstGeom prst="rect">
            <a:avLst/>
          </a:prstGeom>
          <a:noFill/>
          <a:ln w="9525">
            <a:noFill/>
            <a:miter lim="800000"/>
            <a:headEnd/>
            <a:tailEnd/>
          </a:ln>
          <a:effectLst/>
        </p:spPr>
        <p:txBody>
          <a:bodyPr>
            <a:spAutoFit/>
          </a:bodyPr>
          <a:lstStyle/>
          <a:p>
            <a:pPr>
              <a:spcBef>
                <a:spcPct val="50000"/>
              </a:spcBef>
            </a:pPr>
            <a:r>
              <a:rPr lang="en-US" sz="2800">
                <a:solidFill>
                  <a:schemeClr val="accent1"/>
                </a:solidFill>
                <a:latin typeface="Ringbearer" pitchFamily="18" charset="0"/>
              </a:rPr>
              <a:t>2. adultery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18"/>
                                        </p:tgtEl>
                                        <p:attrNameLst>
                                          <p:attrName>style.visibility</p:attrName>
                                        </p:attrNameLst>
                                      </p:cBhvr>
                                      <p:to>
                                        <p:strVal val="visible"/>
                                      </p:to>
                                    </p:set>
                                    <p:animEffect transition="in" filter="dissolve">
                                      <p:cBhvr>
                                        <p:cTn id="7" dur="500"/>
                                        <p:tgtEl>
                                          <p:spTgt spid="727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717"/>
                                        </p:tgtEl>
                                        <p:attrNameLst>
                                          <p:attrName>style.visibility</p:attrName>
                                        </p:attrNameLst>
                                      </p:cBhvr>
                                      <p:to>
                                        <p:strVal val="visible"/>
                                      </p:to>
                                    </p:set>
                                    <p:animEffect transition="in" filter="dissolve">
                                      <p:cBhvr>
                                        <p:cTn id="12" dur="500"/>
                                        <p:tgtEl>
                                          <p:spTgt spid="727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719"/>
                                        </p:tgtEl>
                                        <p:attrNameLst>
                                          <p:attrName>style.visibility</p:attrName>
                                        </p:attrNameLst>
                                      </p:cBhvr>
                                      <p:to>
                                        <p:strVal val="visible"/>
                                      </p:to>
                                    </p:set>
                                    <p:animEffect transition="in" filter="dissolve">
                                      <p:cBhvr>
                                        <p:cTn id="17" dur="500"/>
                                        <p:tgtEl>
                                          <p:spTgt spid="72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8" grpId="0" autoUpdateAnimBg="0"/>
      <p:bldP spid="72719"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2" name="Picture 10"/>
          <p:cNvPicPr>
            <a:picLocks noChangeAspect="1" noChangeArrowheads="1"/>
          </p:cNvPicPr>
          <p:nvPr/>
        </p:nvPicPr>
        <p:blipFill>
          <a:blip r:embed="rId2" cstate="print"/>
          <a:srcRect/>
          <a:stretch>
            <a:fillRect/>
          </a:stretch>
        </p:blipFill>
        <p:spPr bwMode="auto">
          <a:xfrm>
            <a:off x="1295400" y="2133600"/>
            <a:ext cx="6019800" cy="4514850"/>
          </a:xfrm>
          <a:prstGeom prst="rect">
            <a:avLst/>
          </a:prstGeom>
          <a:noFill/>
          <a:ln w="9525">
            <a:solidFill>
              <a:schemeClr val="tx1"/>
            </a:solidFill>
            <a:miter lim="800000"/>
            <a:headEnd/>
            <a:tailEnd/>
          </a:ln>
          <a:effectLst/>
        </p:spPr>
      </p:pic>
      <p:sp>
        <p:nvSpPr>
          <p:cNvPr id="74754"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4755" name="Text Box 3"/>
          <p:cNvSpPr txBox="1">
            <a:spLocks noChangeArrowheads="1"/>
          </p:cNvSpPr>
          <p:nvPr/>
        </p:nvSpPr>
        <p:spPr bwMode="auto">
          <a:xfrm>
            <a:off x="457200" y="914400"/>
            <a:ext cx="7696200" cy="457200"/>
          </a:xfrm>
          <a:prstGeom prst="rect">
            <a:avLst/>
          </a:prstGeom>
          <a:noFill/>
          <a:ln w="9525">
            <a:noFill/>
            <a:miter lim="800000"/>
            <a:headEnd/>
            <a:tailEnd/>
          </a:ln>
          <a:effectLst/>
        </p:spPr>
        <p:txBody>
          <a:bodyPr>
            <a:spAutoFit/>
          </a:bodyPr>
          <a:lstStyle/>
          <a:p>
            <a:r>
              <a:rPr lang="en-US" sz="2400" dirty="0">
                <a:solidFill>
                  <a:srgbClr val="BA7A06"/>
                </a:solidFill>
                <a:latin typeface="Times New Roman" charset="0"/>
              </a:rPr>
              <a:t>Q: </a:t>
            </a:r>
            <a:r>
              <a:rPr lang="en-US" sz="2400" dirty="0" smtClean="0">
                <a:solidFill>
                  <a:srgbClr val="BA7A06"/>
                </a:solidFill>
                <a:latin typeface="Times New Roman" charset="0"/>
              </a:rPr>
              <a:t>“Explain </a:t>
            </a:r>
            <a:r>
              <a:rPr lang="en-US" sz="2400" dirty="0">
                <a:solidFill>
                  <a:srgbClr val="BA7A06"/>
                </a:solidFill>
                <a:latin typeface="Times New Roman" charset="0"/>
              </a:rPr>
              <a:t>the unpardonable sin of Matthew 12:31,32.”</a:t>
            </a:r>
          </a:p>
        </p:txBody>
      </p:sp>
      <p:sp>
        <p:nvSpPr>
          <p:cNvPr id="74757" name="Text Box 5"/>
          <p:cNvSpPr txBox="1">
            <a:spLocks noChangeArrowheads="1"/>
          </p:cNvSpPr>
          <p:nvPr/>
        </p:nvSpPr>
        <p:spPr bwMode="auto">
          <a:xfrm>
            <a:off x="228600" y="1447800"/>
            <a:ext cx="8153400" cy="457200"/>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But in God’s economy….</a:t>
            </a:r>
          </a:p>
        </p:txBody>
      </p:sp>
      <p:pic>
        <p:nvPicPr>
          <p:cNvPr id="74758" name="Picture 6"/>
          <p:cNvPicPr>
            <a:picLocks noChangeAspect="1" noChangeArrowheads="1"/>
          </p:cNvPicPr>
          <p:nvPr/>
        </p:nvPicPr>
        <p:blipFill>
          <a:blip r:embed="rId3" cstate="print"/>
          <a:srcRect/>
          <a:stretch>
            <a:fillRect/>
          </a:stretch>
        </p:blipFill>
        <p:spPr bwMode="auto">
          <a:xfrm>
            <a:off x="304800" y="2209800"/>
            <a:ext cx="4419600" cy="3314700"/>
          </a:xfrm>
          <a:prstGeom prst="rect">
            <a:avLst/>
          </a:prstGeom>
          <a:noFill/>
          <a:ln w="9525">
            <a:solidFill>
              <a:schemeClr val="tx1"/>
            </a:solidFill>
            <a:miter lim="800000"/>
            <a:headEnd/>
            <a:tailEnd/>
          </a:ln>
          <a:effectLst/>
        </p:spPr>
      </p:pic>
      <p:pic>
        <p:nvPicPr>
          <p:cNvPr id="74759" name="Picture 7"/>
          <p:cNvPicPr>
            <a:picLocks noChangeAspect="1" noChangeArrowheads="1"/>
          </p:cNvPicPr>
          <p:nvPr/>
        </p:nvPicPr>
        <p:blipFill>
          <a:blip r:embed="rId4" cstate="print"/>
          <a:srcRect/>
          <a:stretch>
            <a:fillRect/>
          </a:stretch>
        </p:blipFill>
        <p:spPr bwMode="auto">
          <a:xfrm>
            <a:off x="4876800" y="3581400"/>
            <a:ext cx="3962400" cy="2971800"/>
          </a:xfrm>
          <a:prstGeom prst="rect">
            <a:avLst/>
          </a:prstGeom>
          <a:noFill/>
          <a:ln w="9525">
            <a:solidFill>
              <a:schemeClr val="tx1"/>
            </a:solidFill>
            <a:miter lim="800000"/>
            <a:headEnd/>
            <a:tailEnd/>
          </a:ln>
          <a:effectLst/>
        </p:spPr>
      </p:pic>
      <p:pic>
        <p:nvPicPr>
          <p:cNvPr id="74760" name="Picture 8"/>
          <p:cNvPicPr>
            <a:picLocks noChangeAspect="1" noChangeArrowheads="1"/>
          </p:cNvPicPr>
          <p:nvPr/>
        </p:nvPicPr>
        <p:blipFill>
          <a:blip r:embed="rId2" cstate="print"/>
          <a:srcRect/>
          <a:stretch>
            <a:fillRect/>
          </a:stretch>
        </p:blipFill>
        <p:spPr bwMode="auto">
          <a:xfrm>
            <a:off x="1295400" y="2133600"/>
            <a:ext cx="6019800" cy="4514850"/>
          </a:xfrm>
          <a:prstGeom prst="rect">
            <a:avLst/>
          </a:prstGeom>
          <a:noFill/>
          <a:ln w="9525">
            <a:solidFill>
              <a:schemeClr val="tx1"/>
            </a:solidFill>
            <a:miter lim="800000"/>
            <a:headEnd/>
            <a:tailEnd/>
          </a:ln>
          <a:effectLst/>
        </p:spPr>
      </p:pic>
      <p:sp>
        <p:nvSpPr>
          <p:cNvPr id="74761" name="Text Box 9"/>
          <p:cNvSpPr txBox="1">
            <a:spLocks noChangeArrowheads="1"/>
          </p:cNvSpPr>
          <p:nvPr/>
        </p:nvSpPr>
        <p:spPr bwMode="auto">
          <a:xfrm>
            <a:off x="1447800" y="2409825"/>
            <a:ext cx="5638800" cy="3990975"/>
          </a:xfrm>
          <a:prstGeom prst="rect">
            <a:avLst/>
          </a:prstGeom>
          <a:gradFill rotWithShape="1">
            <a:gsLst>
              <a:gs pos="0">
                <a:srgbClr val="333333">
                  <a:alpha val="64000"/>
                </a:srgbClr>
              </a:gs>
              <a:gs pos="100000">
                <a:srgbClr val="333333">
                  <a:gamma/>
                  <a:shade val="46275"/>
                  <a:invGamma/>
                  <a:alpha val="70000"/>
                </a:srgbClr>
              </a:gs>
            </a:gsLst>
            <a:lin ang="5400000" scaled="1"/>
          </a:gradFill>
          <a:ln w="9525">
            <a:noFill/>
            <a:miter lim="800000"/>
            <a:headEnd/>
            <a:tailEnd/>
          </a:ln>
          <a:effectLst/>
        </p:spPr>
        <p:txBody>
          <a:bodyPr>
            <a:spAutoFit/>
          </a:bodyPr>
          <a:lstStyle/>
          <a:p>
            <a:pPr>
              <a:spcBef>
                <a:spcPct val="50000"/>
              </a:spcBef>
            </a:pPr>
            <a:r>
              <a:rPr lang="en-US" sz="3200" b="1">
                <a:solidFill>
                  <a:schemeClr val="bg1"/>
                </a:solidFill>
                <a:latin typeface="Papyrus" pitchFamily="66" charset="0"/>
              </a:rPr>
              <a:t>1 Kings 11:34</a:t>
            </a:r>
            <a:r>
              <a:rPr lang="en-US" sz="3200">
                <a:solidFill>
                  <a:schemeClr val="bg1"/>
                </a:solidFill>
                <a:latin typeface="Papyrus" pitchFamily="66" charset="0"/>
              </a:rPr>
              <a:t/>
            </a:r>
            <a:br>
              <a:rPr lang="en-US" sz="3200">
                <a:solidFill>
                  <a:schemeClr val="bg1"/>
                </a:solidFill>
                <a:latin typeface="Papyrus" pitchFamily="66" charset="0"/>
              </a:rPr>
            </a:br>
            <a:r>
              <a:rPr lang="en-US" sz="3200">
                <a:solidFill>
                  <a:schemeClr val="bg1"/>
                </a:solidFill>
                <a:latin typeface="Papyrus" pitchFamily="66" charset="0"/>
              </a:rPr>
              <a:t>" 'But I will not take the whole kingdom out of Solomon's hand; I have made him ruler all the days of his life for the sake of David my </a:t>
            </a:r>
            <a:r>
              <a:rPr lang="en-US" sz="3200" b="1">
                <a:solidFill>
                  <a:schemeClr val="bg1"/>
                </a:solidFill>
                <a:latin typeface="Papyrus" pitchFamily="66" charset="0"/>
              </a:rPr>
              <a:t>servant</a:t>
            </a:r>
            <a:r>
              <a:rPr lang="en-US" sz="3200">
                <a:solidFill>
                  <a:schemeClr val="bg1"/>
                </a:solidFill>
                <a:latin typeface="Papyrus" pitchFamily="66" charset="0"/>
              </a:rPr>
              <a:t>, whom I chose and who observed my commands and statutes.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4762"/>
                                        </p:tgtEl>
                                        <p:attrNameLst>
                                          <p:attrName>style.visibility</p:attrName>
                                        </p:attrNameLst>
                                      </p:cBhvr>
                                      <p:to>
                                        <p:strVal val="visible"/>
                                      </p:to>
                                    </p:set>
                                    <p:animEffect transition="in" filter="dissolve">
                                      <p:cBhvr>
                                        <p:cTn id="7" dur="500"/>
                                        <p:tgtEl>
                                          <p:spTgt spid="747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4758"/>
                                        </p:tgtEl>
                                        <p:attrNameLst>
                                          <p:attrName>style.visibility</p:attrName>
                                        </p:attrNameLst>
                                      </p:cBhvr>
                                      <p:to>
                                        <p:strVal val="visible"/>
                                      </p:to>
                                    </p:set>
                                    <p:animEffect transition="in" filter="dissolve">
                                      <p:cBhvr>
                                        <p:cTn id="12" dur="500"/>
                                        <p:tgtEl>
                                          <p:spTgt spid="747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4759"/>
                                        </p:tgtEl>
                                        <p:attrNameLst>
                                          <p:attrName>style.visibility</p:attrName>
                                        </p:attrNameLst>
                                      </p:cBhvr>
                                      <p:to>
                                        <p:strVal val="visible"/>
                                      </p:to>
                                    </p:set>
                                    <p:animEffect transition="in" filter="dissolve">
                                      <p:cBhvr>
                                        <p:cTn id="17" dur="500"/>
                                        <p:tgtEl>
                                          <p:spTgt spid="747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4760"/>
                                        </p:tgtEl>
                                        <p:attrNameLst>
                                          <p:attrName>style.visibility</p:attrName>
                                        </p:attrNameLst>
                                      </p:cBhvr>
                                      <p:to>
                                        <p:strVal val="visible"/>
                                      </p:to>
                                    </p:set>
                                    <p:animEffect transition="in" filter="dissolve">
                                      <p:cBhvr>
                                        <p:cTn id="22" dur="500"/>
                                        <p:tgtEl>
                                          <p:spTgt spid="7476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4761"/>
                                        </p:tgtEl>
                                        <p:attrNameLst>
                                          <p:attrName>style.visibility</p:attrName>
                                        </p:attrNameLst>
                                      </p:cBhvr>
                                      <p:to>
                                        <p:strVal val="visible"/>
                                      </p:to>
                                    </p:set>
                                    <p:animEffect transition="in" filter="dissolve">
                                      <p:cBhvr>
                                        <p:cTn id="27" dur="5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3731" name="Text Box 3"/>
          <p:cNvSpPr txBox="1">
            <a:spLocks noChangeArrowheads="1"/>
          </p:cNvSpPr>
          <p:nvPr/>
        </p:nvSpPr>
        <p:spPr bwMode="auto">
          <a:xfrm>
            <a:off x="457200" y="685800"/>
            <a:ext cx="7696200" cy="457200"/>
          </a:xfrm>
          <a:prstGeom prst="rect">
            <a:avLst/>
          </a:prstGeom>
          <a:noFill/>
          <a:ln w="9525">
            <a:noFill/>
            <a:miter lim="800000"/>
            <a:headEnd/>
            <a:tailEnd/>
          </a:ln>
          <a:effectLst/>
        </p:spPr>
        <p:txBody>
          <a:bodyPr>
            <a:spAutoFit/>
          </a:bodyPr>
          <a:lstStyle/>
          <a:p>
            <a:r>
              <a:rPr lang="en-US" sz="2400">
                <a:solidFill>
                  <a:srgbClr val="BA7A06"/>
                </a:solidFill>
                <a:latin typeface="Times New Roman" charset="0"/>
              </a:rPr>
              <a:t>Q: 3. “Explain the unpardonable sin of Matthew 12:31,32.”</a:t>
            </a:r>
          </a:p>
        </p:txBody>
      </p:sp>
      <p:sp>
        <p:nvSpPr>
          <p:cNvPr id="73735" name="Text Box 7"/>
          <p:cNvSpPr txBox="1">
            <a:spLocks noChangeArrowheads="1"/>
          </p:cNvSpPr>
          <p:nvPr/>
        </p:nvSpPr>
        <p:spPr bwMode="auto">
          <a:xfrm>
            <a:off x="152400" y="1143000"/>
            <a:ext cx="8763000" cy="5481638"/>
          </a:xfrm>
          <a:prstGeom prst="rect">
            <a:avLst/>
          </a:prstGeom>
          <a:noFill/>
          <a:ln w="9525">
            <a:noFill/>
            <a:miter lim="800000"/>
            <a:headEnd/>
            <a:tailEnd/>
          </a:ln>
          <a:effectLst/>
        </p:spPr>
        <p:txBody>
          <a:bodyPr>
            <a:spAutoFit/>
          </a:bodyPr>
          <a:lstStyle/>
          <a:p>
            <a:pPr marL="342900" indent="-342900">
              <a:spcBef>
                <a:spcPct val="50000"/>
              </a:spcBef>
            </a:pPr>
            <a:r>
              <a:rPr lang="en-US" sz="2800">
                <a:solidFill>
                  <a:schemeClr val="accent1"/>
                </a:solidFill>
                <a:latin typeface="Ringbearer" pitchFamily="18" charset="0"/>
              </a:rPr>
              <a:t>3. Unbelief</a:t>
            </a:r>
          </a:p>
          <a:p>
            <a:pPr marL="342900" indent="-342900">
              <a:spcBef>
                <a:spcPct val="50000"/>
              </a:spcBef>
            </a:pPr>
            <a:r>
              <a:rPr lang="en-US" sz="2000">
                <a:solidFill>
                  <a:schemeClr val="bg1"/>
                </a:solidFill>
                <a:latin typeface="Times New Roman" charset="0"/>
              </a:rPr>
              <a:t>Gains strength from the following:</a:t>
            </a:r>
          </a:p>
          <a:p>
            <a:pPr marL="342900" indent="-342900">
              <a:spcBef>
                <a:spcPct val="50000"/>
              </a:spcBef>
            </a:pPr>
            <a:r>
              <a:rPr lang="en-US" sz="2000">
                <a:solidFill>
                  <a:schemeClr val="bg1"/>
                </a:solidFill>
                <a:latin typeface="Times New Roman" charset="0"/>
              </a:rPr>
              <a:t>	</a:t>
            </a:r>
            <a:r>
              <a:rPr lang="en-US" sz="2400">
                <a:solidFill>
                  <a:schemeClr val="bg1"/>
                </a:solidFill>
                <a:latin typeface="Times New Roman" charset="0"/>
              </a:rPr>
              <a:t>1. Persistent and final unbelief warrants the same consequences because death is an end to the opportunity of forgiveness</a:t>
            </a:r>
          </a:p>
          <a:p>
            <a:pPr marL="342900" indent="-342900">
              <a:spcBef>
                <a:spcPct val="50000"/>
              </a:spcBef>
            </a:pPr>
            <a:r>
              <a:rPr lang="en-US" sz="2400">
                <a:solidFill>
                  <a:schemeClr val="bg1"/>
                </a:solidFill>
                <a:latin typeface="Times New Roman" charset="0"/>
              </a:rPr>
              <a:t>	2. Since the Holy Spirit bears witness to Christ, to deny Christ is to reject the witness of the Holy Spirit.</a:t>
            </a:r>
            <a:r>
              <a:rPr lang="en-US"/>
              <a:t> </a:t>
            </a:r>
          </a:p>
          <a:p>
            <a:pPr marL="342900" indent="-342900">
              <a:spcBef>
                <a:spcPct val="50000"/>
              </a:spcBef>
            </a:pPr>
            <a:r>
              <a:rPr lang="en-US" sz="2000">
                <a:solidFill>
                  <a:schemeClr val="bg1"/>
                </a:solidFill>
                <a:latin typeface="Times New Roman" charset="0"/>
              </a:rPr>
              <a:t>Weakened, however, by the following:</a:t>
            </a:r>
          </a:p>
          <a:p>
            <a:pPr marL="342900" indent="-342900">
              <a:spcBef>
                <a:spcPct val="50000"/>
              </a:spcBef>
              <a:buFontTx/>
              <a:buAutoNum type="arabicPeriod"/>
            </a:pPr>
            <a:r>
              <a:rPr lang="en-US" sz="2400">
                <a:solidFill>
                  <a:schemeClr val="bg1"/>
                </a:solidFill>
                <a:latin typeface="Times New Roman" charset="0"/>
              </a:rPr>
              <a:t>Those who embrace mere ‘rejection of the Holy Spirit’ face two problems:	</a:t>
            </a:r>
            <a:r>
              <a:rPr lang="en-US" sz="2000">
                <a:solidFill>
                  <a:schemeClr val="bg1"/>
                </a:solidFill>
                <a:latin typeface="Times New Roman" charset="0"/>
              </a:rPr>
              <a:t>a.  Initial &amp; final rejection not qualitatively distinguishable</a:t>
            </a:r>
          </a:p>
          <a:p>
            <a:pPr marL="2171700" lvl="4" indent="-342900">
              <a:spcBef>
                <a:spcPct val="50000"/>
              </a:spcBef>
              <a:buFontTx/>
              <a:buAutoNum type="alphaLcPeriod" startAt="2"/>
            </a:pPr>
            <a:r>
              <a:rPr lang="en-US" sz="2000">
                <a:solidFill>
                  <a:schemeClr val="bg1"/>
                </a:solidFill>
                <a:latin typeface="Times New Roman" charset="0"/>
              </a:rPr>
              <a:t>Paul while Saul (Acts 8:1-3; 9:1-20) persecuted/denied Christ…yet forgiven</a:t>
            </a:r>
          </a:p>
          <a:p>
            <a:pPr marL="342900" indent="-342900">
              <a:spcBef>
                <a:spcPct val="50000"/>
              </a:spcBef>
              <a:buFontTx/>
              <a:buAutoNum type="arabicPeriod"/>
            </a:pPr>
            <a:r>
              <a:rPr lang="en-US" sz="2400">
                <a:solidFill>
                  <a:schemeClr val="bg1"/>
                </a:solidFill>
                <a:latin typeface="Times New Roman" charset="0"/>
              </a:rPr>
              <a:t>Inadequate to explain Christ’s specific warning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5">
                                            <p:txEl>
                                              <p:pRg st="0" end="0"/>
                                            </p:txEl>
                                          </p:spTgt>
                                        </p:tgtEl>
                                        <p:attrNameLst>
                                          <p:attrName>style.visibility</p:attrName>
                                        </p:attrNameLst>
                                      </p:cBhvr>
                                      <p:to>
                                        <p:strVal val="visible"/>
                                      </p:to>
                                    </p:set>
                                    <p:animEffect transition="in" filter="dissolve">
                                      <p:cBhvr>
                                        <p:cTn id="7" dur="500"/>
                                        <p:tgtEl>
                                          <p:spTgt spid="737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35">
                                            <p:txEl>
                                              <p:pRg st="1" end="1"/>
                                            </p:txEl>
                                          </p:spTgt>
                                        </p:tgtEl>
                                        <p:attrNameLst>
                                          <p:attrName>style.visibility</p:attrName>
                                        </p:attrNameLst>
                                      </p:cBhvr>
                                      <p:to>
                                        <p:strVal val="visible"/>
                                      </p:to>
                                    </p:set>
                                    <p:animEffect transition="in" filter="dissolve">
                                      <p:cBhvr>
                                        <p:cTn id="12" dur="500"/>
                                        <p:tgtEl>
                                          <p:spTgt spid="737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5">
                                            <p:txEl>
                                              <p:pRg st="2" end="2"/>
                                            </p:txEl>
                                          </p:spTgt>
                                        </p:tgtEl>
                                        <p:attrNameLst>
                                          <p:attrName>style.visibility</p:attrName>
                                        </p:attrNameLst>
                                      </p:cBhvr>
                                      <p:to>
                                        <p:strVal val="visible"/>
                                      </p:to>
                                    </p:set>
                                    <p:animEffect transition="in" filter="dissolve">
                                      <p:cBhvr>
                                        <p:cTn id="17" dur="500"/>
                                        <p:tgtEl>
                                          <p:spTgt spid="737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35">
                                            <p:txEl>
                                              <p:pRg st="3" end="3"/>
                                            </p:txEl>
                                          </p:spTgt>
                                        </p:tgtEl>
                                        <p:attrNameLst>
                                          <p:attrName>style.visibility</p:attrName>
                                        </p:attrNameLst>
                                      </p:cBhvr>
                                      <p:to>
                                        <p:strVal val="visible"/>
                                      </p:to>
                                    </p:set>
                                    <p:animEffect transition="in" filter="dissolve">
                                      <p:cBhvr>
                                        <p:cTn id="22" dur="500"/>
                                        <p:tgtEl>
                                          <p:spTgt spid="737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3735">
                                            <p:txEl>
                                              <p:pRg st="4" end="4"/>
                                            </p:txEl>
                                          </p:spTgt>
                                        </p:tgtEl>
                                        <p:attrNameLst>
                                          <p:attrName>style.visibility</p:attrName>
                                        </p:attrNameLst>
                                      </p:cBhvr>
                                      <p:to>
                                        <p:strVal val="visible"/>
                                      </p:to>
                                    </p:set>
                                    <p:animEffect transition="in" filter="dissolve">
                                      <p:cBhvr>
                                        <p:cTn id="27" dur="500"/>
                                        <p:tgtEl>
                                          <p:spTgt spid="737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3735">
                                            <p:txEl>
                                              <p:pRg st="5" end="5"/>
                                            </p:txEl>
                                          </p:spTgt>
                                        </p:tgtEl>
                                        <p:attrNameLst>
                                          <p:attrName>style.visibility</p:attrName>
                                        </p:attrNameLst>
                                      </p:cBhvr>
                                      <p:to>
                                        <p:strVal val="visible"/>
                                      </p:to>
                                    </p:set>
                                    <p:animEffect transition="in" filter="dissolve">
                                      <p:cBhvr>
                                        <p:cTn id="32" dur="500"/>
                                        <p:tgtEl>
                                          <p:spTgt spid="73735">
                                            <p:txEl>
                                              <p:pRg st="5" end="5"/>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3735">
                                            <p:txEl>
                                              <p:pRg st="6" end="6"/>
                                            </p:txEl>
                                          </p:spTgt>
                                        </p:tgtEl>
                                        <p:attrNameLst>
                                          <p:attrName>style.visibility</p:attrName>
                                        </p:attrNameLst>
                                      </p:cBhvr>
                                      <p:to>
                                        <p:strVal val="visible"/>
                                      </p:to>
                                    </p:set>
                                    <p:animEffect transition="in" filter="dissolve">
                                      <p:cBhvr>
                                        <p:cTn id="35" dur="500"/>
                                        <p:tgtEl>
                                          <p:spTgt spid="7373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3735">
                                            <p:txEl>
                                              <p:pRg st="7" end="7"/>
                                            </p:txEl>
                                          </p:spTgt>
                                        </p:tgtEl>
                                        <p:attrNameLst>
                                          <p:attrName>style.visibility</p:attrName>
                                        </p:attrNameLst>
                                      </p:cBhvr>
                                      <p:to>
                                        <p:strVal val="visible"/>
                                      </p:to>
                                    </p:set>
                                    <p:animEffect transition="in" filter="dissolve">
                                      <p:cBhvr>
                                        <p:cTn id="40" dur="500"/>
                                        <p:tgtEl>
                                          <p:spTgt spid="737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build="p" bldLvl="4"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5779" name="Text Box 3"/>
          <p:cNvSpPr txBox="1">
            <a:spLocks noChangeArrowheads="1"/>
          </p:cNvSpPr>
          <p:nvPr/>
        </p:nvSpPr>
        <p:spPr bwMode="auto">
          <a:xfrm>
            <a:off x="457200" y="762000"/>
            <a:ext cx="7696200" cy="457200"/>
          </a:xfrm>
          <a:prstGeom prst="rect">
            <a:avLst/>
          </a:prstGeom>
          <a:noFill/>
          <a:ln w="9525">
            <a:noFill/>
            <a:miter lim="800000"/>
            <a:headEnd/>
            <a:tailEnd/>
          </a:ln>
          <a:effectLst/>
        </p:spPr>
        <p:txBody>
          <a:bodyPr>
            <a:spAutoFit/>
          </a:bodyPr>
          <a:lstStyle/>
          <a:p>
            <a:r>
              <a:rPr lang="en-US" sz="2400">
                <a:solidFill>
                  <a:srgbClr val="BA7A06"/>
                </a:solidFill>
                <a:latin typeface="Times New Roman" charset="0"/>
              </a:rPr>
              <a:t>Q: 3. “Explain the unpardonable sin of Matthew 12:31,32.”</a:t>
            </a:r>
          </a:p>
        </p:txBody>
      </p:sp>
      <p:sp>
        <p:nvSpPr>
          <p:cNvPr id="75781" name="Text Box 5"/>
          <p:cNvSpPr txBox="1">
            <a:spLocks noChangeArrowheads="1"/>
          </p:cNvSpPr>
          <p:nvPr/>
        </p:nvSpPr>
        <p:spPr bwMode="auto">
          <a:xfrm>
            <a:off x="457200" y="1219200"/>
            <a:ext cx="8153400" cy="1370013"/>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The confusion over this concept is lessened as we see precisely what Christ said…</a:t>
            </a:r>
          </a:p>
          <a:p>
            <a:pPr>
              <a:spcBef>
                <a:spcPct val="50000"/>
              </a:spcBef>
            </a:pPr>
            <a:r>
              <a:rPr lang="en-US" sz="2400">
                <a:solidFill>
                  <a:schemeClr val="bg1"/>
                </a:solidFill>
                <a:latin typeface="Times New Roman" charset="0"/>
              </a:rPr>
              <a:t>			</a:t>
            </a:r>
          </a:p>
        </p:txBody>
      </p:sp>
      <p:sp>
        <p:nvSpPr>
          <p:cNvPr id="75782" name="Text Box 6"/>
          <p:cNvSpPr txBox="1">
            <a:spLocks noChangeArrowheads="1"/>
          </p:cNvSpPr>
          <p:nvPr/>
        </p:nvSpPr>
        <p:spPr bwMode="auto">
          <a:xfrm>
            <a:off x="381000" y="2178050"/>
            <a:ext cx="8458200" cy="1860550"/>
          </a:xfrm>
          <a:prstGeom prst="rect">
            <a:avLst/>
          </a:prstGeom>
          <a:solidFill>
            <a:srgbClr val="84984C"/>
          </a:solidFill>
          <a:ln w="9525">
            <a:noFill/>
            <a:miter lim="800000"/>
            <a:headEnd/>
            <a:tailEnd/>
          </a:ln>
          <a:effectLst/>
        </p:spPr>
        <p:txBody>
          <a:bodyPr>
            <a:spAutoFit/>
          </a:bodyPr>
          <a:lstStyle/>
          <a:p>
            <a:r>
              <a:rPr lang="en-US" sz="2000">
                <a:solidFill>
                  <a:srgbClr val="FFFFCC"/>
                </a:solidFill>
                <a:latin typeface="Papyrus" pitchFamily="66" charset="0"/>
              </a:rPr>
              <a:t> 31And so I tell you, every sin and blasphemy will be forgiven men, </a:t>
            </a:r>
            <a:r>
              <a:rPr lang="en-US" sz="2000" b="1">
                <a:solidFill>
                  <a:srgbClr val="FFFFCC"/>
                </a:solidFill>
                <a:effectLst>
                  <a:outerShdw blurRad="38100" dist="38100" dir="2700000" algn="tl">
                    <a:srgbClr val="000000"/>
                  </a:outerShdw>
                </a:effectLst>
                <a:latin typeface="Papyrus" pitchFamily="66" charset="0"/>
              </a:rPr>
              <a:t>but the blasphemy against the Spirit will not be forgiven</a:t>
            </a:r>
            <a:r>
              <a:rPr lang="en-US" sz="2000">
                <a:solidFill>
                  <a:srgbClr val="FFFFCC"/>
                </a:solidFill>
                <a:latin typeface="Papyrus" pitchFamily="66" charset="0"/>
              </a:rPr>
              <a:t>. 32Anyone who speaks a word against the Son of Man will be forgiven, but anyone who speaks against the Holy Spirit will not be forgiven, either in this age or in the age to come. </a:t>
            </a:r>
            <a:r>
              <a:rPr lang="en-US" sz="2800">
                <a:solidFill>
                  <a:srgbClr val="FFFFCC"/>
                </a:solidFill>
                <a:effectLst>
                  <a:outerShdw blurRad="38100" dist="38100" dir="2700000" algn="tl">
                    <a:srgbClr val="000000"/>
                  </a:outerShdw>
                </a:effectLst>
                <a:latin typeface="Papyrus" pitchFamily="66" charset="0"/>
              </a:rPr>
              <a:t>						</a:t>
            </a:r>
            <a:r>
              <a:rPr lang="en-US" sz="2400">
                <a:solidFill>
                  <a:srgbClr val="FFFFCC"/>
                </a:solidFill>
                <a:effectLst>
                  <a:outerShdw blurRad="38100" dist="38100" dir="2700000" algn="tl">
                    <a:srgbClr val="000000"/>
                  </a:outerShdw>
                </a:effectLst>
                <a:latin typeface="Papyrus" pitchFamily="66" charset="0"/>
              </a:rPr>
              <a:t>Matthew 12:31,32</a:t>
            </a:r>
            <a:r>
              <a:rPr lang="en-US" sz="2800">
                <a:solidFill>
                  <a:srgbClr val="FFFFCC"/>
                </a:solidFill>
                <a:effectLst>
                  <a:outerShdw blurRad="38100" dist="38100" dir="2700000" algn="tl">
                    <a:srgbClr val="000000"/>
                  </a:outerShdw>
                </a:effectLst>
                <a:latin typeface="Papyrus" pitchFamily="66" charset="0"/>
              </a:rPr>
              <a:t>                     </a:t>
            </a:r>
          </a:p>
        </p:txBody>
      </p:sp>
      <p:sp>
        <p:nvSpPr>
          <p:cNvPr id="75783" name="Text Box 7"/>
          <p:cNvSpPr txBox="1">
            <a:spLocks noChangeArrowheads="1"/>
          </p:cNvSpPr>
          <p:nvPr/>
        </p:nvSpPr>
        <p:spPr bwMode="auto">
          <a:xfrm>
            <a:off x="228600" y="4210050"/>
            <a:ext cx="5410200" cy="1857375"/>
          </a:xfrm>
          <a:prstGeom prst="rect">
            <a:avLst/>
          </a:prstGeom>
          <a:noFill/>
          <a:ln w="9525">
            <a:noFill/>
            <a:miter lim="800000"/>
            <a:headEnd/>
            <a:tailEnd/>
          </a:ln>
          <a:effectLst/>
        </p:spPr>
        <p:txBody>
          <a:bodyPr>
            <a:spAutoFit/>
          </a:bodyPr>
          <a:lstStyle/>
          <a:p>
            <a:pPr>
              <a:spcBef>
                <a:spcPct val="50000"/>
              </a:spcBef>
            </a:pPr>
            <a:r>
              <a:rPr lang="en-US" sz="2400" dirty="0">
                <a:solidFill>
                  <a:schemeClr val="bg1"/>
                </a:solidFill>
                <a:latin typeface="Times New Roman" charset="0"/>
              </a:rPr>
              <a:t>What is blasphemy?</a:t>
            </a:r>
          </a:p>
          <a:p>
            <a:pPr>
              <a:spcBef>
                <a:spcPct val="50000"/>
              </a:spcBef>
            </a:pPr>
            <a:r>
              <a:rPr lang="en-US" sz="2400" dirty="0">
                <a:solidFill>
                  <a:schemeClr val="bg1"/>
                </a:solidFill>
                <a:latin typeface="Times New Roman" charset="0"/>
              </a:rPr>
              <a:t>1.  An assault on the character of God </a:t>
            </a:r>
            <a:r>
              <a:rPr lang="en-US" sz="2000" dirty="0">
                <a:solidFill>
                  <a:schemeClr val="bg1"/>
                </a:solidFill>
                <a:latin typeface="Times New Roman" charset="0"/>
              </a:rPr>
              <a:t>(punishable by death according to Jewish law)</a:t>
            </a:r>
          </a:p>
          <a:p>
            <a:pPr>
              <a:spcBef>
                <a:spcPct val="50000"/>
              </a:spcBef>
            </a:pPr>
            <a:r>
              <a:rPr lang="en-US" sz="2400" dirty="0">
                <a:solidFill>
                  <a:schemeClr val="bg1"/>
                </a:solidFill>
                <a:latin typeface="Times New Roman" charset="0"/>
              </a:rPr>
              <a:t>2.  A crime of words: </a:t>
            </a:r>
            <a:r>
              <a:rPr lang="en-US" sz="2000" dirty="0">
                <a:solidFill>
                  <a:schemeClr val="bg1"/>
                </a:solidFill>
                <a:latin typeface="Times New Roman" charset="0"/>
              </a:rPr>
              <a:t>only written or oral</a:t>
            </a:r>
          </a:p>
        </p:txBody>
      </p:sp>
      <p:pic>
        <p:nvPicPr>
          <p:cNvPr id="75785" name="Picture 9"/>
          <p:cNvPicPr>
            <a:picLocks noChangeAspect="1" noChangeArrowheads="1"/>
          </p:cNvPicPr>
          <p:nvPr/>
        </p:nvPicPr>
        <p:blipFill>
          <a:blip r:embed="rId2" cstate="print"/>
          <a:srcRect/>
          <a:stretch>
            <a:fillRect/>
          </a:stretch>
        </p:blipFill>
        <p:spPr bwMode="auto">
          <a:xfrm>
            <a:off x="5257800" y="4343400"/>
            <a:ext cx="3733800" cy="2122488"/>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83">
                                            <p:txEl>
                                              <p:pRg st="0" end="0"/>
                                            </p:txEl>
                                          </p:spTgt>
                                        </p:tgtEl>
                                        <p:attrNameLst>
                                          <p:attrName>style.visibility</p:attrName>
                                        </p:attrNameLst>
                                      </p:cBhvr>
                                      <p:to>
                                        <p:strVal val="visible"/>
                                      </p:to>
                                    </p:set>
                                    <p:animEffect transition="in" filter="dissolve">
                                      <p:cBhvr>
                                        <p:cTn id="7" dur="500"/>
                                        <p:tgtEl>
                                          <p:spTgt spid="757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83">
                                            <p:txEl>
                                              <p:pRg st="1" end="1"/>
                                            </p:txEl>
                                          </p:spTgt>
                                        </p:tgtEl>
                                        <p:attrNameLst>
                                          <p:attrName>style.visibility</p:attrName>
                                        </p:attrNameLst>
                                      </p:cBhvr>
                                      <p:to>
                                        <p:strVal val="visible"/>
                                      </p:to>
                                    </p:set>
                                    <p:animEffect transition="in" filter="dissolve">
                                      <p:cBhvr>
                                        <p:cTn id="12" dur="500"/>
                                        <p:tgtEl>
                                          <p:spTgt spid="757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5785"/>
                                        </p:tgtEl>
                                        <p:attrNameLst>
                                          <p:attrName>style.visibility</p:attrName>
                                        </p:attrNameLst>
                                      </p:cBhvr>
                                      <p:to>
                                        <p:strVal val="visible"/>
                                      </p:to>
                                    </p:set>
                                    <p:animEffect transition="in" filter="dissolve">
                                      <p:cBhvr>
                                        <p:cTn id="17" dur="500"/>
                                        <p:tgtEl>
                                          <p:spTgt spid="7578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783">
                                            <p:txEl>
                                              <p:pRg st="2" end="2"/>
                                            </p:txEl>
                                          </p:spTgt>
                                        </p:tgtEl>
                                        <p:attrNameLst>
                                          <p:attrName>style.visibility</p:attrName>
                                        </p:attrNameLst>
                                      </p:cBhvr>
                                      <p:to>
                                        <p:strVal val="visible"/>
                                      </p:to>
                                    </p:set>
                                    <p:animEffect transition="in" filter="dissolve">
                                      <p:cBhvr>
                                        <p:cTn id="22" dur="500"/>
                                        <p:tgtEl>
                                          <p:spTgt spid="757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152400" y="1447800"/>
            <a:ext cx="8839200" cy="5105400"/>
          </a:xfrm>
          <a:solidFill>
            <a:schemeClr val="tx1">
              <a:alpha val="70000"/>
            </a:schemeClr>
          </a:solidFill>
        </p:spPr>
        <p:txBody>
          <a:bodyPr>
            <a:noAutofit/>
          </a:bodyPr>
          <a:lstStyle/>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The Creation of Man</a:t>
            </a:r>
          </a:p>
          <a:p>
            <a:pPr>
              <a:lnSpc>
                <a:spcPct val="90000"/>
              </a:lnSpc>
              <a:buNone/>
              <a:defRPr/>
            </a:pPr>
            <a:r>
              <a:rPr lang="en-US" sz="2400" b="1" dirty="0" smtClean="0">
                <a:solidFill>
                  <a:schemeClr val="bg1"/>
                </a:solidFill>
                <a:effectLst>
                  <a:outerShdw blurRad="38100" dist="38100" dir="2700000" algn="tl">
                    <a:srgbClr val="000000">
                      <a:alpha val="43137"/>
                    </a:srgbClr>
                  </a:outerShdw>
                </a:effectLst>
              </a:rPr>
              <a:t>	3.  Specific Aspects of Our Likeness to God.</a:t>
            </a:r>
          </a:p>
          <a:p>
            <a:pPr>
              <a:lnSpc>
                <a:spcPct val="90000"/>
              </a:lnSpc>
              <a:buNone/>
              <a:defRPr/>
            </a:pPr>
            <a:r>
              <a:rPr lang="en-US" sz="2400" b="1" dirty="0" smtClean="0">
                <a:solidFill>
                  <a:schemeClr val="bg1"/>
                </a:solidFill>
                <a:effectLst>
                  <a:outerShdw blurRad="38100" dist="38100" dir="2700000" algn="tl">
                    <a:srgbClr val="000000">
                      <a:alpha val="43137"/>
                    </a:srgbClr>
                  </a:outerShdw>
                </a:effectLst>
              </a:rPr>
              <a:t>		</a:t>
            </a:r>
            <a:r>
              <a:rPr lang="en-US" sz="2400" dirty="0" smtClean="0">
                <a:solidFill>
                  <a:schemeClr val="bg1"/>
                </a:solidFill>
                <a:effectLst>
                  <a:outerShdw blurRad="38100" dist="38100" dir="2700000" algn="tl">
                    <a:srgbClr val="000000">
                      <a:alpha val="43137"/>
                    </a:srgbClr>
                  </a:outerShdw>
                </a:effectLst>
              </a:rPr>
              <a:t>a.  </a:t>
            </a:r>
            <a:r>
              <a:rPr lang="en-US" sz="2400" dirty="0" smtClean="0">
                <a:solidFill>
                  <a:schemeClr val="accent3">
                    <a:lumMod val="60000"/>
                    <a:lumOff val="40000"/>
                  </a:schemeClr>
                </a:solidFill>
                <a:effectLst>
                  <a:outerShdw blurRad="38100" dist="38100" dir="2700000" algn="tl">
                    <a:srgbClr val="000000">
                      <a:alpha val="43137"/>
                    </a:srgbClr>
                  </a:outerShdw>
                </a:effectLst>
              </a:rPr>
              <a:t>moral</a:t>
            </a:r>
            <a:r>
              <a:rPr lang="en-US" sz="2400" dirty="0" smtClean="0">
                <a:solidFill>
                  <a:schemeClr val="bg1"/>
                </a:solidFill>
                <a:effectLst>
                  <a:outerShdw blurRad="38100" dist="38100" dir="2700000" algn="tl">
                    <a:srgbClr val="000000">
                      <a:alpha val="43137"/>
                    </a:srgbClr>
                  </a:outerShdw>
                </a:effectLst>
              </a:rPr>
              <a:t> : innate knowledge of right &amp; wrong; obligated to God, yet capable of reflecting certain aspects of His character</a:t>
            </a:r>
          </a:p>
          <a:p>
            <a:pPr>
              <a:lnSpc>
                <a:spcPct val="90000"/>
              </a:lnSpc>
              <a:buNone/>
              <a:defRPr/>
            </a:pPr>
            <a:r>
              <a:rPr lang="en-US" sz="2400" dirty="0" smtClean="0">
                <a:solidFill>
                  <a:schemeClr val="bg1"/>
                </a:solidFill>
                <a:effectLst>
                  <a:outerShdw blurRad="38100" dist="38100" dir="2700000" algn="tl">
                    <a:srgbClr val="000000">
                      <a:alpha val="43137"/>
                    </a:srgbClr>
                  </a:outerShdw>
                </a:effectLst>
              </a:rPr>
              <a:t>		b.  </a:t>
            </a:r>
            <a:r>
              <a:rPr lang="en-US" sz="2400" dirty="0" smtClean="0">
                <a:solidFill>
                  <a:schemeClr val="accent3">
                    <a:lumMod val="60000"/>
                    <a:lumOff val="40000"/>
                  </a:schemeClr>
                </a:solidFill>
                <a:effectLst>
                  <a:outerShdw blurRad="38100" dist="38100" dir="2700000" algn="tl">
                    <a:srgbClr val="000000">
                      <a:alpha val="43137"/>
                    </a:srgbClr>
                  </a:outerShdw>
                </a:effectLst>
              </a:rPr>
              <a:t>spiritual</a:t>
            </a:r>
            <a:r>
              <a:rPr lang="en-US" sz="2400" dirty="0" smtClean="0">
                <a:solidFill>
                  <a:schemeClr val="bg1"/>
                </a:solidFill>
                <a:effectLst>
                  <a:outerShdw blurRad="38100" dist="38100" dir="2700000" algn="tl">
                    <a:srgbClr val="000000">
                      <a:alpha val="43137"/>
                    </a:srgbClr>
                  </a:outerShdw>
                </a:effectLst>
              </a:rPr>
              <a:t>: we are immaterial &amp; immortal; we relate to God as persons</a:t>
            </a:r>
          </a:p>
          <a:p>
            <a:pPr>
              <a:lnSpc>
                <a:spcPct val="90000"/>
              </a:lnSpc>
              <a:buNone/>
              <a:defRPr/>
            </a:pPr>
            <a:r>
              <a:rPr lang="en-US" sz="2400" dirty="0" smtClean="0">
                <a:solidFill>
                  <a:schemeClr val="bg1"/>
                </a:solidFill>
                <a:effectLst>
                  <a:outerShdw blurRad="38100" dist="38100" dir="2700000" algn="tl">
                    <a:srgbClr val="000000">
                      <a:alpha val="43137"/>
                    </a:srgbClr>
                  </a:outerShdw>
                </a:effectLst>
              </a:rPr>
              <a:t>		c.  </a:t>
            </a:r>
            <a:r>
              <a:rPr lang="en-US" sz="2400" dirty="0" smtClean="0">
                <a:solidFill>
                  <a:schemeClr val="accent3">
                    <a:lumMod val="60000"/>
                    <a:lumOff val="40000"/>
                  </a:schemeClr>
                </a:solidFill>
                <a:effectLst>
                  <a:outerShdw blurRad="38100" dist="38100" dir="2700000" algn="tl">
                    <a:srgbClr val="000000">
                      <a:alpha val="43137"/>
                    </a:srgbClr>
                  </a:outerShdw>
                </a:effectLst>
              </a:rPr>
              <a:t>mental</a:t>
            </a:r>
            <a:r>
              <a:rPr lang="en-US" sz="2400" dirty="0" smtClean="0">
                <a:solidFill>
                  <a:schemeClr val="bg1"/>
                </a:solidFill>
                <a:effectLst>
                  <a:outerShdw blurRad="38100" dist="38100" dir="2700000" algn="tl">
                    <a:srgbClr val="000000">
                      <a:alpha val="43137"/>
                    </a:srgbClr>
                  </a:outerShdw>
                </a:effectLst>
              </a:rPr>
              <a:t>: we are self-aware beings capable of reason</a:t>
            </a:r>
          </a:p>
          <a:p>
            <a:pPr>
              <a:lnSpc>
                <a:spcPct val="90000"/>
              </a:lnSpc>
              <a:buNone/>
              <a:defRPr/>
            </a:pPr>
            <a:r>
              <a:rPr lang="en-US" sz="2400" b="1" dirty="0" smtClean="0">
                <a:solidFill>
                  <a:schemeClr val="bg1"/>
                </a:solidFill>
                <a:effectLst>
                  <a:outerShdw blurRad="38100" dist="38100" dir="2700000" algn="tl">
                    <a:srgbClr val="000000">
                      <a:alpha val="43137"/>
                    </a:srgbClr>
                  </a:outerShdw>
                </a:effectLst>
              </a:rPr>
              <a:t>		</a:t>
            </a:r>
            <a:r>
              <a:rPr lang="en-US" sz="2400" dirty="0" smtClean="0">
                <a:solidFill>
                  <a:schemeClr val="bg1"/>
                </a:solidFill>
                <a:effectLst>
                  <a:outerShdw blurRad="38100" dist="38100" dir="2700000" algn="tl">
                    <a:srgbClr val="000000">
                      <a:alpha val="43137"/>
                    </a:srgbClr>
                  </a:outerShdw>
                </a:effectLst>
              </a:rPr>
              <a:t>d. </a:t>
            </a:r>
            <a:r>
              <a:rPr lang="en-US" sz="2400" dirty="0" smtClean="0">
                <a:solidFill>
                  <a:schemeClr val="accent3">
                    <a:lumMod val="60000"/>
                    <a:lumOff val="40000"/>
                  </a:schemeClr>
                </a:solidFill>
                <a:effectLst>
                  <a:outerShdw blurRad="38100" dist="38100" dir="2700000" algn="tl">
                    <a:srgbClr val="000000">
                      <a:alpha val="43137"/>
                    </a:srgbClr>
                  </a:outerShdw>
                </a:effectLst>
              </a:rPr>
              <a:t>relational</a:t>
            </a:r>
            <a:r>
              <a:rPr lang="en-US" sz="2400" dirty="0" smtClean="0">
                <a:solidFill>
                  <a:schemeClr val="bg1"/>
                </a:solidFill>
                <a:effectLst>
                  <a:outerShdw blurRad="38100" dist="38100" dir="2700000" algn="tl">
                    <a:srgbClr val="000000">
                      <a:alpha val="43137"/>
                    </a:srgbClr>
                  </a:outerShdw>
                </a:effectLst>
              </a:rPr>
              <a:t>: interpersonal relationships; marriage, &amp; place as stewards</a:t>
            </a:r>
          </a:p>
          <a:p>
            <a:pPr>
              <a:lnSpc>
                <a:spcPct val="90000"/>
              </a:lnSpc>
              <a:buNone/>
              <a:defRPr/>
            </a:pPr>
            <a:r>
              <a:rPr lang="en-US" sz="2400" dirty="0" smtClean="0">
                <a:solidFill>
                  <a:schemeClr val="bg1"/>
                </a:solidFill>
                <a:effectLst>
                  <a:outerShdw blurRad="38100" dist="38100" dir="2700000" algn="tl">
                    <a:srgbClr val="000000">
                      <a:alpha val="43137"/>
                    </a:srgbClr>
                  </a:outerShdw>
                </a:effectLst>
              </a:rPr>
              <a:t>		e.  </a:t>
            </a:r>
            <a:r>
              <a:rPr lang="en-US" sz="2400" dirty="0" smtClean="0">
                <a:solidFill>
                  <a:schemeClr val="accent3">
                    <a:lumMod val="60000"/>
                    <a:lumOff val="40000"/>
                  </a:schemeClr>
                </a:solidFill>
                <a:effectLst>
                  <a:outerShdw blurRad="38100" dist="38100" dir="2700000" algn="tl">
                    <a:srgbClr val="000000">
                      <a:alpha val="43137"/>
                    </a:srgbClr>
                  </a:outerShdw>
                </a:effectLst>
              </a:rPr>
              <a:t>physical</a:t>
            </a:r>
            <a:r>
              <a:rPr lang="en-US" sz="2400" dirty="0" smtClean="0">
                <a:solidFill>
                  <a:schemeClr val="bg1"/>
                </a:solidFill>
                <a:effectLst>
                  <a:outerShdw blurRad="38100" dist="38100" dir="2700000" algn="tl">
                    <a:srgbClr val="000000">
                      <a:alpha val="43137"/>
                    </a:srgbClr>
                  </a:outerShdw>
                </a:effectLst>
              </a:rPr>
              <a:t>: while this in no way implies that God has a body, our bodies reflect something of God’s character (Gen. rev.)</a:t>
            </a:r>
          </a:p>
          <a:p>
            <a:pPr>
              <a:lnSpc>
                <a:spcPct val="90000"/>
              </a:lnSpc>
              <a:buNone/>
              <a:defRPr/>
            </a:pPr>
            <a:endParaRPr lang="en-US" sz="2400" b="1" dirty="0" smtClean="0">
              <a:solidFill>
                <a:schemeClr val="bg1"/>
              </a:solidFill>
              <a:effectLst>
                <a:outerShdw blurRad="38100" dist="38100" dir="2700000" algn="tl">
                  <a:srgbClr val="000000">
                    <a:alpha val="43137"/>
                  </a:srgbClr>
                </a:outerShdw>
              </a:effectLst>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ndParaRPr>
          </a:p>
          <a:p>
            <a:pPr>
              <a:lnSpc>
                <a:spcPct val="90000"/>
              </a:lnSpc>
              <a:buNone/>
              <a:defRPr/>
            </a:pPr>
            <a:endParaRPr lang="en-US" sz="2400" b="1" dirty="0" smtClean="0">
              <a:solidFill>
                <a:schemeClr val="bg1">
                  <a:lumMod val="95000"/>
                </a:schemeClr>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eaLnBrk="1" hangingPunct="1">
              <a:lnSpc>
                <a:spcPct val="90000"/>
              </a:lnSpc>
              <a:buFontTx/>
              <a:buNone/>
              <a:defRPr/>
            </a:pP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Rectangle 6"/>
          <p:cNvSpPr/>
          <p:nvPr/>
        </p:nvSpPr>
        <p:spPr>
          <a:xfrm>
            <a:off x="228600" y="990600"/>
            <a:ext cx="3814249" cy="461665"/>
          </a:xfrm>
          <a:prstGeom prst="rect">
            <a:avLst/>
          </a:prstGeom>
        </p:spPr>
        <p:txBody>
          <a:bodyPr wrap="none">
            <a:spAutoFit/>
          </a:bodyPr>
          <a:lstStyle/>
          <a:p>
            <a:r>
              <a:rPr lang="en-US" sz="2400" b="1" dirty="0" smtClean="0">
                <a:effectLst>
                  <a:outerShdw blurRad="38100" dist="38100" dir="2700000" algn="tl">
                    <a:srgbClr val="FFFFFF"/>
                  </a:outerShdw>
                </a:effectLst>
              </a:rPr>
              <a:t>Part III: The Doctrine of </a:t>
            </a:r>
            <a:r>
              <a:rPr lang="en-US" sz="2400" b="1" i="1" dirty="0" smtClean="0">
                <a:effectLst>
                  <a:outerShdw blurRad="38100" dist="38100" dir="2700000" algn="tl">
                    <a:srgbClr val="FFFFFF"/>
                  </a:outerShdw>
                </a:effectLst>
              </a:rPr>
              <a:t>Man</a:t>
            </a:r>
            <a:endParaRPr lang="en-US" sz="2400" dirty="0"/>
          </a:p>
        </p:txBody>
      </p:sp>
      <p:sp>
        <p:nvSpPr>
          <p:cNvPr id="8" name="TextBox 7"/>
          <p:cNvSpPr txBox="1"/>
          <p:nvPr/>
        </p:nvSpPr>
        <p:spPr>
          <a:xfrm>
            <a:off x="206326" y="4060568"/>
            <a:ext cx="8382000" cy="2554545"/>
          </a:xfrm>
          <a:prstGeom prst="rect">
            <a:avLst/>
          </a:prstGeom>
          <a:solidFill>
            <a:schemeClr val="tx2">
              <a:lumMod val="50000"/>
            </a:schemeClr>
          </a:solidFill>
        </p:spPr>
        <p:txBody>
          <a:bodyPr wrap="square" rtlCol="0">
            <a:spAutoFit/>
          </a:bodyPr>
          <a:lstStyle/>
          <a:p>
            <a:r>
              <a:rPr lang="en-US" sz="2000" dirty="0" smtClean="0">
                <a:solidFill>
                  <a:schemeClr val="bg1">
                    <a:lumMod val="95000"/>
                  </a:schemeClr>
                </a:solidFill>
              </a:rPr>
              <a:t>For example:</a:t>
            </a:r>
          </a:p>
          <a:p>
            <a:endParaRPr lang="en-US" sz="2000" dirty="0" smtClean="0">
              <a:solidFill>
                <a:schemeClr val="bg1">
                  <a:lumMod val="95000"/>
                </a:schemeClr>
              </a:solidFill>
            </a:endParaRPr>
          </a:p>
          <a:p>
            <a:endParaRPr lang="en-US" sz="2000" dirty="0" smtClean="0">
              <a:solidFill>
                <a:schemeClr val="bg1">
                  <a:lumMod val="95000"/>
                </a:schemeClr>
              </a:solidFill>
              <a:effectLst>
                <a:outerShdw blurRad="38100" dist="38100" dir="2700000" algn="tl">
                  <a:srgbClr val="000000">
                    <a:alpha val="43137"/>
                  </a:srgbClr>
                </a:outerShdw>
              </a:effectLst>
            </a:endParaRPr>
          </a:p>
          <a:p>
            <a:endParaRPr lang="en-US" sz="2000" dirty="0" smtClean="0">
              <a:solidFill>
                <a:schemeClr val="bg1">
                  <a:lumMod val="95000"/>
                </a:schemeClr>
              </a:solidFill>
              <a:effectLst>
                <a:outerShdw blurRad="38100" dist="38100" dir="2700000" algn="tl">
                  <a:srgbClr val="000000">
                    <a:alpha val="43137"/>
                  </a:srgbClr>
                </a:outerShdw>
              </a:effectLst>
            </a:endParaRPr>
          </a:p>
          <a:p>
            <a:endParaRPr lang="en-US" sz="2000" dirty="0" smtClean="0">
              <a:solidFill>
                <a:schemeClr val="bg1">
                  <a:lumMod val="95000"/>
                </a:schemeClr>
              </a:solidFill>
              <a:effectLst>
                <a:outerShdw blurRad="38100" dist="38100" dir="2700000" algn="tl">
                  <a:srgbClr val="000000">
                    <a:alpha val="43137"/>
                  </a:srgbClr>
                </a:outerShdw>
              </a:effectLst>
            </a:endParaRPr>
          </a:p>
          <a:p>
            <a:endParaRPr lang="en-US" sz="2000" dirty="0" smtClean="0">
              <a:solidFill>
                <a:schemeClr val="bg1">
                  <a:lumMod val="95000"/>
                </a:schemeClr>
              </a:solidFill>
              <a:effectLst>
                <a:outerShdw blurRad="38100" dist="38100" dir="2700000" algn="tl">
                  <a:srgbClr val="000000">
                    <a:alpha val="43137"/>
                  </a:srgbClr>
                </a:outerShdw>
              </a:effectLst>
            </a:endParaRPr>
          </a:p>
          <a:p>
            <a:endParaRPr lang="en-US" sz="2000" dirty="0" smtClean="0">
              <a:solidFill>
                <a:schemeClr val="bg1">
                  <a:lumMod val="95000"/>
                </a:schemeClr>
              </a:solidFill>
              <a:effectLst>
                <a:outerShdw blurRad="38100" dist="38100" dir="2700000" algn="tl">
                  <a:srgbClr val="000000">
                    <a:alpha val="43137"/>
                  </a:srgbClr>
                </a:outerShdw>
              </a:effectLst>
            </a:endParaRPr>
          </a:p>
          <a:p>
            <a:endParaRPr lang="en-US" sz="2000" dirty="0" smtClean="0">
              <a:solidFill>
                <a:schemeClr val="bg1">
                  <a:lumMod val="95000"/>
                </a:schemeClr>
              </a:solidFill>
              <a:effectLst>
                <a:outerShdw blurRad="38100" dist="38100" dir="2700000" algn="tl">
                  <a:srgbClr val="000000">
                    <a:alpha val="43137"/>
                  </a:srgbClr>
                </a:outerShdw>
              </a:effectLst>
            </a:endParaRPr>
          </a:p>
        </p:txBody>
      </p:sp>
      <p:pic>
        <p:nvPicPr>
          <p:cNvPr id="23555" name="Picture 3"/>
          <p:cNvPicPr>
            <a:picLocks noChangeAspect="1" noChangeArrowheads="1"/>
          </p:cNvPicPr>
          <p:nvPr/>
        </p:nvPicPr>
        <p:blipFill>
          <a:blip r:embed="rId3" cstate="print"/>
          <a:srcRect/>
          <a:stretch>
            <a:fillRect/>
          </a:stretch>
        </p:blipFill>
        <p:spPr bwMode="auto">
          <a:xfrm>
            <a:off x="457200" y="4497388"/>
            <a:ext cx="2978737" cy="2028825"/>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3657600" y="4267200"/>
            <a:ext cx="3204398" cy="2076450"/>
          </a:xfrm>
          <a:prstGeom prst="rect">
            <a:avLst/>
          </a:prstGeom>
          <a:noFill/>
          <a:ln w="9525">
            <a:noFill/>
            <a:miter lim="800000"/>
            <a:headEnd/>
            <a:tailEnd/>
          </a:ln>
        </p:spPr>
      </p:pic>
      <p:pic>
        <p:nvPicPr>
          <p:cNvPr id="23557" name="Picture 5"/>
          <p:cNvPicPr>
            <a:picLocks noChangeAspect="1" noChangeArrowheads="1"/>
          </p:cNvPicPr>
          <p:nvPr/>
        </p:nvPicPr>
        <p:blipFill>
          <a:blip r:embed="rId5" cstate="print"/>
          <a:srcRect/>
          <a:stretch>
            <a:fillRect/>
          </a:stretch>
        </p:blipFill>
        <p:spPr bwMode="auto">
          <a:xfrm>
            <a:off x="2362200" y="4343400"/>
            <a:ext cx="2035126" cy="1828800"/>
          </a:xfrm>
          <a:prstGeom prst="rect">
            <a:avLst/>
          </a:prstGeom>
          <a:noFill/>
          <a:ln w="9525">
            <a:noFill/>
            <a:miter lim="800000"/>
            <a:headEnd/>
            <a:tailEnd/>
          </a:ln>
        </p:spPr>
      </p:pic>
      <p:pic>
        <p:nvPicPr>
          <p:cNvPr id="23558" name="Picture 6"/>
          <p:cNvPicPr>
            <a:picLocks noChangeAspect="1" noChangeArrowheads="1"/>
          </p:cNvPicPr>
          <p:nvPr/>
        </p:nvPicPr>
        <p:blipFill>
          <a:blip r:embed="rId6" cstate="print"/>
          <a:srcRect/>
          <a:stretch>
            <a:fillRect/>
          </a:stretch>
        </p:blipFill>
        <p:spPr bwMode="auto">
          <a:xfrm>
            <a:off x="6604124" y="5105400"/>
            <a:ext cx="2010514" cy="1509713"/>
          </a:xfrm>
          <a:prstGeom prst="rect">
            <a:avLst/>
          </a:prstGeom>
          <a:noFill/>
          <a:ln w="9525">
            <a:noFill/>
            <a:miter lim="800000"/>
            <a:headEnd/>
            <a:tailEnd/>
          </a:ln>
        </p:spPr>
      </p:pic>
      <p:pic>
        <p:nvPicPr>
          <p:cNvPr id="23559" name="Picture 7"/>
          <p:cNvPicPr>
            <a:picLocks noChangeAspect="1" noChangeArrowheads="1"/>
          </p:cNvPicPr>
          <p:nvPr/>
        </p:nvPicPr>
        <p:blipFill>
          <a:blip r:embed="rId7" cstate="print"/>
          <a:srcRect/>
          <a:stretch>
            <a:fillRect/>
          </a:stretch>
        </p:blipFill>
        <p:spPr bwMode="auto">
          <a:xfrm>
            <a:off x="4800600" y="2590800"/>
            <a:ext cx="4000500" cy="2686050"/>
          </a:xfrm>
          <a:prstGeom prst="rect">
            <a:avLst/>
          </a:prstGeom>
          <a:noFill/>
          <a:ln w="9525">
            <a:noFill/>
            <a:miter lim="800000"/>
            <a:headEnd/>
            <a:tailEnd/>
          </a:ln>
        </p:spPr>
      </p:pic>
      <p:pic>
        <p:nvPicPr>
          <p:cNvPr id="23560" name="Picture 8"/>
          <p:cNvPicPr>
            <a:picLocks noChangeAspect="1" noChangeArrowheads="1"/>
          </p:cNvPicPr>
          <p:nvPr/>
        </p:nvPicPr>
        <p:blipFill>
          <a:blip r:embed="rId8" cstate="print"/>
          <a:srcRect/>
          <a:stretch>
            <a:fillRect/>
          </a:stretch>
        </p:blipFill>
        <p:spPr bwMode="auto">
          <a:xfrm>
            <a:off x="2113450" y="4073933"/>
            <a:ext cx="3409950" cy="2557463"/>
          </a:xfrm>
          <a:prstGeom prst="rect">
            <a:avLst/>
          </a:prstGeom>
          <a:noFill/>
          <a:ln w="9525">
            <a:noFill/>
            <a:miter lim="800000"/>
            <a:headEnd/>
            <a:tailEnd/>
          </a:ln>
        </p:spPr>
      </p:pic>
      <p:sp>
        <p:nvSpPr>
          <p:cNvPr id="16" name="AutoShape 11"/>
          <p:cNvSpPr>
            <a:spLocks noChangeArrowheads="1"/>
          </p:cNvSpPr>
          <p:nvPr/>
        </p:nvSpPr>
        <p:spPr bwMode="auto">
          <a:xfrm>
            <a:off x="3581400" y="762000"/>
            <a:ext cx="5105400" cy="2133600"/>
          </a:xfrm>
          <a:prstGeom prst="wedgeRoundRectCallout">
            <a:avLst>
              <a:gd name="adj1" fmla="val -78728"/>
              <a:gd name="adj2" fmla="val 87037"/>
              <a:gd name="adj3" fmla="val 16667"/>
            </a:avLst>
          </a:prstGeom>
          <a:solidFill>
            <a:srgbClr val="996633"/>
          </a:solidFill>
          <a:ln w="9525">
            <a:solidFill>
              <a:schemeClr val="tx1"/>
            </a:solidFill>
            <a:miter lim="800000"/>
            <a:headEnd/>
            <a:tailEnd/>
          </a:ln>
          <a:effectLst/>
        </p:spPr>
        <p:txBody>
          <a:bodyPr/>
          <a:lstStyle/>
          <a:p>
            <a:pPr>
              <a:spcBef>
                <a:spcPct val="0"/>
              </a:spcBef>
              <a:defRPr/>
            </a:pPr>
            <a:r>
              <a:rPr lang="en-US" sz="2400" dirty="0" smtClean="0">
                <a:solidFill>
                  <a:schemeClr val="bg1"/>
                </a:solidFill>
                <a:latin typeface="Papyrus" pitchFamily="66" charset="0"/>
              </a:rPr>
              <a:t>We:	</a:t>
            </a:r>
          </a:p>
          <a:p>
            <a:pPr lvl="1">
              <a:spcBef>
                <a:spcPct val="0"/>
              </a:spcBef>
              <a:buFont typeface="Arial" pitchFamily="34" charset="0"/>
              <a:buChar char="•"/>
              <a:defRPr/>
            </a:pPr>
            <a:r>
              <a:rPr lang="en-US" sz="2400" dirty="0" smtClean="0">
                <a:solidFill>
                  <a:schemeClr val="bg1"/>
                </a:solidFill>
                <a:latin typeface="Papyrus" pitchFamily="66" charset="0"/>
              </a:rPr>
              <a:t>	ponder eternity</a:t>
            </a:r>
          </a:p>
          <a:p>
            <a:pPr lvl="1">
              <a:spcBef>
                <a:spcPct val="0"/>
              </a:spcBef>
              <a:buFont typeface="Arial" pitchFamily="34" charset="0"/>
              <a:buChar char="•"/>
              <a:defRPr/>
            </a:pPr>
            <a:r>
              <a:rPr lang="en-US" sz="2400" dirty="0" smtClean="0">
                <a:solidFill>
                  <a:schemeClr val="bg1"/>
                </a:solidFill>
                <a:latin typeface="Papyrus" pitchFamily="66" charset="0"/>
              </a:rPr>
              <a:t>	display creativity &amp; ingenuity</a:t>
            </a:r>
          </a:p>
          <a:p>
            <a:pPr lvl="1">
              <a:spcBef>
                <a:spcPct val="0"/>
              </a:spcBef>
              <a:buFont typeface="Arial" pitchFamily="34" charset="0"/>
              <a:buChar char="•"/>
              <a:defRPr/>
            </a:pPr>
            <a:r>
              <a:rPr lang="en-US" sz="2400" dirty="0" smtClean="0">
                <a:solidFill>
                  <a:schemeClr val="bg1"/>
                </a:solidFill>
                <a:latin typeface="Papyrus" pitchFamily="66" charset="0"/>
              </a:rPr>
              <a:t> 	experience emotional 		complexity</a:t>
            </a:r>
          </a:p>
          <a:p>
            <a:pPr>
              <a:spcBef>
                <a:spcPct val="0"/>
              </a:spcBef>
              <a:defRPr/>
            </a:pPr>
            <a:r>
              <a:rPr lang="en-US" sz="2400" dirty="0" smtClean="0">
                <a:solidFill>
                  <a:schemeClr val="bg1"/>
                </a:solidFill>
                <a:latin typeface="Papyrus" pitchFamily="66" charset="0"/>
              </a:rPr>
              <a:t>	 </a:t>
            </a:r>
            <a:endParaRPr lang="en-US" sz="2400" i="1" dirty="0">
              <a:solidFill>
                <a:schemeClr val="bg1"/>
              </a:solidFill>
              <a:effectLst>
                <a:outerShdw blurRad="38100" dist="38100" dir="2700000" algn="tl">
                  <a:srgbClr val="000000"/>
                </a:outerShdw>
              </a:effectLst>
              <a:latin typeface="Papyru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dissolve">
                                      <p:cBhvr>
                                        <p:cTn id="7" dur="500"/>
                                        <p:tgtEl>
                                          <p:spTgt spid="71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0">
                                            <p:txEl>
                                              <p:pRg st="2" end="2"/>
                                            </p:txEl>
                                          </p:spTgt>
                                        </p:tgtEl>
                                        <p:attrNameLst>
                                          <p:attrName>style.visibility</p:attrName>
                                        </p:attrNameLst>
                                      </p:cBhvr>
                                      <p:to>
                                        <p:strVal val="visible"/>
                                      </p:to>
                                    </p:set>
                                    <p:animEffect transition="in" filter="dissolve">
                                      <p:cBhvr>
                                        <p:cTn id="12" dur="500"/>
                                        <p:tgtEl>
                                          <p:spTgt spid="71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0">
                                            <p:txEl>
                                              <p:pRg st="3" end="3"/>
                                            </p:txEl>
                                          </p:spTgt>
                                        </p:tgtEl>
                                        <p:attrNameLst>
                                          <p:attrName>style.visibility</p:attrName>
                                        </p:attrNameLst>
                                      </p:cBhvr>
                                      <p:to>
                                        <p:strVal val="visible"/>
                                      </p:to>
                                    </p:set>
                                    <p:animEffect transition="in" filter="dissolve">
                                      <p:cBhvr>
                                        <p:cTn id="17" dur="500"/>
                                        <p:tgtEl>
                                          <p:spTgt spid="717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0">
                                            <p:txEl>
                                              <p:pRg st="4" end="4"/>
                                            </p:txEl>
                                          </p:spTgt>
                                        </p:tgtEl>
                                        <p:attrNameLst>
                                          <p:attrName>style.visibility</p:attrName>
                                        </p:attrNameLst>
                                      </p:cBhvr>
                                      <p:to>
                                        <p:strVal val="visible"/>
                                      </p:to>
                                    </p:set>
                                    <p:animEffect transition="in" filter="dissolve">
                                      <p:cBhvr>
                                        <p:cTn id="22" dur="500"/>
                                        <p:tgtEl>
                                          <p:spTgt spid="717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0">
                                            <p:txEl>
                                              <p:pRg st="5" end="5"/>
                                            </p:txEl>
                                          </p:spTgt>
                                        </p:tgtEl>
                                        <p:attrNameLst>
                                          <p:attrName>style.visibility</p:attrName>
                                        </p:attrNameLst>
                                      </p:cBhvr>
                                      <p:to>
                                        <p:strVal val="visible"/>
                                      </p:to>
                                    </p:set>
                                    <p:animEffect transition="in" filter="dissolve">
                                      <p:cBhvr>
                                        <p:cTn id="27" dur="500"/>
                                        <p:tgtEl>
                                          <p:spTgt spid="717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70">
                                            <p:txEl>
                                              <p:pRg st="6" end="6"/>
                                            </p:txEl>
                                          </p:spTgt>
                                        </p:tgtEl>
                                        <p:attrNameLst>
                                          <p:attrName>style.visibility</p:attrName>
                                        </p:attrNameLst>
                                      </p:cBhvr>
                                      <p:to>
                                        <p:strVal val="visible"/>
                                      </p:to>
                                    </p:set>
                                    <p:animEffect transition="in" filter="dissolve">
                                      <p:cBhvr>
                                        <p:cTn id="32" dur="500"/>
                                        <p:tgtEl>
                                          <p:spTgt spid="717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animEffect transition="in" filter="dissolve">
                                      <p:cBhvr>
                                        <p:cTn id="37" dur="500"/>
                                        <p:tgtEl>
                                          <p:spTgt spid="8">
                                            <p:bg/>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dissolv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555"/>
                                        </p:tgtEl>
                                        <p:attrNameLst>
                                          <p:attrName>style.visibility</p:attrName>
                                        </p:attrNameLst>
                                      </p:cBhvr>
                                      <p:to>
                                        <p:strVal val="visible"/>
                                      </p:to>
                                    </p:set>
                                    <p:animEffect transition="in" filter="dissolve">
                                      <p:cBhvr>
                                        <p:cTn id="47" dur="500"/>
                                        <p:tgtEl>
                                          <p:spTgt spid="2355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3556"/>
                                        </p:tgtEl>
                                        <p:attrNameLst>
                                          <p:attrName>style.visibility</p:attrName>
                                        </p:attrNameLst>
                                      </p:cBhvr>
                                      <p:to>
                                        <p:strVal val="visible"/>
                                      </p:to>
                                    </p:set>
                                    <p:animEffect transition="in" filter="dissolve">
                                      <p:cBhvr>
                                        <p:cTn id="52" dur="500"/>
                                        <p:tgtEl>
                                          <p:spTgt spid="2355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3558"/>
                                        </p:tgtEl>
                                        <p:attrNameLst>
                                          <p:attrName>style.visibility</p:attrName>
                                        </p:attrNameLst>
                                      </p:cBhvr>
                                      <p:to>
                                        <p:strVal val="visible"/>
                                      </p:to>
                                    </p:set>
                                    <p:animEffect transition="in" filter="dissolve">
                                      <p:cBhvr>
                                        <p:cTn id="57" dur="500"/>
                                        <p:tgtEl>
                                          <p:spTgt spid="2355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3557"/>
                                        </p:tgtEl>
                                        <p:attrNameLst>
                                          <p:attrName>style.visibility</p:attrName>
                                        </p:attrNameLst>
                                      </p:cBhvr>
                                      <p:to>
                                        <p:strVal val="visible"/>
                                      </p:to>
                                    </p:set>
                                    <p:animEffect transition="in" filter="dissolve">
                                      <p:cBhvr>
                                        <p:cTn id="62" dur="500"/>
                                        <p:tgtEl>
                                          <p:spTgt spid="2355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3559"/>
                                        </p:tgtEl>
                                        <p:attrNameLst>
                                          <p:attrName>style.visibility</p:attrName>
                                        </p:attrNameLst>
                                      </p:cBhvr>
                                      <p:to>
                                        <p:strVal val="visible"/>
                                      </p:to>
                                    </p:set>
                                    <p:animEffect transition="in" filter="dissolve">
                                      <p:cBhvr>
                                        <p:cTn id="67" dur="500"/>
                                        <p:tgtEl>
                                          <p:spTgt spid="2355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3560"/>
                                        </p:tgtEl>
                                        <p:attrNameLst>
                                          <p:attrName>style.visibility</p:attrName>
                                        </p:attrNameLst>
                                      </p:cBhvr>
                                      <p:to>
                                        <p:strVal val="visible"/>
                                      </p:to>
                                    </p:set>
                                    <p:animEffect transition="in" filter="dissolve">
                                      <p:cBhvr>
                                        <p:cTn id="72" dur="500"/>
                                        <p:tgtEl>
                                          <p:spTgt spid="2356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dissolve">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p:bldP spid="8" grpId="0" build="p" bldLvl="5" animBg="1" autoUpdateAnimBg="0"/>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6803" name="Text Box 3"/>
          <p:cNvSpPr txBox="1">
            <a:spLocks noChangeArrowheads="1"/>
          </p:cNvSpPr>
          <p:nvPr/>
        </p:nvSpPr>
        <p:spPr bwMode="auto">
          <a:xfrm>
            <a:off x="457200" y="762000"/>
            <a:ext cx="7696200" cy="457200"/>
          </a:xfrm>
          <a:prstGeom prst="rect">
            <a:avLst/>
          </a:prstGeom>
          <a:noFill/>
          <a:ln w="9525">
            <a:noFill/>
            <a:miter lim="800000"/>
            <a:headEnd/>
            <a:tailEnd/>
          </a:ln>
          <a:effectLst/>
        </p:spPr>
        <p:txBody>
          <a:bodyPr>
            <a:spAutoFit/>
          </a:bodyPr>
          <a:lstStyle/>
          <a:p>
            <a:r>
              <a:rPr lang="en-US" sz="2400">
                <a:solidFill>
                  <a:srgbClr val="BA7A06"/>
                </a:solidFill>
                <a:latin typeface="Times New Roman" charset="0"/>
              </a:rPr>
              <a:t>Q: 3. “Explain the unpardonable sin of Matthew 12:31,32.”</a:t>
            </a:r>
          </a:p>
        </p:txBody>
      </p:sp>
      <p:sp>
        <p:nvSpPr>
          <p:cNvPr id="76805" name="Text Box 5"/>
          <p:cNvSpPr txBox="1">
            <a:spLocks noChangeArrowheads="1"/>
          </p:cNvSpPr>
          <p:nvPr/>
        </p:nvSpPr>
        <p:spPr bwMode="auto">
          <a:xfrm>
            <a:off x="381000" y="1371600"/>
            <a:ext cx="8153400" cy="1370013"/>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The confusion over this concept is lessened as we see precisely what Christ said in its context:  Pharisees confront Christ…</a:t>
            </a:r>
          </a:p>
          <a:p>
            <a:pPr>
              <a:spcBef>
                <a:spcPct val="50000"/>
              </a:spcBef>
            </a:pPr>
            <a:r>
              <a:rPr lang="en-US" sz="2400">
                <a:solidFill>
                  <a:schemeClr val="bg1"/>
                </a:solidFill>
                <a:latin typeface="Times New Roman" charset="0"/>
              </a:rPr>
              <a:t>			</a:t>
            </a:r>
          </a:p>
        </p:txBody>
      </p:sp>
      <p:sp>
        <p:nvSpPr>
          <p:cNvPr id="76807" name="Text Box 7"/>
          <p:cNvSpPr txBox="1">
            <a:spLocks noChangeArrowheads="1"/>
          </p:cNvSpPr>
          <p:nvPr/>
        </p:nvSpPr>
        <p:spPr bwMode="auto">
          <a:xfrm>
            <a:off x="381000" y="2286000"/>
            <a:ext cx="8458200" cy="2043113"/>
          </a:xfrm>
          <a:prstGeom prst="rect">
            <a:avLst/>
          </a:prstGeom>
          <a:solidFill>
            <a:srgbClr val="84984C"/>
          </a:solidFill>
          <a:ln w="9525">
            <a:noFill/>
            <a:miter lim="800000"/>
            <a:headEnd/>
            <a:tailEnd/>
          </a:ln>
          <a:effectLst/>
        </p:spPr>
        <p:txBody>
          <a:bodyPr>
            <a:spAutoFit/>
          </a:bodyPr>
          <a:lstStyle/>
          <a:p>
            <a:r>
              <a:rPr lang="en-US" sz="2000">
                <a:solidFill>
                  <a:srgbClr val="FFFFCC"/>
                </a:solidFill>
                <a:latin typeface="Papyrus" pitchFamily="66" charset="0"/>
              </a:rPr>
              <a:t> 22Then they brought him a demon-possessed man who was blind and mute, and Jesus healed him, so that he could both talk and see. 23All the people were astonished and said, "Could this be the Son of David?"  24But when the Pharisees heard this, they said, "It is only by Beelzebub, the prince of demons, that this fellow drives out demons." </a:t>
            </a:r>
          </a:p>
          <a:p>
            <a:r>
              <a:rPr lang="en-US" sz="2800">
                <a:solidFill>
                  <a:srgbClr val="FFFFCC"/>
                </a:solidFill>
                <a:effectLst>
                  <a:outerShdw blurRad="38100" dist="38100" dir="2700000" algn="tl">
                    <a:srgbClr val="000000"/>
                  </a:outerShdw>
                </a:effectLst>
                <a:latin typeface="Papyrus" pitchFamily="66" charset="0"/>
              </a:rPr>
              <a:t>					      </a:t>
            </a:r>
            <a:r>
              <a:rPr lang="en-US" sz="2400">
                <a:solidFill>
                  <a:srgbClr val="FFFFCC"/>
                </a:solidFill>
                <a:effectLst>
                  <a:outerShdw blurRad="38100" dist="38100" dir="2700000" algn="tl">
                    <a:srgbClr val="000000"/>
                  </a:outerShdw>
                </a:effectLst>
                <a:latin typeface="Papyrus" pitchFamily="66" charset="0"/>
              </a:rPr>
              <a:t>Matthew 12:22-24</a:t>
            </a:r>
            <a:r>
              <a:rPr lang="en-US" sz="2800">
                <a:solidFill>
                  <a:srgbClr val="FFFFCC"/>
                </a:solidFill>
                <a:effectLst>
                  <a:outerShdw blurRad="38100" dist="38100" dir="2700000" algn="tl">
                    <a:srgbClr val="000000"/>
                  </a:outerShdw>
                </a:effectLst>
                <a:latin typeface="Papyrus" pitchFamily="66" charset="0"/>
              </a:rPr>
              <a:t>                     </a:t>
            </a:r>
          </a:p>
        </p:txBody>
      </p:sp>
      <p:sp>
        <p:nvSpPr>
          <p:cNvPr id="76808" name="Text Box 8"/>
          <p:cNvSpPr txBox="1">
            <a:spLocks noChangeArrowheads="1"/>
          </p:cNvSpPr>
          <p:nvPr/>
        </p:nvSpPr>
        <p:spPr bwMode="auto">
          <a:xfrm>
            <a:off x="609600" y="4343400"/>
            <a:ext cx="8077200" cy="2282825"/>
          </a:xfrm>
          <a:prstGeom prst="rect">
            <a:avLst/>
          </a:prstGeom>
          <a:noFill/>
          <a:ln w="9525">
            <a:noFill/>
            <a:miter lim="800000"/>
            <a:headEnd/>
            <a:tailEnd/>
          </a:ln>
          <a:effectLst/>
        </p:spPr>
        <p:txBody>
          <a:bodyPr>
            <a:spAutoFit/>
          </a:bodyPr>
          <a:lstStyle/>
          <a:p>
            <a:pPr>
              <a:spcBef>
                <a:spcPct val="50000"/>
              </a:spcBef>
            </a:pPr>
            <a:r>
              <a:rPr lang="en-US" sz="2400" i="1" dirty="0">
                <a:solidFill>
                  <a:schemeClr val="bg1"/>
                </a:solidFill>
                <a:latin typeface="Times New Roman" charset="0"/>
              </a:rPr>
              <a:t>Blasphemy against the Holy Spirit</a:t>
            </a:r>
            <a:r>
              <a:rPr lang="en-US" sz="2400" dirty="0">
                <a:solidFill>
                  <a:schemeClr val="bg1"/>
                </a:solidFill>
                <a:latin typeface="Times New Roman" charset="0"/>
              </a:rPr>
              <a:t> seems to be for those </a:t>
            </a:r>
            <a:r>
              <a:rPr lang="en-US" sz="2400" i="1" dirty="0">
                <a:solidFill>
                  <a:schemeClr val="bg1"/>
                </a:solidFill>
                <a:latin typeface="Times New Roman" charset="0"/>
              </a:rPr>
              <a:t>enlightened</a:t>
            </a:r>
            <a:r>
              <a:rPr lang="en-US" sz="2400" dirty="0">
                <a:solidFill>
                  <a:schemeClr val="bg1"/>
                </a:solidFill>
                <a:latin typeface="Times New Roman" charset="0"/>
              </a:rPr>
              <a:t> by the Holy Spirit to the degree that they know Jesus is truly the Christ and then to:</a:t>
            </a:r>
          </a:p>
          <a:p>
            <a:pPr>
              <a:spcBef>
                <a:spcPct val="50000"/>
              </a:spcBef>
            </a:pPr>
            <a:r>
              <a:rPr lang="en-US" sz="2400" dirty="0">
                <a:solidFill>
                  <a:schemeClr val="bg1"/>
                </a:solidFill>
                <a:latin typeface="Times New Roman" charset="0"/>
              </a:rPr>
              <a:t>	1.  ascribe the work of the Holy Spirit to Satan or</a:t>
            </a:r>
          </a:p>
          <a:p>
            <a:pPr>
              <a:spcBef>
                <a:spcPct val="50000"/>
              </a:spcBef>
            </a:pPr>
            <a:r>
              <a:rPr lang="en-US" sz="2400" dirty="0">
                <a:solidFill>
                  <a:schemeClr val="bg1"/>
                </a:solidFill>
                <a:latin typeface="Times New Roman" charset="0"/>
              </a:rPr>
              <a:t>	2.  equate the two.</a:t>
            </a:r>
          </a:p>
        </p:txBody>
      </p:sp>
      <p:sp>
        <p:nvSpPr>
          <p:cNvPr id="76804" name="AutoShape 4"/>
          <p:cNvSpPr>
            <a:spLocks noChangeArrowheads="1"/>
          </p:cNvSpPr>
          <p:nvPr/>
        </p:nvSpPr>
        <p:spPr bwMode="auto">
          <a:xfrm>
            <a:off x="3429000" y="2438400"/>
            <a:ext cx="4953000" cy="1447800"/>
          </a:xfrm>
          <a:prstGeom prst="cloudCallout">
            <a:avLst>
              <a:gd name="adj1" fmla="val -34903"/>
              <a:gd name="adj2" fmla="val 80593"/>
            </a:avLst>
          </a:prstGeom>
          <a:solidFill>
            <a:srgbClr val="336699"/>
          </a:solidFill>
          <a:ln w="9525">
            <a:solidFill>
              <a:schemeClr val="tx1"/>
            </a:solidFill>
            <a:round/>
            <a:headEnd/>
            <a:tailEnd/>
          </a:ln>
          <a:effectLst/>
        </p:spPr>
        <p:txBody>
          <a:bodyPr/>
          <a:lstStyle/>
          <a:p>
            <a:pPr algn="ctr"/>
            <a:r>
              <a:rPr lang="en-US" sz="2000">
                <a:solidFill>
                  <a:schemeClr val="bg1"/>
                </a:solidFill>
                <a:latin typeface="Times New Roman" charset="0"/>
              </a:rPr>
              <a:t>Earnest Christians may ask, ‘Have I done this?  Am I capable of doing this?’</a:t>
            </a:r>
          </a:p>
        </p:txBody>
      </p:sp>
      <p:pic>
        <p:nvPicPr>
          <p:cNvPr id="76810" name="Picture 10"/>
          <p:cNvPicPr>
            <a:picLocks noChangeAspect="1" noChangeArrowheads="1"/>
          </p:cNvPicPr>
          <p:nvPr/>
        </p:nvPicPr>
        <p:blipFill>
          <a:blip r:embed="rId2" cstate="print"/>
          <a:srcRect/>
          <a:stretch>
            <a:fillRect/>
          </a:stretch>
        </p:blipFill>
        <p:spPr bwMode="auto">
          <a:xfrm>
            <a:off x="609600" y="2362200"/>
            <a:ext cx="2438400" cy="1847850"/>
          </a:xfrm>
          <a:prstGeom prst="rect">
            <a:avLst/>
          </a:prstGeom>
          <a:noFill/>
          <a:ln w="9525">
            <a:solidFill>
              <a:schemeClr val="tx1"/>
            </a:solidFill>
            <a:miter lim="800000"/>
            <a:headEnd/>
            <a:tailEnd/>
          </a:ln>
          <a:effectLst/>
        </p:spPr>
      </p:pic>
      <p:sp>
        <p:nvSpPr>
          <p:cNvPr id="76809" name="AutoShape 9"/>
          <p:cNvSpPr>
            <a:spLocks noChangeArrowheads="1"/>
          </p:cNvSpPr>
          <p:nvPr/>
        </p:nvSpPr>
        <p:spPr bwMode="auto">
          <a:xfrm>
            <a:off x="1143000" y="762000"/>
            <a:ext cx="7239000" cy="1143000"/>
          </a:xfrm>
          <a:prstGeom prst="wedgeRoundRectCallout">
            <a:avLst>
              <a:gd name="adj1" fmla="val -35088"/>
              <a:gd name="adj2" fmla="val 120417"/>
              <a:gd name="adj3" fmla="val 16667"/>
            </a:avLst>
          </a:prstGeom>
          <a:solidFill>
            <a:srgbClr val="333333"/>
          </a:solidFill>
          <a:ln w="9525">
            <a:solidFill>
              <a:schemeClr val="tx1"/>
            </a:solidFill>
            <a:miter lim="800000"/>
            <a:headEnd/>
            <a:tailEnd/>
          </a:ln>
          <a:effectLst/>
        </p:spPr>
        <p:txBody>
          <a:bodyPr/>
          <a:lstStyle/>
          <a:p>
            <a:pPr algn="ctr"/>
            <a:r>
              <a:rPr lang="en-US" sz="2000" i="1">
                <a:solidFill>
                  <a:schemeClr val="bg1"/>
                </a:solidFill>
                <a:latin typeface="Times New Roman" charset="0"/>
              </a:rPr>
              <a:t>[This question] “is probably an indication that they haven’t. Those who do commit such a sin would be so hardened of heart and abandoned in their sin as to feel no remorse for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07"/>
                                        </p:tgtEl>
                                        <p:attrNameLst>
                                          <p:attrName>style.visibility</p:attrName>
                                        </p:attrNameLst>
                                      </p:cBhvr>
                                      <p:to>
                                        <p:strVal val="visible"/>
                                      </p:to>
                                    </p:set>
                                    <p:animEffect transition="in" filter="dissolve">
                                      <p:cBhvr>
                                        <p:cTn id="7" dur="500"/>
                                        <p:tgtEl>
                                          <p:spTgt spid="768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808"/>
                                        </p:tgtEl>
                                        <p:attrNameLst>
                                          <p:attrName>style.visibility</p:attrName>
                                        </p:attrNameLst>
                                      </p:cBhvr>
                                      <p:to>
                                        <p:strVal val="visible"/>
                                      </p:to>
                                    </p:set>
                                    <p:animEffect transition="in" filter="dissolve">
                                      <p:cBhvr>
                                        <p:cTn id="12" dur="500"/>
                                        <p:tgtEl>
                                          <p:spTgt spid="768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dissolve">
                                      <p:cBhvr>
                                        <p:cTn id="17" dur="500"/>
                                        <p:tgtEl>
                                          <p:spTgt spid="768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6810"/>
                                        </p:tgtEl>
                                        <p:attrNameLst>
                                          <p:attrName>style.visibility</p:attrName>
                                        </p:attrNameLst>
                                      </p:cBhvr>
                                      <p:to>
                                        <p:strVal val="visible"/>
                                      </p:to>
                                    </p:set>
                                    <p:animEffect transition="in" filter="dissolve">
                                      <p:cBhvr>
                                        <p:cTn id="22" dur="500"/>
                                        <p:tgtEl>
                                          <p:spTgt spid="768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809"/>
                                        </p:tgtEl>
                                        <p:attrNameLst>
                                          <p:attrName>style.visibility</p:attrName>
                                        </p:attrNameLst>
                                      </p:cBhvr>
                                      <p:to>
                                        <p:strVal val="visible"/>
                                      </p:to>
                                    </p:set>
                                    <p:animEffect transition="in" filter="dissolve">
                                      <p:cBhvr>
                                        <p:cTn id="27" dur="500"/>
                                        <p:tgtEl>
                                          <p:spTgt spid="76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animBg="1"/>
      <p:bldP spid="76808" grpId="0"/>
      <p:bldP spid="76804" grpId="0" animBg="1"/>
      <p:bldP spid="7680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743200" y="228600"/>
            <a:ext cx="3276600" cy="579438"/>
          </a:xfrm>
          <a:prstGeom prst="rect">
            <a:avLst/>
          </a:prstGeom>
          <a:noFill/>
          <a:ln w="9525">
            <a:noFill/>
            <a:miter lim="800000"/>
            <a:headEnd/>
            <a:tailEnd/>
          </a:ln>
          <a:effectLst/>
        </p:spPr>
        <p:txBody>
          <a:bodyPr>
            <a:spAutoFit/>
          </a:bodyPr>
          <a:lstStyle/>
          <a:p>
            <a:r>
              <a:rPr lang="en-US" sz="3200">
                <a:solidFill>
                  <a:schemeClr val="bg1"/>
                </a:solidFill>
                <a:latin typeface="Ringbearer" pitchFamily="18" charset="0"/>
              </a:rPr>
              <a:t>Hamartiology</a:t>
            </a:r>
            <a:endParaRPr lang="en-US" sz="2800">
              <a:solidFill>
                <a:schemeClr val="bg1"/>
              </a:solidFill>
              <a:latin typeface="Ringbearer" pitchFamily="18" charset="0"/>
            </a:endParaRPr>
          </a:p>
        </p:txBody>
      </p:sp>
      <p:sp>
        <p:nvSpPr>
          <p:cNvPr id="77827" name="Text Box 3"/>
          <p:cNvSpPr txBox="1">
            <a:spLocks noChangeArrowheads="1"/>
          </p:cNvSpPr>
          <p:nvPr/>
        </p:nvSpPr>
        <p:spPr bwMode="auto">
          <a:xfrm>
            <a:off x="457200" y="762000"/>
            <a:ext cx="7696200" cy="457200"/>
          </a:xfrm>
          <a:prstGeom prst="rect">
            <a:avLst/>
          </a:prstGeom>
          <a:noFill/>
          <a:ln w="9525">
            <a:noFill/>
            <a:miter lim="800000"/>
            <a:headEnd/>
            <a:tailEnd/>
          </a:ln>
          <a:effectLst/>
        </p:spPr>
        <p:txBody>
          <a:bodyPr>
            <a:spAutoFit/>
          </a:bodyPr>
          <a:lstStyle/>
          <a:p>
            <a:r>
              <a:rPr lang="en-US" sz="2400" dirty="0">
                <a:solidFill>
                  <a:srgbClr val="BA7A06"/>
                </a:solidFill>
                <a:latin typeface="Times New Roman" charset="0"/>
              </a:rPr>
              <a:t>Q: </a:t>
            </a:r>
            <a:r>
              <a:rPr lang="en-US" sz="2400" dirty="0" smtClean="0">
                <a:solidFill>
                  <a:srgbClr val="BA7A06"/>
                </a:solidFill>
                <a:latin typeface="Times New Roman" charset="0"/>
              </a:rPr>
              <a:t>“Explain </a:t>
            </a:r>
            <a:r>
              <a:rPr lang="en-US" sz="2400" dirty="0">
                <a:solidFill>
                  <a:srgbClr val="BA7A06"/>
                </a:solidFill>
                <a:latin typeface="Times New Roman" charset="0"/>
              </a:rPr>
              <a:t>the unpardonable sin of Matthew 12:31,32.”</a:t>
            </a:r>
          </a:p>
        </p:txBody>
      </p:sp>
      <p:sp>
        <p:nvSpPr>
          <p:cNvPr id="77828" name="Text Box 4"/>
          <p:cNvSpPr txBox="1">
            <a:spLocks noChangeArrowheads="1"/>
          </p:cNvSpPr>
          <p:nvPr/>
        </p:nvSpPr>
        <p:spPr bwMode="auto">
          <a:xfrm>
            <a:off x="381000" y="1135063"/>
            <a:ext cx="8153400" cy="4656137"/>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latin typeface="Times New Roman" charset="0"/>
              </a:rPr>
              <a:t>Closing thoughts:</a:t>
            </a:r>
          </a:p>
          <a:p>
            <a:pPr>
              <a:spcBef>
                <a:spcPct val="50000"/>
              </a:spcBef>
            </a:pPr>
            <a:r>
              <a:rPr lang="en-US" sz="2400">
                <a:solidFill>
                  <a:schemeClr val="bg1"/>
                </a:solidFill>
                <a:latin typeface="Times New Roman" charset="0"/>
              </a:rPr>
              <a:t>	1.  Christ’s words warned the Pharisees that their accusations could condemn them beyond hope.</a:t>
            </a:r>
          </a:p>
          <a:p>
            <a:pPr>
              <a:spcBef>
                <a:spcPct val="50000"/>
              </a:spcBef>
            </a:pPr>
            <a:r>
              <a:rPr lang="en-US" sz="2400">
                <a:solidFill>
                  <a:schemeClr val="bg1"/>
                </a:solidFill>
                <a:latin typeface="Times New Roman" charset="0"/>
              </a:rPr>
              <a:t>	2.  Jesus’ own words on the cross, “Father, forgive them for they know not what they do” revealed a forgiveness available to blasphemers ignorant of His true identity.</a:t>
            </a:r>
          </a:p>
          <a:p>
            <a:pPr>
              <a:spcBef>
                <a:spcPct val="50000"/>
              </a:spcBef>
            </a:pPr>
            <a:r>
              <a:rPr lang="en-US" sz="2400">
                <a:solidFill>
                  <a:schemeClr val="bg1"/>
                </a:solidFill>
                <a:latin typeface="Times New Roman" charset="0"/>
              </a:rPr>
              <a:t>	3.  Christians will never commit this sin because of the restraining grace of God.</a:t>
            </a:r>
          </a:p>
          <a:p>
            <a:pPr>
              <a:spcBef>
                <a:spcPct val="50000"/>
              </a:spcBef>
            </a:pPr>
            <a:endParaRPr lang="en-US" sz="2400">
              <a:solidFill>
                <a:schemeClr val="bg1"/>
              </a:solidFill>
              <a:latin typeface="Times New Roman" charset="0"/>
            </a:endParaRPr>
          </a:p>
          <a:p>
            <a:pPr>
              <a:spcBef>
                <a:spcPct val="50000"/>
              </a:spcBef>
            </a:pPr>
            <a:r>
              <a:rPr lang="en-US" sz="2400">
                <a:solidFill>
                  <a:schemeClr val="bg1"/>
                </a:solidFill>
                <a:latin typeface="Times New Roman" charset="0"/>
              </a:rPr>
              <a:t>			</a:t>
            </a:r>
          </a:p>
        </p:txBody>
      </p:sp>
      <p:sp>
        <p:nvSpPr>
          <p:cNvPr id="77834" name="Text Box 10"/>
          <p:cNvSpPr txBox="1">
            <a:spLocks noChangeArrowheads="1"/>
          </p:cNvSpPr>
          <p:nvPr/>
        </p:nvSpPr>
        <p:spPr bwMode="auto">
          <a:xfrm>
            <a:off x="304800" y="4800600"/>
            <a:ext cx="8458200" cy="1616075"/>
          </a:xfrm>
          <a:prstGeom prst="rect">
            <a:avLst/>
          </a:prstGeom>
          <a:solidFill>
            <a:srgbClr val="84984C"/>
          </a:solidFill>
          <a:ln w="9525">
            <a:noFill/>
            <a:miter lim="800000"/>
            <a:headEnd/>
            <a:tailEnd/>
          </a:ln>
          <a:effectLst/>
        </p:spPr>
        <p:txBody>
          <a:bodyPr>
            <a:spAutoFit/>
          </a:bodyPr>
          <a:lstStyle/>
          <a:p>
            <a:r>
              <a:rPr lang="en-US" sz="2000">
                <a:solidFill>
                  <a:srgbClr val="FFFFCC"/>
                </a:solidFill>
                <a:latin typeface="Papyrus" pitchFamily="66" charset="0"/>
              </a:rPr>
              <a:t> 8"I tell you, whoever acknowledges me before men, the Son of Man will also acknowledge him before the angels of God. 9But he who disowns me before men will be disowned before the angels of God. 10And everyone who speaks a word against the Son of Man will be forgiven, but anyone who blasphemes against the Holy Spirit will not be forgiven. 		</a:t>
            </a:r>
            <a:r>
              <a:rPr lang="en-US" sz="2000">
                <a:solidFill>
                  <a:srgbClr val="FFFFCC"/>
                </a:solidFill>
                <a:effectLst>
                  <a:outerShdw blurRad="38100" dist="38100" dir="2700000" algn="tl">
                    <a:srgbClr val="000000"/>
                  </a:outerShdw>
                </a:effectLst>
                <a:latin typeface="Papyrus" pitchFamily="66" charset="0"/>
              </a:rPr>
              <a:t>Luke 12:8-10</a:t>
            </a:r>
          </a:p>
        </p:txBody>
      </p:sp>
      <p:sp>
        <p:nvSpPr>
          <p:cNvPr id="77835" name="AutoShape 11"/>
          <p:cNvSpPr>
            <a:spLocks noChangeArrowheads="1"/>
          </p:cNvSpPr>
          <p:nvPr/>
        </p:nvSpPr>
        <p:spPr bwMode="auto">
          <a:xfrm>
            <a:off x="685800" y="1447800"/>
            <a:ext cx="7924800" cy="2971800"/>
          </a:xfrm>
          <a:prstGeom prst="wedgeRoundRectCallout">
            <a:avLst>
              <a:gd name="adj1" fmla="val 8194"/>
              <a:gd name="adj2" fmla="val 62394"/>
              <a:gd name="adj3" fmla="val 16667"/>
            </a:avLst>
          </a:prstGeom>
          <a:solidFill>
            <a:schemeClr val="accent1"/>
          </a:solidFill>
          <a:ln w="9525">
            <a:solidFill>
              <a:schemeClr val="tx1"/>
            </a:solidFill>
            <a:miter lim="800000"/>
            <a:headEnd/>
            <a:tailEnd/>
          </a:ln>
          <a:effectLst/>
        </p:spPr>
        <p:txBody>
          <a:bodyPr/>
          <a:lstStyle/>
          <a:p>
            <a:pPr algn="ctr"/>
            <a:r>
              <a:rPr lang="en-US" b="1" dirty="0">
                <a:solidFill>
                  <a:schemeClr val="accent1">
                    <a:lumMod val="20000"/>
                    <a:lumOff val="80000"/>
                  </a:schemeClr>
                </a:solidFill>
              </a:rPr>
              <a:t> Addressing the unlikelihood ‘blaspheming the Spirit is mere unbelief Ra McLaughlin says: </a:t>
            </a:r>
            <a:r>
              <a:rPr lang="en-US" sz="2000" b="1" i="1" dirty="0">
                <a:solidFill>
                  <a:schemeClr val="accent1">
                    <a:lumMod val="20000"/>
                    <a:lumOff val="80000"/>
                  </a:schemeClr>
                </a:solidFill>
              </a:rPr>
              <a:t>“ the actual nature of Hebrew parallelism is that it rarely says the same thing with different words. The typical idea behind what is commonly called "synonymous parallelism" is "A, and what's more B." That is, the "parallel" phrase does not say the same thing. Rather, it says something related but different. This would argue against equating "A" (denying Christ) with "B" (blaspheming the Holy Spirit).” </a:t>
            </a:r>
            <a:br>
              <a:rPr lang="en-US" sz="2000" b="1" i="1" dirty="0">
                <a:solidFill>
                  <a:schemeClr val="accent1">
                    <a:lumMod val="20000"/>
                    <a:lumOff val="80000"/>
                  </a:schemeClr>
                </a:solidFill>
              </a:rPr>
            </a:br>
            <a:r>
              <a:rPr lang="en-US" b="1" dirty="0">
                <a:solidFill>
                  <a:schemeClr val="accent1">
                    <a:lumMod val="20000"/>
                    <a:lumOff val="80000"/>
                  </a:schemeClr>
                </a:solidFill>
              </a:rPr>
              <a:t/>
            </a:r>
            <a:br>
              <a:rPr lang="en-US" b="1" dirty="0">
                <a:solidFill>
                  <a:schemeClr val="accent1">
                    <a:lumMod val="20000"/>
                    <a:lumOff val="80000"/>
                  </a:schemeClr>
                </a:solidFill>
              </a:rPr>
            </a:br>
            <a:endParaRPr lang="en-US" b="1" dirty="0">
              <a:solidFill>
                <a:schemeClr val="accent1">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Effect transition="in" filter="dissolve">
                                      <p:cBhvr>
                                        <p:cTn id="7" dur="500"/>
                                        <p:tgtEl>
                                          <p:spTgt spid="77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8">
                                            <p:txEl>
                                              <p:pRg st="1" end="1"/>
                                            </p:txEl>
                                          </p:spTgt>
                                        </p:tgtEl>
                                        <p:attrNameLst>
                                          <p:attrName>style.visibility</p:attrName>
                                        </p:attrNameLst>
                                      </p:cBhvr>
                                      <p:to>
                                        <p:strVal val="visible"/>
                                      </p:to>
                                    </p:set>
                                    <p:animEffect transition="in" filter="dissolve">
                                      <p:cBhvr>
                                        <p:cTn id="12" dur="500"/>
                                        <p:tgtEl>
                                          <p:spTgt spid="778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8">
                                            <p:txEl>
                                              <p:pRg st="2" end="2"/>
                                            </p:txEl>
                                          </p:spTgt>
                                        </p:tgtEl>
                                        <p:attrNameLst>
                                          <p:attrName>style.visibility</p:attrName>
                                        </p:attrNameLst>
                                      </p:cBhvr>
                                      <p:to>
                                        <p:strVal val="visible"/>
                                      </p:to>
                                    </p:set>
                                    <p:animEffect transition="in" filter="dissolve">
                                      <p:cBhvr>
                                        <p:cTn id="17" dur="500"/>
                                        <p:tgtEl>
                                          <p:spTgt spid="778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8">
                                            <p:txEl>
                                              <p:pRg st="3" end="3"/>
                                            </p:txEl>
                                          </p:spTgt>
                                        </p:tgtEl>
                                        <p:attrNameLst>
                                          <p:attrName>style.visibility</p:attrName>
                                        </p:attrNameLst>
                                      </p:cBhvr>
                                      <p:to>
                                        <p:strVal val="visible"/>
                                      </p:to>
                                    </p:set>
                                    <p:animEffect transition="in" filter="dissolve">
                                      <p:cBhvr>
                                        <p:cTn id="22" dur="500"/>
                                        <p:tgtEl>
                                          <p:spTgt spid="778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35"/>
                                        </p:tgtEl>
                                        <p:attrNameLst>
                                          <p:attrName>style.visibility</p:attrName>
                                        </p:attrNameLst>
                                      </p:cBhvr>
                                      <p:to>
                                        <p:strVal val="visible"/>
                                      </p:to>
                                    </p:set>
                                    <p:animEffect transition="in" filter="dissolve">
                                      <p:cBhvr>
                                        <p:cTn id="27" dur="500"/>
                                        <p:tgtEl>
                                          <p:spTgt spid="7783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834"/>
                                        </p:tgtEl>
                                        <p:attrNameLst>
                                          <p:attrName>style.visibility</p:attrName>
                                        </p:attrNameLst>
                                      </p:cBhvr>
                                      <p:to>
                                        <p:strVal val="visible"/>
                                      </p:to>
                                    </p:set>
                                    <p:animEffect transition="in" filter="dissolve">
                                      <p:cBhvr>
                                        <p:cTn id="32" dur="5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P spid="77834" grpId="0" animBg="1"/>
      <p:bldP spid="7783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lum bright="-24000"/>
          </a:blip>
          <a:srcRect/>
          <a:stretch>
            <a:fillRect/>
          </a:stretch>
        </p:blipFill>
        <p:spPr bwMode="auto">
          <a:xfrm>
            <a:off x="-152400" y="1447800"/>
            <a:ext cx="9448800" cy="3787775"/>
          </a:xfrm>
          <a:prstGeom prst="rect">
            <a:avLst/>
          </a:prstGeom>
          <a:noFill/>
          <a:ln w="76200">
            <a:solidFill>
              <a:schemeClr val="bg1"/>
            </a:solidFill>
            <a:miter lim="800000"/>
            <a:headEnd/>
            <a:tailEnd/>
          </a:ln>
        </p:spPr>
      </p:pic>
      <p:sp>
        <p:nvSpPr>
          <p:cNvPr id="112643" name="Rectangle 3"/>
          <p:cNvSpPr>
            <a:spLocks noGrp="1" noChangeArrowheads="1"/>
          </p:cNvSpPr>
          <p:nvPr>
            <p:ph type="ctrTitle"/>
          </p:nvPr>
        </p:nvSpPr>
        <p:spPr>
          <a:xfrm>
            <a:off x="762000" y="457200"/>
            <a:ext cx="7772400" cy="1143000"/>
          </a:xfrm>
        </p:spPr>
        <p:txBody>
          <a:bodyPr/>
          <a:lstStyle/>
          <a:p>
            <a:pPr eaLnBrk="1" hangingPunct="1"/>
            <a:r>
              <a:rPr lang="en-US" smtClean="0">
                <a:solidFill>
                  <a:schemeClr val="bg1"/>
                </a:solidFill>
                <a:latin typeface="Ringbearer" pitchFamily="18" charset="0"/>
              </a:rPr>
              <a:t>Systematic Theology</a:t>
            </a:r>
          </a:p>
        </p:txBody>
      </p:sp>
      <p:sp>
        <p:nvSpPr>
          <p:cNvPr id="8197" name="Rectangle 5"/>
          <p:cNvSpPr>
            <a:spLocks noChangeArrowheads="1"/>
          </p:cNvSpPr>
          <p:nvPr/>
        </p:nvSpPr>
        <p:spPr bwMode="auto">
          <a:xfrm>
            <a:off x="-152400" y="2819400"/>
            <a:ext cx="9067800" cy="1143000"/>
          </a:xfrm>
          <a:prstGeom prst="rect">
            <a:avLst/>
          </a:prstGeom>
          <a:noFill/>
          <a:ln w="9525">
            <a:noFill/>
            <a:miter lim="800000"/>
            <a:headEnd/>
            <a:tailEnd/>
          </a:ln>
          <a:effectLst/>
        </p:spPr>
        <p:txBody>
          <a:bodyPr anchor="ctr"/>
          <a:lstStyle/>
          <a:p>
            <a:pPr algn="ctr">
              <a:defRPr/>
            </a:pPr>
            <a:r>
              <a:rPr lang="en-US" sz="4000" dirty="0" smtClean="0">
                <a:solidFill>
                  <a:prstClr val="white"/>
                </a:solidFill>
                <a:effectLst>
                  <a:outerShdw blurRad="38100" dist="38100" dir="2700000" algn="tl">
                    <a:srgbClr val="808080"/>
                  </a:outerShdw>
                </a:effectLst>
                <a:latin typeface="Ringbearer" pitchFamily="18" charset="0"/>
              </a:rPr>
              <a:t>Christology</a:t>
            </a:r>
          </a:p>
          <a:p>
            <a:pPr algn="ctr">
              <a:defRPr/>
            </a:pPr>
            <a:r>
              <a:rPr lang="en-US" sz="4000" dirty="0" smtClean="0">
                <a:solidFill>
                  <a:prstClr val="white"/>
                </a:solidFill>
                <a:effectLst>
                  <a:outerShdw blurRad="38100" dist="38100" dir="2700000" algn="tl">
                    <a:srgbClr val="808080"/>
                  </a:outerShdw>
                </a:effectLst>
                <a:latin typeface="Ringbearer" pitchFamily="18" charset="0"/>
              </a:rPr>
              <a:t>(coming to a classroom near you!)</a:t>
            </a:r>
          </a:p>
        </p:txBody>
      </p:sp>
    </p:spTree>
    <p:extLst>
      <p:ext uri="{BB962C8B-B14F-4D97-AF65-F5344CB8AC3E}">
        <p14:creationId xmlns:p14="http://schemas.microsoft.com/office/powerpoint/2010/main" val="561646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lding hands1.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1828800"/>
            <a:ext cx="7772400" cy="1470025"/>
          </a:xfrm>
        </p:spPr>
        <p:txBody>
          <a:bodyPr/>
          <a:lstStyle/>
          <a:p>
            <a:r>
              <a:rPr lang="en-US" dirty="0" smtClean="0">
                <a:ln w="3200">
                  <a:solidFill>
                    <a:schemeClr val="bg1">
                      <a:alpha val="25000"/>
                    </a:schemeClr>
                  </a:solidFill>
                  <a:prstDash val="solid"/>
                  <a:round/>
                </a:ln>
                <a:latin typeface="Centaur" pitchFamily="18" charset="0"/>
              </a:rPr>
              <a:t>Man as </a:t>
            </a:r>
            <a:r>
              <a:rPr lang="en-US" sz="5400" dirty="0" smtClean="0">
                <a:ln w="3200">
                  <a:solidFill>
                    <a:schemeClr val="bg1">
                      <a:alpha val="25000"/>
                    </a:schemeClr>
                  </a:solidFill>
                  <a:prstDash val="solid"/>
                  <a:round/>
                </a:ln>
                <a:solidFill>
                  <a:schemeClr val="bg1"/>
                </a:solidFill>
                <a:effectLst>
                  <a:outerShdw blurRad="38100" dist="38100" dir="2700000" algn="tl">
                    <a:srgbClr val="000000">
                      <a:alpha val="43137"/>
                    </a:srgbClr>
                  </a:outerShdw>
                </a:effectLst>
                <a:latin typeface="Stencil" pitchFamily="82" charset="0"/>
              </a:rPr>
              <a:t>Male &amp; Female</a:t>
            </a:r>
            <a:endParaRPr lang="en-US" b="1" dirty="0">
              <a:ln w="3200">
                <a:solidFill>
                  <a:schemeClr val="bg1">
                    <a:alpha val="25000"/>
                  </a:schemeClr>
                </a:solidFill>
                <a:prstDash val="solid"/>
                <a:round/>
              </a:ln>
              <a:solidFill>
                <a:schemeClr val="bg1"/>
              </a:solidFill>
              <a:effectLst>
                <a:outerShdw blurRad="38100" dist="38100" dir="2700000" algn="tl">
                  <a:srgbClr val="000000">
                    <a:alpha val="43137"/>
                  </a:srgbClr>
                </a:outerShdw>
              </a:effectLst>
              <a:latin typeface="Vladimir Script" pitchFamily="66" charset="0"/>
            </a:endParaRPr>
          </a:p>
        </p:txBody>
      </p:sp>
      <p:sp>
        <p:nvSpPr>
          <p:cNvPr id="7" name="Rectangle 6"/>
          <p:cNvSpPr/>
          <p:nvPr/>
        </p:nvSpPr>
        <p:spPr>
          <a:xfrm>
            <a:off x="457200" y="5486400"/>
            <a:ext cx="8382000" cy="1077218"/>
          </a:xfrm>
          <a:prstGeom prst="rect">
            <a:avLst/>
          </a:prstGeom>
        </p:spPr>
        <p:txBody>
          <a:bodyPr wrap="square">
            <a:spAutoFit/>
          </a:bodyPr>
          <a:lstStyle/>
          <a:p>
            <a:r>
              <a:rPr lang="en-US" sz="3200" i="1" dirty="0" smtClean="0">
                <a:solidFill>
                  <a:schemeClr val="bg1"/>
                </a:solidFill>
                <a:effectLst>
                  <a:outerShdw blurRad="38100" dist="38100" dir="2700000" algn="tl">
                    <a:srgbClr val="000000">
                      <a:alpha val="43137"/>
                    </a:srgbClr>
                  </a:outerShdw>
                </a:effectLst>
                <a:latin typeface="Blackadder ITC" pitchFamily="82" charset="0"/>
              </a:rPr>
              <a:t>So God created man in his own image, in the image of God he created him; male and female he created them.   </a:t>
            </a:r>
            <a:r>
              <a:rPr lang="en-US" sz="3200" i="1" dirty="0" smtClean="0">
                <a:solidFill>
                  <a:schemeClr val="bg1">
                    <a:lumMod val="75000"/>
                  </a:schemeClr>
                </a:solidFill>
                <a:effectLst>
                  <a:outerShdw blurRad="38100" dist="38100" dir="2700000" algn="tl">
                    <a:srgbClr val="000000">
                      <a:alpha val="43137"/>
                    </a:srgbClr>
                  </a:outerShdw>
                </a:effectLst>
                <a:latin typeface="Blackadder ITC" pitchFamily="82" charset="0"/>
              </a:rPr>
              <a:t>Genesis 1:27</a:t>
            </a:r>
            <a:endParaRPr lang="en-US" sz="3200" dirty="0">
              <a:latin typeface="Blackadder ITC" pitchFamily="82"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733800" y="3150530"/>
            <a:ext cx="5257800" cy="3511043"/>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p>
          <a:p>
            <a:pPr>
              <a:buNone/>
            </a:pPr>
            <a:r>
              <a:rPr lang="en-US" sz="2400" i="1" dirty="0" smtClean="0">
                <a:solidFill>
                  <a:schemeClr val="bg1"/>
                </a:solidFill>
                <a:latin typeface="Times New Roman" pitchFamily="18" charset="0"/>
                <a:cs typeface="Times New Roman" pitchFamily="18" charset="0"/>
              </a:rPr>
              <a:t>Why did God create two sexes? Can men and women be equal</a:t>
            </a:r>
          </a:p>
          <a:p>
            <a:pPr>
              <a:buNone/>
            </a:pPr>
            <a:r>
              <a:rPr lang="en-US" sz="2400" i="1" dirty="0" smtClean="0">
                <a:solidFill>
                  <a:schemeClr val="bg1"/>
                </a:solidFill>
                <a:latin typeface="Times New Roman" pitchFamily="18" charset="0"/>
                <a:cs typeface="Times New Roman" pitchFamily="18" charset="0"/>
              </a:rPr>
              <a:t>and yet have different roles? What cultural shift regarding manhood and womanhood has occurred and what are its consequences?</a:t>
            </a:r>
          </a:p>
          <a:p>
            <a:pPr>
              <a:buNone/>
            </a:pP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(2) </a:t>
            </a:r>
            <a:r>
              <a:rPr lang="en-US" sz="2400" dirty="0" smtClean="0">
                <a:solidFill>
                  <a:schemeClr val="accent2">
                    <a:lumMod val="60000"/>
                    <a:lumOff val="40000"/>
                  </a:schemeClr>
                </a:solidFill>
                <a:effectLst>
                  <a:outerShdw blurRad="38100" dist="38100" dir="2700000" algn="tl">
                    <a:srgbClr val="000000">
                      <a:alpha val="43137"/>
                    </a:srgbClr>
                  </a:outerShdw>
                </a:effectLst>
              </a:rPr>
              <a:t>equality</a:t>
            </a:r>
            <a:r>
              <a:rPr lang="en-US" sz="2400" dirty="0" smtClean="0">
                <a:solidFill>
                  <a:schemeClr val="bg1"/>
                </a:solidFill>
                <a:effectLst>
                  <a:outerShdw blurRad="38100" dist="38100" dir="2700000" algn="tl">
                    <a:srgbClr val="000000">
                      <a:alpha val="43137"/>
                    </a:srgbClr>
                  </a:outerShdw>
                </a:effectLst>
              </a:rPr>
              <a:t> in personhood and importance, and </a:t>
            </a:r>
          </a:p>
          <a:p>
            <a:pPr>
              <a:buNone/>
            </a:pPr>
            <a:r>
              <a:rPr lang="en-US" sz="2400" dirty="0" smtClean="0">
                <a:solidFill>
                  <a:schemeClr val="bg1"/>
                </a:solidFill>
                <a:effectLst>
                  <a:outerShdw blurRad="38100" dist="38100" dir="2700000" algn="tl">
                    <a:srgbClr val="000000">
                      <a:alpha val="43137"/>
                    </a:srgbClr>
                  </a:outerShdw>
                </a:effectLst>
              </a:rPr>
              <a:t>	(3) </a:t>
            </a:r>
            <a:r>
              <a:rPr lang="en-US" sz="2400" dirty="0" smtClean="0">
                <a:solidFill>
                  <a:schemeClr val="accent2">
                    <a:lumMod val="60000"/>
                    <a:lumOff val="40000"/>
                  </a:schemeClr>
                </a:solidFill>
                <a:effectLst>
                  <a:outerShdw blurRad="38100" dist="38100" dir="2700000" algn="tl">
                    <a:srgbClr val="000000">
                      <a:alpha val="43137"/>
                    </a:srgbClr>
                  </a:outerShdw>
                </a:effectLst>
              </a:rPr>
              <a:t>difference</a:t>
            </a:r>
            <a:r>
              <a:rPr lang="en-US" sz="2400" dirty="0" smtClean="0">
                <a:solidFill>
                  <a:schemeClr val="bg1"/>
                </a:solidFill>
                <a:effectLst>
                  <a:outerShdw blurRad="38100" dist="38100" dir="2700000" algn="tl">
                    <a:srgbClr val="000000">
                      <a:alpha val="43137"/>
                    </a:srgbClr>
                  </a:outerShdw>
                </a:effectLst>
              </a:rPr>
              <a:t> in role and authority.</a:t>
            </a:r>
            <a:endParaRPr lang="en-US" sz="24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sz="2400" i="1"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a:buNone/>
            </a:pP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dissolve">
                                      <p:cBhvr>
                                        <p:cTn id="7" dur="500"/>
                                        <p:tgtEl>
                                          <p:spTgt spid="54275">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4275">
                                            <p:txEl>
                                              <p:pRg st="3" end="3"/>
                                            </p:txEl>
                                          </p:spTgt>
                                        </p:tgtEl>
                                        <p:attrNameLst>
                                          <p:attrName>style.visibility</p:attrName>
                                        </p:attrNameLst>
                                      </p:cBhvr>
                                      <p:to>
                                        <p:strVal val="visible"/>
                                      </p:to>
                                    </p:set>
                                    <p:animEffect transition="in" filter="dissolve">
                                      <p:cBhvr>
                                        <p:cTn id="10" dur="500"/>
                                        <p:tgtEl>
                                          <p:spTgt spid="5427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4275">
                                            <p:txEl>
                                              <p:pRg st="5" end="5"/>
                                            </p:txEl>
                                          </p:spTgt>
                                        </p:tgtEl>
                                        <p:attrNameLst>
                                          <p:attrName>style.visibility</p:attrName>
                                        </p:attrNameLst>
                                      </p:cBhvr>
                                      <p:to>
                                        <p:strVal val="visible"/>
                                      </p:to>
                                    </p:set>
                                    <p:animEffect transition="in" filter="dissolve">
                                      <p:cBhvr>
                                        <p:cTn id="15" dur="500"/>
                                        <p:tgtEl>
                                          <p:spTgt spid="5427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4275">
                                            <p:txEl>
                                              <p:pRg st="6" end="6"/>
                                            </p:txEl>
                                          </p:spTgt>
                                        </p:tgtEl>
                                        <p:attrNameLst>
                                          <p:attrName>style.visibility</p:attrName>
                                        </p:attrNameLst>
                                      </p:cBhvr>
                                      <p:to>
                                        <p:strVal val="visible"/>
                                      </p:to>
                                    </p:set>
                                    <p:animEffect transition="in" filter="dissolve">
                                      <p:cBhvr>
                                        <p:cTn id="23" dur="500"/>
                                        <p:tgtEl>
                                          <p:spTgt spid="5427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4275">
                                            <p:txEl>
                                              <p:pRg st="7" end="7"/>
                                            </p:txEl>
                                          </p:spTgt>
                                        </p:tgtEl>
                                        <p:attrNameLst>
                                          <p:attrName>style.visibility</p:attrName>
                                        </p:attrNameLst>
                                      </p:cBhvr>
                                      <p:to>
                                        <p:strVal val="visible"/>
                                      </p:to>
                                    </p:set>
                                    <p:animEffect transition="in" filter="dissolve">
                                      <p:cBhvr>
                                        <p:cTn id="28" dur="500"/>
                                        <p:tgtEl>
                                          <p:spTgt spid="5427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4275">
                                            <p:txEl>
                                              <p:pRg st="8" end="8"/>
                                            </p:txEl>
                                          </p:spTgt>
                                        </p:tgtEl>
                                        <p:attrNameLst>
                                          <p:attrName>style.visibility</p:attrName>
                                        </p:attrNameLst>
                                      </p:cBhvr>
                                      <p:to>
                                        <p:strVal val="visible"/>
                                      </p:to>
                                    </p:set>
                                    <p:animEffect transition="in" filter="dissolve">
                                      <p:cBhvr>
                                        <p:cTn id="33" dur="500"/>
                                        <p:tgtEl>
                                          <p:spTgt spid="542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pic>
        <p:nvPicPr>
          <p:cNvPr id="7" name="Picture 6" descr="genesis 2 24.jpg"/>
          <p:cNvPicPr>
            <a:picLocks noChangeAspect="1"/>
          </p:cNvPicPr>
          <p:nvPr/>
        </p:nvPicPr>
        <p:blipFill>
          <a:blip r:embed="rId3" cstate="print"/>
          <a:stretch>
            <a:fillRect/>
          </a:stretch>
        </p:blipFill>
        <p:spPr>
          <a:xfrm>
            <a:off x="1066800" y="1066800"/>
            <a:ext cx="7123670" cy="4744364"/>
          </a:xfrm>
          <a:prstGeom prst="rect">
            <a:avLst/>
          </a:prstGeom>
        </p:spPr>
      </p:pic>
      <p:sp>
        <p:nvSpPr>
          <p:cNvPr id="8" name="TextBox 7"/>
          <p:cNvSpPr txBox="1"/>
          <p:nvPr/>
        </p:nvSpPr>
        <p:spPr>
          <a:xfrm>
            <a:off x="1066800" y="1295400"/>
            <a:ext cx="7086600" cy="4154984"/>
          </a:xfrm>
          <a:prstGeom prst="rect">
            <a:avLst/>
          </a:prstGeom>
          <a:noFill/>
        </p:spPr>
        <p:txBody>
          <a:bodyPr wrap="square" rtlCol="0">
            <a:spAutoFit/>
          </a:bodyPr>
          <a:lstStyle/>
          <a:p>
            <a:r>
              <a:rPr lang="en-US" sz="2400" dirty="0" smtClean="0">
                <a:solidFill>
                  <a:schemeClr val="bg1"/>
                </a:solidFill>
                <a:latin typeface="Blackadder ITC" pitchFamily="82" charset="0"/>
              </a:rPr>
              <a:t>When did God institute this?                                                </a:t>
            </a: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endParaRPr lang="en-US" sz="2400" dirty="0" smtClean="0">
              <a:solidFill>
                <a:schemeClr val="bg1"/>
              </a:solidFill>
              <a:latin typeface="Blackadder ITC" pitchFamily="82" charset="0"/>
            </a:endParaRPr>
          </a:p>
          <a:p>
            <a:r>
              <a:rPr lang="en-US" sz="2400" dirty="0" smtClean="0">
                <a:solidFill>
                  <a:schemeClr val="bg1"/>
                </a:solidFill>
                <a:latin typeface="Blackadder ITC" pitchFamily="82" charset="0"/>
              </a:rPr>
              <a:t>						Genesis 2:24</a:t>
            </a:r>
            <a:endParaRPr lang="en-US" sz="2400" dirty="0">
              <a:solidFill>
                <a:schemeClr val="bg1"/>
              </a:solidFill>
              <a:latin typeface="Blackadder ITC" pitchFamily="82" charset="0"/>
            </a:endParaRPr>
          </a:p>
        </p:txBody>
      </p:sp>
      <p:sp>
        <p:nvSpPr>
          <p:cNvPr id="6" name="Rectangle 5"/>
          <p:cNvSpPr/>
          <p:nvPr/>
        </p:nvSpPr>
        <p:spPr>
          <a:xfrm>
            <a:off x="609600" y="6096000"/>
            <a:ext cx="2556084" cy="369332"/>
          </a:xfrm>
          <a:prstGeom prst="rect">
            <a:avLst/>
          </a:prstGeom>
        </p:spPr>
        <p:txBody>
          <a:bodyPr wrap="none">
            <a:spAutoFit/>
          </a:bodyPr>
          <a:lstStyle/>
          <a:p>
            <a:r>
              <a:rPr lang="en-US" b="1" dirty="0">
                <a:hlinkClick r:id="rId4" tooltip="Job's Wife - Tim Hawkins"/>
              </a:rPr>
              <a:t>Job's Wife - Tim Hawkins</a:t>
            </a:r>
            <a:endParaRPr lang="en-US" b="1" dirty="0"/>
          </a:p>
        </p:txBody>
      </p:sp>
    </p:spTree>
    <p:extLst>
      <p:ext uri="{BB962C8B-B14F-4D97-AF65-F5344CB8AC3E}">
        <p14:creationId xmlns:p14="http://schemas.microsoft.com/office/powerpoint/2010/main" val="1061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8">
                                            <p:txEl>
                                              <p:pRg st="0" end="0"/>
                                            </p:txEl>
                                          </p:spTgt>
                                        </p:tgtEl>
                                      </p:cBhvr>
                                    </p:animEffect>
                                    <p:set>
                                      <p:cBhvr>
                                        <p:cTn id="20" dur="1" fill="hold">
                                          <p:stCondLst>
                                            <p:cond delay="1999"/>
                                          </p:stCondLst>
                                        </p:cTn>
                                        <p:tgtEl>
                                          <p:spTgt spid="8">
                                            <p:txEl>
                                              <p:pRg st="0" end="0"/>
                                            </p:txEl>
                                          </p:spTgt>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8">
                                            <p:txEl>
                                              <p:pRg st="10" end="10"/>
                                            </p:txEl>
                                          </p:spTgt>
                                        </p:tgtEl>
                                      </p:cBhvr>
                                    </p:animEffect>
                                    <p:set>
                                      <p:cBhvr>
                                        <p:cTn id="23" dur="1" fill="hold">
                                          <p:stCondLst>
                                            <p:cond delay="1999"/>
                                          </p:stCondLst>
                                        </p:cTn>
                                        <p:tgtEl>
                                          <p:spTgt spid="8">
                                            <p:txEl>
                                              <p:pRg st="10" end="1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P spid="8" grpId="1" build="allAtOnce"/>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a.  Highest expression: marriage (“one flesh”)</a:t>
            </a:r>
          </a:p>
          <a:p>
            <a:pPr>
              <a:buNone/>
            </a:pPr>
            <a:r>
              <a:rPr lang="en-US" sz="2400" dirty="0" smtClean="0">
                <a:solidFill>
                  <a:schemeClr val="bg1"/>
                </a:solidFill>
                <a:effectLst>
                  <a:outerShdw blurRad="38100" dist="38100" dir="2700000" algn="tl">
                    <a:srgbClr val="000000">
                      <a:alpha val="43137"/>
                    </a:srgbClr>
                  </a:outerShdw>
                </a:effectLst>
              </a:rPr>
              <a:t>			1.  Profound lifelong relationship </a:t>
            </a:r>
          </a:p>
          <a:p>
            <a:pPr>
              <a:buNone/>
            </a:pPr>
            <a:r>
              <a:rPr lang="en-US" sz="24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12" name="TextBox 11"/>
          <p:cNvSpPr txBox="1"/>
          <p:nvPr/>
        </p:nvSpPr>
        <p:spPr>
          <a:xfrm>
            <a:off x="762000" y="3581400"/>
            <a:ext cx="4876800" cy="2246769"/>
          </a:xfrm>
          <a:prstGeom prst="rect">
            <a:avLst/>
          </a:prstGeom>
          <a:solidFill>
            <a:schemeClr val="accent1">
              <a:lumMod val="50000"/>
            </a:schemeClr>
          </a:solidFill>
        </p:spPr>
        <p:txBody>
          <a:bodyPr wrap="square" rtlCol="0">
            <a:spAutoFit/>
          </a:bodyPr>
          <a:lstStyle/>
          <a:p>
            <a:r>
              <a:rPr lang="en-US" sz="2800" dirty="0" smtClean="0">
                <a:solidFill>
                  <a:schemeClr val="bg1">
                    <a:lumMod val="95000"/>
                  </a:schemeClr>
                </a:solidFill>
              </a:rPr>
              <a:t>Ever wonder, as you age, how the nature of getting together with your friends changes?</a:t>
            </a:r>
          </a:p>
          <a:p>
            <a:r>
              <a:rPr lang="en-US" sz="2800" dirty="0" smtClean="0">
                <a:solidFill>
                  <a:schemeClr val="bg1">
                    <a:lumMod val="95000"/>
                  </a:schemeClr>
                </a:solidFill>
              </a:rPr>
              <a:t>  I suspect this shift is reflective of this hard-wired need.</a:t>
            </a:r>
            <a:endParaRPr lang="en-US" sz="2800" dirty="0">
              <a:solidFill>
                <a:schemeClr val="bg1">
                  <a:lumMod val="95000"/>
                </a:schemeClr>
              </a:solidFill>
            </a:endParaRPr>
          </a:p>
        </p:txBody>
      </p:sp>
      <p:pic>
        <p:nvPicPr>
          <p:cNvPr id="1026" name="Picture 2" descr="Image result for friends gathe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67200"/>
            <a:ext cx="2619375" cy="1743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animEffect transition="in" filter="dissolve">
                                      <p:cBhvr>
                                        <p:cTn id="7" dur="500"/>
                                        <p:tgtEl>
                                          <p:spTgt spid="5427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275">
                                            <p:txEl>
                                              <p:pRg st="5" end="5"/>
                                            </p:txEl>
                                          </p:spTgt>
                                        </p:tgtEl>
                                        <p:attrNameLst>
                                          <p:attrName>style.visibility</p:attrName>
                                        </p:attrNameLst>
                                      </p:cBhvr>
                                      <p:to>
                                        <p:strVal val="visible"/>
                                      </p:to>
                                    </p:set>
                                    <p:animEffect transition="in" filter="dissolve">
                                      <p:cBhvr>
                                        <p:cTn id="12" dur="500"/>
                                        <p:tgtEl>
                                          <p:spTgt spid="5427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a.  Highest expression: marriage (“one flesh”)</a:t>
            </a:r>
          </a:p>
          <a:p>
            <a:pPr>
              <a:buNone/>
            </a:pPr>
            <a:r>
              <a:rPr lang="en-US" sz="2400" dirty="0" smtClean="0">
                <a:solidFill>
                  <a:schemeClr val="bg1"/>
                </a:solidFill>
                <a:effectLst>
                  <a:outerShdw blurRad="38100" dist="38100" dir="2700000" algn="tl">
                    <a:srgbClr val="000000">
                      <a:alpha val="43137"/>
                    </a:srgbClr>
                  </a:outerShdw>
                </a:effectLst>
              </a:rPr>
              <a:t>			1.  Profound lifelong relationship </a:t>
            </a:r>
          </a:p>
          <a:p>
            <a:pPr>
              <a:buNone/>
            </a:pPr>
            <a:r>
              <a:rPr lang="en-US" sz="2400" dirty="0" smtClean="0">
                <a:solidFill>
                  <a:schemeClr val="bg1"/>
                </a:solidFill>
                <a:effectLst>
                  <a:outerShdw blurRad="38100" dist="38100" dir="2700000" algn="tl">
                    <a:srgbClr val="000000">
                      <a:alpha val="43137"/>
                    </a:srgbClr>
                  </a:outerShdw>
                </a:effectLst>
              </a:rPr>
              <a:t>			</a:t>
            </a:r>
            <a:r>
              <a:rPr lang="en-US" sz="2400" dirty="0" smtClean="0">
                <a:solidFill>
                  <a:schemeClr val="accent2">
                    <a:lumMod val="60000"/>
                    <a:lumOff val="40000"/>
                  </a:schemeClr>
                </a:solidFill>
                <a:effectLst>
                  <a:outerShdw blurRad="38100" dist="38100" dir="2700000" algn="tl">
                    <a:srgbClr val="000000">
                      <a:alpha val="43137"/>
                    </a:srgbClr>
                  </a:outerShdw>
                </a:effectLst>
              </a:rPr>
              <a:t>2.  Sacrifice for one another</a:t>
            </a:r>
          </a:p>
          <a:p>
            <a:pPr>
              <a:buNone/>
            </a:pPr>
            <a:r>
              <a:rPr lang="en-US" sz="24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pic>
        <p:nvPicPr>
          <p:cNvPr id="8" name="Picture 5" descr="C:\Users\daddyman\Documents\Bible 10~Acts, Epistles, Systematics\Systematics\Anthropology\BestMothersDayCard.gif"/>
          <p:cNvPicPr>
            <a:picLocks noChangeAspect="1" noChangeArrowheads="1"/>
          </p:cNvPicPr>
          <p:nvPr/>
        </p:nvPicPr>
        <p:blipFill>
          <a:blip r:embed="rId4" cstate="print"/>
          <a:srcRect/>
          <a:stretch>
            <a:fillRect/>
          </a:stretch>
        </p:blipFill>
        <p:spPr bwMode="auto">
          <a:xfrm>
            <a:off x="5638800" y="3750604"/>
            <a:ext cx="2860288" cy="2950234"/>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838199" y="4091947"/>
            <a:ext cx="3228833" cy="2140857"/>
          </a:xfrm>
          <a:prstGeom prst="rect">
            <a:avLst/>
          </a:prstGeom>
          <a:noFill/>
          <a:ln w="9525">
            <a:noFill/>
            <a:miter lim="800000"/>
            <a:headEnd/>
            <a:tailEnd/>
          </a:ln>
        </p:spPr>
      </p:pic>
      <p:sp>
        <p:nvSpPr>
          <p:cNvPr id="10" name="TextBox 9"/>
          <p:cNvSpPr txBox="1"/>
          <p:nvPr/>
        </p:nvSpPr>
        <p:spPr>
          <a:xfrm>
            <a:off x="1889078" y="6412468"/>
            <a:ext cx="3505200" cy="369332"/>
          </a:xfrm>
          <a:prstGeom prst="rect">
            <a:avLst/>
          </a:prstGeom>
          <a:noFill/>
        </p:spPr>
        <p:txBody>
          <a:bodyPr wrap="square" rtlCol="0">
            <a:spAutoFit/>
          </a:bodyPr>
          <a:lstStyle/>
          <a:p>
            <a:r>
              <a:rPr lang="en-US" dirty="0">
                <a:hlinkClick r:id="rId6"/>
              </a:rPr>
              <a:t>Superman Dates -BluefishTV.com</a:t>
            </a:r>
            <a:endParaRPr lang="en-US" dirty="0"/>
          </a:p>
        </p:txBody>
      </p:sp>
    </p:spTree>
    <p:extLst>
      <p:ext uri="{BB962C8B-B14F-4D97-AF65-F5344CB8AC3E}">
        <p14:creationId xmlns:p14="http://schemas.microsoft.com/office/powerpoint/2010/main" val="223666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6" end="6"/>
                                            </p:txEl>
                                          </p:spTgt>
                                        </p:tgtEl>
                                        <p:attrNameLst>
                                          <p:attrName>style.visibility</p:attrName>
                                        </p:attrNameLst>
                                      </p:cBhvr>
                                      <p:to>
                                        <p:strVal val="visible"/>
                                      </p:to>
                                    </p:set>
                                    <p:animEffect transition="in" filter="dissolve">
                                      <p:cBhvr>
                                        <p:cTn id="7" dur="500"/>
                                        <p:tgtEl>
                                          <p:spTgt spid="5427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a.  Highest expression: marriage (“one flesh”)</a:t>
            </a:r>
          </a:p>
          <a:p>
            <a:pPr>
              <a:buNone/>
            </a:pPr>
            <a:r>
              <a:rPr lang="en-US" sz="2400" dirty="0" smtClean="0">
                <a:solidFill>
                  <a:schemeClr val="bg1"/>
                </a:solidFill>
                <a:effectLst>
                  <a:outerShdw blurRad="38100" dist="38100" dir="2700000" algn="tl">
                    <a:srgbClr val="000000">
                      <a:alpha val="43137"/>
                    </a:srgbClr>
                  </a:outerShdw>
                </a:effectLst>
              </a:rPr>
              <a:t>			1.  Profound lifelong relationship </a:t>
            </a:r>
          </a:p>
          <a:p>
            <a:pPr>
              <a:buNone/>
            </a:pPr>
            <a:r>
              <a:rPr lang="en-US" sz="2400" dirty="0" smtClean="0">
                <a:solidFill>
                  <a:schemeClr val="bg1"/>
                </a:solidFill>
                <a:effectLst>
                  <a:outerShdw blurRad="38100" dist="38100" dir="2700000" algn="tl">
                    <a:srgbClr val="000000">
                      <a:alpha val="43137"/>
                    </a:srgbClr>
                  </a:outerShdw>
                </a:effectLst>
              </a:rPr>
              <a:t>			</a:t>
            </a:r>
            <a:r>
              <a:rPr lang="en-US" sz="2400" dirty="0" smtClean="0">
                <a:solidFill>
                  <a:schemeClr val="accent2">
                    <a:lumMod val="60000"/>
                    <a:lumOff val="40000"/>
                  </a:schemeClr>
                </a:solidFill>
                <a:effectLst>
                  <a:outerShdw blurRad="38100" dist="38100" dir="2700000" algn="tl">
                    <a:srgbClr val="000000">
                      <a:alpha val="43137"/>
                    </a:srgbClr>
                  </a:outerShdw>
                </a:effectLst>
              </a:rPr>
              <a:t>2.  Sacrifice for one another</a:t>
            </a:r>
          </a:p>
          <a:p>
            <a:pPr>
              <a:buNone/>
            </a:pPr>
            <a:r>
              <a:rPr lang="en-US" sz="2400" dirty="0" smtClean="0">
                <a:solidFill>
                  <a:schemeClr val="accent2">
                    <a:lumMod val="60000"/>
                    <a:lumOff val="40000"/>
                  </a:schemeClr>
                </a:solidFill>
                <a:effectLst>
                  <a:outerShdw blurRad="38100" dist="38100" dir="2700000" algn="tl">
                    <a:srgbClr val="000000">
                      <a:alpha val="43137"/>
                    </a:srgbClr>
                  </a:outerShdw>
                </a:effectLst>
              </a:rPr>
              <a:t>			3.  Celebrate differences</a:t>
            </a:r>
          </a:p>
          <a:p>
            <a:pPr>
              <a:buNone/>
            </a:pPr>
            <a:r>
              <a:rPr lang="en-US" sz="24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pic>
        <p:nvPicPr>
          <p:cNvPr id="8" name="Picture 2"/>
          <p:cNvPicPr>
            <a:picLocks noChangeAspect="1" noChangeArrowheads="1"/>
          </p:cNvPicPr>
          <p:nvPr/>
        </p:nvPicPr>
        <p:blipFill>
          <a:blip r:embed="rId4" cstate="print"/>
          <a:srcRect/>
          <a:stretch>
            <a:fillRect/>
          </a:stretch>
        </p:blipFill>
        <p:spPr bwMode="auto">
          <a:xfrm>
            <a:off x="5486400" y="4082955"/>
            <a:ext cx="3048000" cy="2426208"/>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4800600" y="4139821"/>
            <a:ext cx="3810000" cy="2537460"/>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5448300" y="3492690"/>
            <a:ext cx="3124200" cy="3124200"/>
          </a:xfrm>
          <a:prstGeom prst="rect">
            <a:avLst/>
          </a:prstGeom>
          <a:noFill/>
          <a:ln w="9525">
            <a:noFill/>
            <a:miter lim="800000"/>
            <a:headEnd/>
            <a:tailEnd/>
          </a:ln>
        </p:spPr>
      </p:pic>
      <p:sp>
        <p:nvSpPr>
          <p:cNvPr id="9" name="Rectangle 8"/>
          <p:cNvSpPr/>
          <p:nvPr/>
        </p:nvSpPr>
        <p:spPr>
          <a:xfrm>
            <a:off x="914400" y="4946886"/>
            <a:ext cx="2743200" cy="923330"/>
          </a:xfrm>
          <a:prstGeom prst="rect">
            <a:avLst/>
          </a:prstGeom>
        </p:spPr>
        <p:txBody>
          <a:bodyPr wrap="square">
            <a:spAutoFit/>
          </a:bodyPr>
          <a:lstStyle/>
          <a:p>
            <a:r>
              <a:rPr lang="en-US" b="1" dirty="0">
                <a:hlinkClick r:id="rId7"/>
              </a:rPr>
              <a:t>Harvard Sailing Team - </a:t>
            </a:r>
            <a:r>
              <a:rPr lang="en-US" b="1" i="1" dirty="0">
                <a:hlinkClick r:id="rId7"/>
              </a:rPr>
              <a:t>Boys Will Be Girls</a:t>
            </a:r>
            <a:r>
              <a:rPr lang="en-US" b="1" dirty="0">
                <a:hlinkClick r:id="rId7"/>
              </a:rPr>
              <a:t>: Night Out - YouTube</a:t>
            </a:r>
            <a:endParaRPr lang="en-US" b="1" dirty="0"/>
          </a:p>
        </p:txBody>
      </p:sp>
    </p:spTree>
    <p:extLst>
      <p:ext uri="{BB962C8B-B14F-4D97-AF65-F5344CB8AC3E}">
        <p14:creationId xmlns:p14="http://schemas.microsoft.com/office/powerpoint/2010/main" val="26508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7" end="7"/>
                                            </p:txEl>
                                          </p:spTgt>
                                        </p:tgtEl>
                                        <p:attrNameLst>
                                          <p:attrName>style.visibility</p:attrName>
                                        </p:attrNameLst>
                                      </p:cBhvr>
                                      <p:to>
                                        <p:strVal val="visible"/>
                                      </p:to>
                                    </p:set>
                                    <p:animEffect transition="in" filter="dissolve">
                                      <p:cBhvr>
                                        <p:cTn id="7" dur="500"/>
                                        <p:tgtEl>
                                          <p:spTgt spid="5427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a.  Highest expression: marriage (“one flesh”)</a:t>
            </a:r>
          </a:p>
          <a:p>
            <a:pPr>
              <a:buNone/>
            </a:pPr>
            <a:r>
              <a:rPr lang="en-US" sz="2400" dirty="0" smtClean="0">
                <a:solidFill>
                  <a:schemeClr val="bg1"/>
                </a:solidFill>
                <a:effectLst>
                  <a:outerShdw blurRad="38100" dist="38100" dir="2700000" algn="tl">
                    <a:srgbClr val="000000">
                      <a:alpha val="43137"/>
                    </a:srgbClr>
                  </a:outerShdw>
                </a:effectLst>
              </a:rPr>
              <a:t>			1.  Profound lifelong relationship </a:t>
            </a:r>
          </a:p>
          <a:p>
            <a:pPr>
              <a:buNone/>
            </a:pPr>
            <a:r>
              <a:rPr lang="en-US" sz="2400" dirty="0" smtClean="0">
                <a:solidFill>
                  <a:schemeClr val="bg1"/>
                </a:solidFill>
                <a:effectLst>
                  <a:outerShdw blurRad="38100" dist="38100" dir="2700000" algn="tl">
                    <a:srgbClr val="000000">
                      <a:alpha val="43137"/>
                    </a:srgbClr>
                  </a:outerShdw>
                </a:effectLst>
              </a:rPr>
              <a:t>			</a:t>
            </a:r>
            <a:r>
              <a:rPr lang="en-US" sz="2400" dirty="0" smtClean="0">
                <a:solidFill>
                  <a:schemeClr val="accent2">
                    <a:lumMod val="60000"/>
                    <a:lumOff val="40000"/>
                  </a:schemeClr>
                </a:solidFill>
                <a:effectLst>
                  <a:outerShdw blurRad="38100" dist="38100" dir="2700000" algn="tl">
                    <a:srgbClr val="000000">
                      <a:alpha val="43137"/>
                    </a:srgbClr>
                  </a:outerShdw>
                </a:effectLst>
              </a:rPr>
              <a:t>2.  Sacrifice for one another</a:t>
            </a:r>
          </a:p>
          <a:p>
            <a:pPr>
              <a:buNone/>
            </a:pPr>
            <a:r>
              <a:rPr lang="en-US" sz="2400" dirty="0" smtClean="0">
                <a:solidFill>
                  <a:schemeClr val="accent2">
                    <a:lumMod val="60000"/>
                    <a:lumOff val="40000"/>
                  </a:schemeClr>
                </a:solidFill>
                <a:effectLst>
                  <a:outerShdw blurRad="38100" dist="38100" dir="2700000" algn="tl">
                    <a:srgbClr val="000000">
                      <a:alpha val="43137"/>
                    </a:srgbClr>
                  </a:outerShdw>
                </a:effectLst>
              </a:rPr>
              <a:t>			3.  Celebrate differences</a:t>
            </a:r>
          </a:p>
          <a:p>
            <a:pPr>
              <a:buNone/>
            </a:pPr>
            <a:r>
              <a:rPr lang="en-US" sz="2400" dirty="0" smtClean="0">
                <a:solidFill>
                  <a:schemeClr val="accent2">
                    <a:lumMod val="60000"/>
                    <a:lumOff val="40000"/>
                  </a:schemeClr>
                </a:solidFill>
                <a:effectLst>
                  <a:outerShdw blurRad="38100" dist="38100" dir="2700000" algn="tl">
                    <a:srgbClr val="000000">
                      <a:alpha val="43137"/>
                    </a:srgbClr>
                  </a:outerShdw>
                </a:effectLst>
              </a:rPr>
              <a:t>			4.  Specific roles </a:t>
            </a:r>
            <a:r>
              <a:rPr lang="en-US" sz="1800" dirty="0" smtClean="0">
                <a:solidFill>
                  <a:schemeClr val="bg1"/>
                </a:solidFill>
                <a:effectLst>
                  <a:outerShdw blurRad="38100" dist="38100" dir="2700000" algn="tl">
                    <a:srgbClr val="000000">
                      <a:alpha val="43137"/>
                    </a:srgbClr>
                  </a:outerShdw>
                </a:effectLst>
              </a:rPr>
              <a:t>(we will deal more closely with this once we 						have looked at our differences…)</a:t>
            </a:r>
          </a:p>
          <a:p>
            <a:pPr>
              <a:buNone/>
            </a:pPr>
            <a:r>
              <a:rPr lang="en-US" sz="24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2" name="Rectangle 1"/>
          <p:cNvSpPr/>
          <p:nvPr/>
        </p:nvSpPr>
        <p:spPr>
          <a:xfrm>
            <a:off x="641445" y="5029200"/>
            <a:ext cx="4572000" cy="1477328"/>
          </a:xfrm>
          <a:prstGeom prst="rect">
            <a:avLst/>
          </a:prstGeom>
        </p:spPr>
        <p:txBody>
          <a:bodyPr>
            <a:spAutoFit/>
          </a:bodyPr>
          <a:lstStyle/>
          <a:p>
            <a:r>
              <a:rPr lang="en-US" dirty="0" smtClean="0">
                <a:solidFill>
                  <a:schemeClr val="bg1"/>
                </a:solidFill>
              </a:rPr>
              <a:t>Download a detailed book here:</a:t>
            </a:r>
            <a:endParaRPr lang="en-US" dirty="0" smtClean="0">
              <a:solidFill>
                <a:schemeClr val="bg1"/>
              </a:solidFill>
              <a:hlinkClick r:id="rId4"/>
            </a:endParaRPr>
          </a:p>
          <a:p>
            <a:endParaRPr lang="en-US" dirty="0" smtClean="0">
              <a:solidFill>
                <a:schemeClr val="bg1"/>
              </a:solidFill>
              <a:hlinkClick r:id="rId4"/>
            </a:endParaRPr>
          </a:p>
          <a:p>
            <a:r>
              <a:rPr lang="en-US" dirty="0" smtClean="0">
                <a:hlinkClick r:id="rId4"/>
              </a:rPr>
              <a:t>https</a:t>
            </a:r>
            <a:r>
              <a:rPr lang="en-US" dirty="0">
                <a:hlinkClick r:id="rId4"/>
              </a:rPr>
              <a:t>://</a:t>
            </a:r>
            <a:r>
              <a:rPr lang="en-US" dirty="0" smtClean="0">
                <a:hlinkClick r:id="rId4"/>
              </a:rPr>
              <a:t>www.desiringgod.org/books/recovering-biblical-manhood-and-womanhood</a:t>
            </a:r>
            <a:endParaRPr lang="en-US" dirty="0" smtClean="0"/>
          </a:p>
          <a:p>
            <a:endParaRPr lang="en-US" dirty="0"/>
          </a:p>
        </p:txBody>
      </p:sp>
    </p:spTree>
    <p:extLst>
      <p:ext uri="{BB962C8B-B14F-4D97-AF65-F5344CB8AC3E}">
        <p14:creationId xmlns:p14="http://schemas.microsoft.com/office/powerpoint/2010/main" val="236810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8" end="8"/>
                                            </p:txEl>
                                          </p:spTgt>
                                        </p:tgtEl>
                                        <p:attrNameLst>
                                          <p:attrName>style.visibility</p:attrName>
                                        </p:attrNameLst>
                                      </p:cBhvr>
                                      <p:to>
                                        <p:strVal val="visible"/>
                                      </p:to>
                                    </p:set>
                                    <p:animEffect transition="in" filter="dissolve">
                                      <p:cBhvr>
                                        <p:cTn id="7" dur="500"/>
                                        <p:tgtEl>
                                          <p:spTgt spid="54275">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39700"/>
            <a:ext cx="7772400" cy="1143000"/>
          </a:xfrm>
        </p:spPr>
        <p:txBody>
          <a:bodyPr/>
          <a:lstStyle/>
          <a:p>
            <a:pPr eaLnBrk="1" hangingPunct="1"/>
            <a:r>
              <a:rPr lang="en-US" sz="3200" smtClean="0">
                <a:solidFill>
                  <a:schemeClr val="bg1"/>
                </a:solidFill>
                <a:latin typeface="Ringbearer" pitchFamily="18" charset="0"/>
              </a:rPr>
              <a:t>Introduction: Systematic Theology</a:t>
            </a:r>
          </a:p>
        </p:txBody>
      </p:sp>
      <p:sp>
        <p:nvSpPr>
          <p:cNvPr id="3075" name="Text Box 3"/>
          <p:cNvSpPr txBox="1">
            <a:spLocks noChangeArrowheads="1"/>
          </p:cNvSpPr>
          <p:nvPr/>
        </p:nvSpPr>
        <p:spPr bwMode="auto">
          <a:xfrm>
            <a:off x="609600" y="622300"/>
            <a:ext cx="7391400" cy="2431435"/>
          </a:xfrm>
          <a:prstGeom prst="rect">
            <a:avLst/>
          </a:prstGeom>
          <a:noFill/>
          <a:ln w="9525">
            <a:noFill/>
            <a:miter lim="800000"/>
            <a:headEnd/>
            <a:tailEnd/>
          </a:ln>
        </p:spPr>
        <p:txBody>
          <a:bodyPr>
            <a:spAutoFit/>
          </a:bodyPr>
          <a:lstStyle/>
          <a:p>
            <a:pPr>
              <a:spcBef>
                <a:spcPct val="50000"/>
              </a:spcBef>
            </a:pPr>
            <a:r>
              <a:rPr lang="en-US" dirty="0">
                <a:solidFill>
                  <a:srgbClr val="84984C"/>
                </a:solidFill>
                <a:latin typeface="Ringbearer" pitchFamily="18" charset="0"/>
              </a:rPr>
              <a:t>		2.  Lecture &amp;Discussion  </a:t>
            </a:r>
          </a:p>
          <a:p>
            <a:pPr>
              <a:spcBef>
                <a:spcPct val="50000"/>
              </a:spcBef>
            </a:pPr>
            <a:r>
              <a:rPr lang="en-US" dirty="0">
                <a:solidFill>
                  <a:srgbClr val="84984C"/>
                </a:solidFill>
                <a:latin typeface="Ringbearer" pitchFamily="18" charset="0"/>
              </a:rPr>
              <a:t>	3.  Reading &amp; Questions </a:t>
            </a:r>
            <a:r>
              <a:rPr lang="en-US" sz="2000" dirty="0">
                <a:solidFill>
                  <a:schemeClr val="bg1">
                    <a:lumMod val="65000"/>
                  </a:schemeClr>
                </a:solidFill>
                <a:latin typeface="Ringbearer" pitchFamily="18" charset="0"/>
              </a:rPr>
              <a:t>(Frame </a:t>
            </a:r>
            <a:r>
              <a:rPr lang="en-US" sz="2000" dirty="0" err="1">
                <a:solidFill>
                  <a:schemeClr val="bg1">
                    <a:lumMod val="65000"/>
                  </a:schemeClr>
                </a:solidFill>
                <a:latin typeface="Ringbearer" pitchFamily="18" charset="0"/>
              </a:rPr>
              <a:t>ch</a:t>
            </a:r>
            <a:r>
              <a:rPr lang="en-US" sz="2000" dirty="0">
                <a:solidFill>
                  <a:schemeClr val="bg1">
                    <a:lumMod val="65000"/>
                  </a:schemeClr>
                </a:solidFill>
                <a:latin typeface="Ringbearer" pitchFamily="18" charset="0"/>
              </a:rPr>
              <a:t> </a:t>
            </a:r>
            <a:r>
              <a:rPr lang="en-US" sz="2000" dirty="0" smtClean="0">
                <a:solidFill>
                  <a:schemeClr val="bg1">
                    <a:lumMod val="65000"/>
                  </a:schemeClr>
                </a:solidFill>
                <a:latin typeface="Ringbearer" pitchFamily="18" charset="0"/>
              </a:rPr>
              <a:t>7 ; </a:t>
            </a:r>
            <a:r>
              <a:rPr lang="en-US" sz="2000" dirty="0">
                <a:solidFill>
                  <a:schemeClr val="bg1">
                    <a:lumMod val="65000"/>
                  </a:schemeClr>
                </a:solidFill>
                <a:latin typeface="Ringbearer" pitchFamily="18" charset="0"/>
              </a:rPr>
              <a:t>					or </a:t>
            </a:r>
            <a:r>
              <a:rPr lang="en-US" sz="2000" dirty="0" err="1">
                <a:solidFill>
                  <a:schemeClr val="bg1">
                    <a:lumMod val="65000"/>
                  </a:schemeClr>
                </a:solidFill>
                <a:latin typeface="Ringbearer" pitchFamily="18" charset="0"/>
              </a:rPr>
              <a:t>Berkhof</a:t>
            </a:r>
            <a:r>
              <a:rPr lang="en-US" sz="2000" dirty="0">
                <a:solidFill>
                  <a:schemeClr val="bg1">
                    <a:lumMod val="65000"/>
                  </a:schemeClr>
                </a:solidFill>
                <a:latin typeface="Ringbearer" pitchFamily="18" charset="0"/>
              </a:rPr>
              <a:t> </a:t>
            </a:r>
            <a:r>
              <a:rPr lang="en-US" sz="2000" dirty="0" err="1">
                <a:solidFill>
                  <a:schemeClr val="bg1">
                    <a:lumMod val="65000"/>
                  </a:schemeClr>
                </a:solidFill>
                <a:latin typeface="Ringbearer" pitchFamily="18" charset="0"/>
              </a:rPr>
              <a:t>ch</a:t>
            </a:r>
            <a:r>
              <a:rPr lang="en-US" sz="2000" dirty="0">
                <a:solidFill>
                  <a:schemeClr val="bg1">
                    <a:lumMod val="65000"/>
                  </a:schemeClr>
                </a:solidFill>
                <a:latin typeface="Ringbearer" pitchFamily="18" charset="0"/>
              </a:rPr>
              <a:t> </a:t>
            </a:r>
            <a:r>
              <a:rPr lang="en-US" sz="2000" dirty="0" smtClean="0">
                <a:solidFill>
                  <a:schemeClr val="bg1">
                    <a:lumMod val="65000"/>
                  </a:schemeClr>
                </a:solidFill>
                <a:latin typeface="Ringbearer" pitchFamily="18" charset="0"/>
              </a:rPr>
              <a:t>)</a:t>
            </a:r>
            <a:endParaRPr lang="en-US" sz="2000" dirty="0">
              <a:solidFill>
                <a:schemeClr val="bg1">
                  <a:lumMod val="65000"/>
                </a:schemeClr>
              </a:solidFill>
              <a:latin typeface="Ringbearer" pitchFamily="18" charset="0"/>
            </a:endParaRPr>
          </a:p>
          <a:p>
            <a:pPr>
              <a:spcBef>
                <a:spcPct val="50000"/>
              </a:spcBef>
            </a:pPr>
            <a:r>
              <a:rPr lang="en-US" dirty="0">
                <a:solidFill>
                  <a:srgbClr val="84984C"/>
                </a:solidFill>
                <a:latin typeface="Ringbearer" pitchFamily="18" charset="0"/>
              </a:rPr>
              <a:t>	4.  </a:t>
            </a:r>
            <a:r>
              <a:rPr lang="en-US" dirty="0" err="1">
                <a:solidFill>
                  <a:srgbClr val="84984C"/>
                </a:solidFill>
                <a:latin typeface="Ringbearer" pitchFamily="18" charset="0"/>
              </a:rPr>
              <a:t>Vocab</a:t>
            </a:r>
            <a:r>
              <a:rPr lang="en-US" dirty="0">
                <a:solidFill>
                  <a:srgbClr val="84984C"/>
                </a:solidFill>
                <a:latin typeface="Ringbearer" pitchFamily="18" charset="0"/>
              </a:rPr>
              <a:t> </a:t>
            </a:r>
            <a:r>
              <a:rPr lang="en-US" sz="2000" dirty="0">
                <a:solidFill>
                  <a:schemeClr val="bg1">
                    <a:lumMod val="65000"/>
                  </a:schemeClr>
                </a:solidFill>
                <a:latin typeface="Ringbearer" pitchFamily="18" charset="0"/>
              </a:rPr>
              <a:t>(Each unit; matching)</a:t>
            </a:r>
          </a:p>
          <a:p>
            <a:pPr>
              <a:spcBef>
                <a:spcPct val="50000"/>
              </a:spcBef>
            </a:pPr>
            <a:r>
              <a:rPr lang="en-US" dirty="0">
                <a:solidFill>
                  <a:srgbClr val="84984C"/>
                </a:solidFill>
                <a:latin typeface="Ringbearer" pitchFamily="18" charset="0"/>
              </a:rPr>
              <a:t>	</a:t>
            </a:r>
            <a:endParaRPr lang="en-US" sz="2800" dirty="0">
              <a:solidFill>
                <a:srgbClr val="84984C"/>
              </a:solidFill>
              <a:latin typeface="Ringbearer" pitchFamily="18" charset="0"/>
            </a:endParaRPr>
          </a:p>
          <a:p>
            <a:pPr>
              <a:spcBef>
                <a:spcPct val="50000"/>
              </a:spcBef>
            </a:pPr>
            <a:endParaRPr lang="en-US" dirty="0">
              <a:solidFill>
                <a:srgbClr val="84984C"/>
              </a:solidFill>
              <a:latin typeface="Ringbearer" pitchFamily="18" charset="0"/>
            </a:endParaRPr>
          </a:p>
        </p:txBody>
      </p:sp>
      <p:sp>
        <p:nvSpPr>
          <p:cNvPr id="7172" name="Text Box 4"/>
          <p:cNvSpPr txBox="1">
            <a:spLocks noChangeArrowheads="1"/>
          </p:cNvSpPr>
          <p:nvPr/>
        </p:nvSpPr>
        <p:spPr bwMode="auto">
          <a:xfrm>
            <a:off x="495300" y="2274888"/>
            <a:ext cx="8991600" cy="4524315"/>
          </a:xfrm>
          <a:prstGeom prst="rect">
            <a:avLst/>
          </a:prstGeom>
          <a:noFill/>
          <a:ln w="9525">
            <a:noFill/>
            <a:miter lim="800000"/>
            <a:headEnd/>
            <a:tailEnd/>
          </a:ln>
        </p:spPr>
        <p:txBody>
          <a:bodyPr>
            <a:spAutoFit/>
          </a:bodyPr>
          <a:lstStyle/>
          <a:p>
            <a:pPr>
              <a:spcBef>
                <a:spcPct val="50000"/>
              </a:spcBef>
            </a:pPr>
            <a:r>
              <a:rPr lang="en-US" sz="1800" i="1" dirty="0" smtClean="0">
                <a:solidFill>
                  <a:schemeClr val="bg1">
                    <a:lumMod val="65000"/>
                  </a:schemeClr>
                </a:solidFill>
                <a:cs typeface="Times New Roman" pitchFamily="18" charset="0"/>
              </a:rPr>
              <a:t>Imago Dei</a:t>
            </a:r>
            <a:r>
              <a:rPr lang="en-US" sz="1800" i="1" dirty="0">
                <a:solidFill>
                  <a:schemeClr val="bg1">
                    <a:lumMod val="65000"/>
                  </a:schemeClr>
                </a:solidFill>
                <a:cs typeface="Times New Roman" pitchFamily="18" charset="0"/>
              </a:rPr>
              <a:t>	</a:t>
            </a:r>
            <a:r>
              <a:rPr lang="en-US" sz="1800" dirty="0">
                <a:solidFill>
                  <a:schemeClr val="bg1">
                    <a:lumMod val="65000"/>
                  </a:schemeClr>
                </a:solidFill>
                <a:cs typeface="Times New Roman" pitchFamily="18" charset="0"/>
              </a:rPr>
              <a:t>	 </a:t>
            </a:r>
            <a:r>
              <a:rPr lang="en-US" sz="1800" i="1" dirty="0" smtClean="0">
                <a:solidFill>
                  <a:schemeClr val="bg1">
                    <a:lumMod val="65000"/>
                  </a:schemeClr>
                </a:solidFill>
              </a:rPr>
              <a:t>likeness</a:t>
            </a:r>
            <a:r>
              <a:rPr lang="en-US" sz="1800" dirty="0">
                <a:solidFill>
                  <a:schemeClr val="bg1">
                    <a:lumMod val="65000"/>
                  </a:schemeClr>
                </a:solidFill>
                <a:cs typeface="Times New Roman" pitchFamily="18" charset="0"/>
              </a:rPr>
              <a:t>	 		</a:t>
            </a:r>
            <a:r>
              <a:rPr lang="en-US" i="1" dirty="0" smtClean="0">
                <a:solidFill>
                  <a:schemeClr val="bg1">
                    <a:lumMod val="65000"/>
                  </a:schemeClr>
                </a:solidFill>
              </a:rPr>
              <a:t>soul</a:t>
            </a:r>
            <a:r>
              <a:rPr lang="en-US" sz="1800" dirty="0" smtClean="0">
                <a:solidFill>
                  <a:schemeClr val="bg1">
                    <a:lumMod val="65000"/>
                  </a:schemeClr>
                </a:solidFill>
                <a:cs typeface="Times New Roman" pitchFamily="18" charset="0"/>
              </a:rPr>
              <a:t> </a:t>
            </a:r>
            <a:r>
              <a:rPr lang="en-US" sz="1800" i="1" dirty="0">
                <a:solidFill>
                  <a:schemeClr val="bg1">
                    <a:lumMod val="65000"/>
                  </a:schemeClr>
                </a:solidFill>
                <a:cs typeface="Times New Roman" pitchFamily="18" charset="0"/>
              </a:rPr>
              <a:t>	</a:t>
            </a:r>
            <a:endParaRPr lang="en-US" sz="1800" dirty="0">
              <a:solidFill>
                <a:schemeClr val="bg1">
                  <a:lumMod val="65000"/>
                </a:schemeClr>
              </a:solidFill>
              <a:cs typeface="Times New Roman" pitchFamily="18" charset="0"/>
            </a:endParaRPr>
          </a:p>
          <a:p>
            <a:pPr>
              <a:spcBef>
                <a:spcPct val="50000"/>
              </a:spcBef>
            </a:pPr>
            <a:r>
              <a:rPr lang="en-US" sz="1800" i="1" dirty="0" smtClean="0">
                <a:solidFill>
                  <a:schemeClr val="bg1">
                    <a:lumMod val="65000"/>
                  </a:schemeClr>
                </a:solidFill>
                <a:cs typeface="Times New Roman" pitchFamily="18" charset="0"/>
              </a:rPr>
              <a:t>creationism</a:t>
            </a:r>
            <a:r>
              <a:rPr lang="en-US" sz="1800" dirty="0">
                <a:solidFill>
                  <a:schemeClr val="bg1">
                    <a:lumMod val="65000"/>
                  </a:schemeClr>
                </a:solidFill>
                <a:cs typeface="Times New Roman" pitchFamily="18" charset="0"/>
              </a:rPr>
              <a:t>	 </a:t>
            </a:r>
            <a:r>
              <a:rPr lang="en-US" sz="1800" dirty="0" smtClean="0">
                <a:solidFill>
                  <a:schemeClr val="bg1">
                    <a:lumMod val="65000"/>
                  </a:schemeClr>
                </a:solidFill>
                <a:cs typeface="Times New Roman" pitchFamily="18" charset="0"/>
              </a:rPr>
              <a:t>	</a:t>
            </a:r>
            <a:r>
              <a:rPr lang="en-US" sz="1800" i="1" dirty="0" smtClean="0">
                <a:solidFill>
                  <a:schemeClr val="bg1">
                    <a:lumMod val="65000"/>
                  </a:schemeClr>
                </a:solidFill>
              </a:rPr>
              <a:t>monism</a:t>
            </a:r>
            <a:r>
              <a:rPr lang="en-US" sz="1800" dirty="0">
                <a:solidFill>
                  <a:schemeClr val="bg1">
                    <a:lumMod val="65000"/>
                  </a:schemeClr>
                </a:solidFill>
                <a:cs typeface="Times New Roman" pitchFamily="18" charset="0"/>
              </a:rPr>
              <a:t>	 		</a:t>
            </a:r>
            <a:r>
              <a:rPr lang="en-US" i="1" dirty="0" err="1" smtClean="0">
                <a:solidFill>
                  <a:schemeClr val="bg1">
                    <a:lumMod val="65000"/>
                  </a:schemeClr>
                </a:solidFill>
                <a:cs typeface="Times New Roman" pitchFamily="18" charset="0"/>
              </a:rPr>
              <a:t>traducianism</a:t>
            </a:r>
            <a:endParaRPr lang="en-US" sz="1800" dirty="0">
              <a:solidFill>
                <a:schemeClr val="bg1">
                  <a:lumMod val="65000"/>
                </a:schemeClr>
              </a:solidFill>
              <a:cs typeface="Times New Roman" pitchFamily="18" charset="0"/>
            </a:endParaRPr>
          </a:p>
          <a:p>
            <a:pPr>
              <a:spcBef>
                <a:spcPct val="50000"/>
              </a:spcBef>
            </a:pPr>
            <a:r>
              <a:rPr lang="en-US" sz="1800" i="1" dirty="0" smtClean="0">
                <a:solidFill>
                  <a:schemeClr val="bg1">
                    <a:lumMod val="65000"/>
                  </a:schemeClr>
                </a:solidFill>
                <a:cs typeface="Times New Roman" pitchFamily="18" charset="0"/>
              </a:rPr>
              <a:t>dichotomy</a:t>
            </a:r>
            <a:r>
              <a:rPr lang="en-US" sz="1800" dirty="0">
                <a:solidFill>
                  <a:schemeClr val="bg1">
                    <a:lumMod val="65000"/>
                  </a:schemeClr>
                </a:solidFill>
                <a:cs typeface="Times New Roman" pitchFamily="18" charset="0"/>
              </a:rPr>
              <a:t>		 </a:t>
            </a:r>
            <a:r>
              <a:rPr lang="en-US" sz="1800" i="1" dirty="0" err="1" smtClean="0">
                <a:solidFill>
                  <a:schemeClr val="bg1">
                    <a:lumMod val="65000"/>
                  </a:schemeClr>
                </a:solidFill>
              </a:rPr>
              <a:t>trichotomy</a:t>
            </a:r>
            <a:r>
              <a:rPr lang="en-US" sz="1800" dirty="0">
                <a:solidFill>
                  <a:schemeClr val="bg1">
                    <a:lumMod val="65000"/>
                  </a:schemeClr>
                </a:solidFill>
                <a:cs typeface="Times New Roman" pitchFamily="18" charset="0"/>
              </a:rPr>
              <a:t>	 	</a:t>
            </a:r>
            <a:r>
              <a:rPr lang="en-US" sz="1800" dirty="0" smtClean="0">
                <a:solidFill>
                  <a:schemeClr val="bg1">
                    <a:lumMod val="65000"/>
                  </a:schemeClr>
                </a:solidFill>
                <a:cs typeface="Times New Roman" pitchFamily="18" charset="0"/>
              </a:rPr>
              <a:t>mutual submission</a:t>
            </a:r>
            <a:endParaRPr lang="en-US" sz="1800" dirty="0">
              <a:solidFill>
                <a:schemeClr val="bg1">
                  <a:lumMod val="65000"/>
                </a:schemeClr>
              </a:solidFill>
              <a:cs typeface="Times New Roman" pitchFamily="18" charset="0"/>
            </a:endParaRPr>
          </a:p>
          <a:p>
            <a:pPr>
              <a:spcBef>
                <a:spcPct val="50000"/>
              </a:spcBef>
            </a:pPr>
            <a:r>
              <a:rPr lang="en-US" sz="1800" i="1" dirty="0" smtClean="0">
                <a:solidFill>
                  <a:schemeClr val="bg1">
                    <a:lumMod val="65000"/>
                  </a:schemeClr>
                </a:solidFill>
                <a:cs typeface="Times New Roman" pitchFamily="18" charset="0"/>
              </a:rPr>
              <a:t>primogeniture</a:t>
            </a:r>
            <a:r>
              <a:rPr lang="en-US" sz="1800" dirty="0">
                <a:solidFill>
                  <a:schemeClr val="bg1">
                    <a:lumMod val="65000"/>
                  </a:schemeClr>
                </a:solidFill>
                <a:cs typeface="Times New Roman" pitchFamily="18" charset="0"/>
              </a:rPr>
              <a:t>		 </a:t>
            </a:r>
            <a:r>
              <a:rPr lang="en-US" sz="1800" dirty="0" smtClean="0">
                <a:solidFill>
                  <a:schemeClr val="bg1">
                    <a:lumMod val="65000"/>
                  </a:schemeClr>
                </a:solidFill>
                <a:cs typeface="Times New Roman" pitchFamily="18" charset="0"/>
              </a:rPr>
              <a:t>body</a:t>
            </a:r>
            <a:r>
              <a:rPr lang="en-US" sz="1800" i="1" dirty="0">
                <a:solidFill>
                  <a:schemeClr val="bg1">
                    <a:lumMod val="65000"/>
                  </a:schemeClr>
                </a:solidFill>
              </a:rPr>
              <a:t>			</a:t>
            </a:r>
            <a:r>
              <a:rPr lang="en-US" sz="1800" i="1" dirty="0" smtClean="0">
                <a:solidFill>
                  <a:schemeClr val="bg1">
                    <a:lumMod val="65000"/>
                  </a:schemeClr>
                </a:solidFill>
              </a:rPr>
              <a:t>pre-</a:t>
            </a:r>
            <a:r>
              <a:rPr lang="en-US" sz="1800" i="1" dirty="0" err="1" smtClean="0">
                <a:solidFill>
                  <a:schemeClr val="bg1">
                    <a:lumMod val="65000"/>
                  </a:schemeClr>
                </a:solidFill>
              </a:rPr>
              <a:t>existentianism</a:t>
            </a:r>
            <a:endParaRPr lang="en-US" sz="1800" i="1" dirty="0" smtClean="0">
              <a:solidFill>
                <a:schemeClr val="bg1">
                  <a:lumMod val="65000"/>
                </a:schemeClr>
              </a:solidFill>
            </a:endParaRPr>
          </a:p>
          <a:p>
            <a:pPr>
              <a:spcBef>
                <a:spcPct val="50000"/>
              </a:spcBef>
            </a:pPr>
            <a:r>
              <a:rPr lang="en-US" dirty="0">
                <a:solidFill>
                  <a:schemeClr val="bg1">
                    <a:lumMod val="50000"/>
                  </a:schemeClr>
                </a:solidFill>
              </a:rPr>
              <a:t>m</a:t>
            </a:r>
            <a:r>
              <a:rPr lang="en-US" dirty="0" smtClean="0">
                <a:solidFill>
                  <a:schemeClr val="bg1">
                    <a:lumMod val="50000"/>
                  </a:schemeClr>
                </a:solidFill>
              </a:rPr>
              <a:t>an</a:t>
            </a:r>
            <a:r>
              <a:rPr lang="en-US" b="1" dirty="0" smtClean="0">
                <a:solidFill>
                  <a:schemeClr val="bg1">
                    <a:lumMod val="50000"/>
                  </a:schemeClr>
                </a:solidFill>
              </a:rPr>
              <a:t>			</a:t>
            </a:r>
            <a:r>
              <a:rPr lang="en-US" dirty="0" smtClean="0">
                <a:solidFill>
                  <a:schemeClr val="bg1">
                    <a:lumMod val="50000"/>
                  </a:schemeClr>
                </a:solidFill>
              </a:rPr>
              <a:t>dignity			humility</a:t>
            </a:r>
          </a:p>
          <a:p>
            <a:pPr>
              <a:spcBef>
                <a:spcPct val="50000"/>
              </a:spcBef>
            </a:pPr>
            <a:r>
              <a:rPr lang="en-US" dirty="0">
                <a:solidFill>
                  <a:schemeClr val="bg1">
                    <a:lumMod val="50000"/>
                  </a:schemeClr>
                </a:solidFill>
              </a:rPr>
              <a:t>m</a:t>
            </a:r>
            <a:r>
              <a:rPr lang="en-US" dirty="0" smtClean="0">
                <a:solidFill>
                  <a:schemeClr val="bg1">
                    <a:lumMod val="50000"/>
                  </a:schemeClr>
                </a:solidFill>
              </a:rPr>
              <a:t>icroevolution		material naturalism		age of accountability</a:t>
            </a:r>
          </a:p>
          <a:p>
            <a:pPr>
              <a:spcBef>
                <a:spcPct val="50000"/>
              </a:spcBef>
            </a:pPr>
            <a:r>
              <a:rPr lang="en-US" sz="1800" dirty="0" smtClean="0">
                <a:solidFill>
                  <a:schemeClr val="bg1">
                    <a:lumMod val="50000"/>
                  </a:schemeClr>
                </a:solidFill>
              </a:rPr>
              <a:t>impute			mortal sin		venial sin</a:t>
            </a:r>
          </a:p>
          <a:p>
            <a:pPr>
              <a:spcBef>
                <a:spcPct val="50000"/>
              </a:spcBef>
            </a:pPr>
            <a:r>
              <a:rPr lang="en-US" dirty="0" smtClean="0">
                <a:solidFill>
                  <a:schemeClr val="bg1">
                    <a:lumMod val="50000"/>
                  </a:schemeClr>
                </a:solidFill>
              </a:rPr>
              <a:t>double imputation		original sin		total depravity</a:t>
            </a:r>
          </a:p>
          <a:p>
            <a:pPr>
              <a:spcBef>
                <a:spcPct val="50000"/>
              </a:spcBef>
            </a:pPr>
            <a:r>
              <a:rPr lang="en-US" sz="1800" dirty="0" smtClean="0">
                <a:solidFill>
                  <a:schemeClr val="bg1">
                    <a:lumMod val="50000"/>
                  </a:schemeClr>
                </a:solidFill>
              </a:rPr>
              <a:t>inherited corruption	</a:t>
            </a:r>
            <a:r>
              <a:rPr lang="en-US" sz="1800" i="1" dirty="0" smtClean="0">
                <a:solidFill>
                  <a:schemeClr val="bg1">
                    <a:lumMod val="50000"/>
                  </a:schemeClr>
                </a:solidFill>
              </a:rPr>
              <a:t>Pelagius</a:t>
            </a:r>
            <a:r>
              <a:rPr lang="en-US" sz="1800" dirty="0" smtClean="0">
                <a:solidFill>
                  <a:schemeClr val="bg1">
                    <a:lumMod val="50000"/>
                  </a:schemeClr>
                </a:solidFill>
              </a:rPr>
              <a:t>			unpardonable sin</a:t>
            </a:r>
          </a:p>
          <a:p>
            <a:pPr>
              <a:spcBef>
                <a:spcPct val="50000"/>
              </a:spcBef>
            </a:pPr>
            <a:r>
              <a:rPr lang="en-US" dirty="0" smtClean="0">
                <a:solidFill>
                  <a:schemeClr val="bg1">
                    <a:lumMod val="50000"/>
                  </a:schemeClr>
                </a:solidFill>
              </a:rPr>
              <a:t>inherited guilt		propitiation		dualism</a:t>
            </a:r>
          </a:p>
          <a:p>
            <a:pPr>
              <a:spcBef>
                <a:spcPct val="50000"/>
              </a:spcBef>
            </a:pPr>
            <a:r>
              <a:rPr lang="en-US" sz="1800" dirty="0" smtClean="0">
                <a:solidFill>
                  <a:schemeClr val="bg1">
                    <a:lumMod val="50000"/>
                  </a:schemeClr>
                </a:solidFill>
              </a:rPr>
              <a:t>sin</a:t>
            </a:r>
            <a:endParaRPr lang="en-US" sz="1800" dirty="0">
              <a:solidFill>
                <a:schemeClr val="bg1">
                  <a:lumMod val="50000"/>
                </a:schemeClr>
              </a:solidFill>
            </a:endParaRPr>
          </a:p>
        </p:txBody>
      </p:sp>
      <p:cxnSp>
        <p:nvCxnSpPr>
          <p:cNvPr id="3" name="Straight Connector 2"/>
          <p:cNvCxnSpPr/>
          <p:nvPr/>
        </p:nvCxnSpPr>
        <p:spPr>
          <a:xfrm>
            <a:off x="1143000" y="4724400"/>
            <a:ext cx="6324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dissolve">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dissolve">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dissolve">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dissolve">
                                      <p:cBhvr>
                                        <p:cTn id="22"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lnSpcReduction="10000"/>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(1) </a:t>
            </a:r>
            <a:r>
              <a:rPr lang="en-US" sz="2400" dirty="0" smtClean="0">
                <a:solidFill>
                  <a:schemeClr val="accent2">
                    <a:lumMod val="60000"/>
                    <a:lumOff val="40000"/>
                  </a:schemeClr>
                </a:solidFill>
                <a:effectLst>
                  <a:outerShdw blurRad="38100" dist="38100" dir="2700000" algn="tl">
                    <a:srgbClr val="000000">
                      <a:alpha val="43137"/>
                    </a:srgbClr>
                  </a:outerShdw>
                </a:effectLst>
              </a:rPr>
              <a:t>harmonious</a:t>
            </a:r>
            <a:r>
              <a:rPr lang="en-US" sz="2400" dirty="0" smtClean="0">
                <a:solidFill>
                  <a:schemeClr val="bg1"/>
                </a:solidFill>
                <a:effectLst>
                  <a:outerShdw blurRad="38100" dist="38100" dir="2700000" algn="tl">
                    <a:srgbClr val="000000">
                      <a:alpha val="43137"/>
                    </a:srgbClr>
                  </a:outerShdw>
                </a:effectLst>
              </a:rPr>
              <a:t> interpersonal relationships</a:t>
            </a:r>
          </a:p>
          <a:p>
            <a:pPr>
              <a:buNone/>
            </a:pPr>
            <a:r>
              <a:rPr lang="en-US" sz="2400" dirty="0" smtClean="0">
                <a:solidFill>
                  <a:schemeClr val="bg1"/>
                </a:solidFill>
                <a:effectLst>
                  <a:outerShdw blurRad="38100" dist="38100" dir="2700000" algn="tl">
                    <a:srgbClr val="000000">
                      <a:alpha val="43137"/>
                    </a:srgbClr>
                  </a:outerShdw>
                </a:effectLst>
              </a:rPr>
              <a:t>		a.  Highest expression: marriage (“one flesh”)</a:t>
            </a:r>
          </a:p>
          <a:p>
            <a:pPr>
              <a:buNone/>
            </a:pPr>
            <a:r>
              <a:rPr lang="en-US" sz="2400" dirty="0" smtClean="0">
                <a:solidFill>
                  <a:schemeClr val="bg1"/>
                </a:solidFill>
                <a:effectLst>
                  <a:outerShdw blurRad="38100" dist="38100" dir="2700000" algn="tl">
                    <a:srgbClr val="000000">
                      <a:alpha val="43137"/>
                    </a:srgbClr>
                  </a:outerShdw>
                </a:effectLst>
              </a:rPr>
              <a:t>			1.  Profound lifelong relationship </a:t>
            </a:r>
          </a:p>
          <a:p>
            <a:pPr>
              <a:buNone/>
            </a:pPr>
            <a:r>
              <a:rPr lang="en-US" sz="2400" dirty="0" smtClean="0">
                <a:solidFill>
                  <a:schemeClr val="bg1"/>
                </a:solidFill>
                <a:effectLst>
                  <a:outerShdw blurRad="38100" dist="38100" dir="2700000" algn="tl">
                    <a:srgbClr val="000000">
                      <a:alpha val="43137"/>
                    </a:srgbClr>
                  </a:outerShdw>
                </a:effectLst>
              </a:rPr>
              <a:t>			</a:t>
            </a:r>
            <a:r>
              <a:rPr lang="en-US" sz="2400" dirty="0" smtClean="0">
                <a:solidFill>
                  <a:schemeClr val="accent2">
                    <a:lumMod val="60000"/>
                    <a:lumOff val="40000"/>
                  </a:schemeClr>
                </a:solidFill>
                <a:effectLst>
                  <a:outerShdw blurRad="38100" dist="38100" dir="2700000" algn="tl">
                    <a:srgbClr val="000000">
                      <a:alpha val="43137"/>
                    </a:srgbClr>
                  </a:outerShdw>
                </a:effectLst>
              </a:rPr>
              <a:t>2.  Sacrifice for one another</a:t>
            </a:r>
          </a:p>
          <a:p>
            <a:pPr>
              <a:buNone/>
            </a:pPr>
            <a:r>
              <a:rPr lang="en-US" sz="2400" dirty="0" smtClean="0">
                <a:solidFill>
                  <a:schemeClr val="accent2">
                    <a:lumMod val="60000"/>
                    <a:lumOff val="40000"/>
                  </a:schemeClr>
                </a:solidFill>
                <a:effectLst>
                  <a:outerShdw blurRad="38100" dist="38100" dir="2700000" algn="tl">
                    <a:srgbClr val="000000">
                      <a:alpha val="43137"/>
                    </a:srgbClr>
                  </a:outerShdw>
                </a:effectLst>
              </a:rPr>
              <a:t>			3</a:t>
            </a:r>
            <a:r>
              <a:rPr lang="en-US" sz="2400" dirty="0">
                <a:solidFill>
                  <a:schemeClr val="accent2">
                    <a:lumMod val="60000"/>
                    <a:lumOff val="40000"/>
                  </a:schemeClr>
                </a:solidFill>
                <a:effectLst>
                  <a:outerShdw blurRad="38100" dist="38100" dir="2700000" algn="tl">
                    <a:srgbClr val="000000">
                      <a:alpha val="43137"/>
                    </a:srgbClr>
                  </a:outerShdw>
                </a:effectLst>
              </a:rPr>
              <a:t>.  Celebrate </a:t>
            </a:r>
            <a:r>
              <a:rPr lang="en-US" sz="2400" dirty="0" smtClean="0">
                <a:solidFill>
                  <a:schemeClr val="accent2">
                    <a:lumMod val="60000"/>
                    <a:lumOff val="40000"/>
                  </a:schemeClr>
                </a:solidFill>
                <a:effectLst>
                  <a:outerShdw blurRad="38100" dist="38100" dir="2700000" algn="tl">
                    <a:srgbClr val="000000">
                      <a:alpha val="43137"/>
                    </a:srgbClr>
                  </a:outerShdw>
                </a:effectLst>
              </a:rPr>
              <a:t>differences</a:t>
            </a:r>
          </a:p>
          <a:p>
            <a:pPr>
              <a:buNone/>
            </a:pPr>
            <a:r>
              <a:rPr lang="en-US" sz="2400" dirty="0">
                <a:solidFill>
                  <a:schemeClr val="accent2">
                    <a:lumMod val="60000"/>
                    <a:lumOff val="40000"/>
                  </a:schemeClr>
                </a:solidFill>
                <a:effectLst>
                  <a:outerShdw blurRad="38100" dist="38100" dir="2700000" algn="tl">
                    <a:srgbClr val="000000">
                      <a:alpha val="43137"/>
                    </a:srgbClr>
                  </a:outerShdw>
                </a:effectLst>
              </a:rPr>
              <a:t>	</a:t>
            </a:r>
            <a:r>
              <a:rPr lang="en-US" sz="2400" dirty="0" smtClean="0">
                <a:solidFill>
                  <a:schemeClr val="accent2">
                    <a:lumMod val="60000"/>
                    <a:lumOff val="40000"/>
                  </a:schemeClr>
                </a:solidFill>
                <a:effectLst>
                  <a:outerShdw blurRad="38100" dist="38100" dir="2700000" algn="tl">
                    <a:srgbClr val="000000">
                      <a:alpha val="43137"/>
                    </a:srgbClr>
                  </a:outerShdw>
                </a:effectLst>
              </a:rPr>
              <a:t>		4.  Specific roles</a:t>
            </a:r>
          </a:p>
          <a:p>
            <a:pPr>
              <a:buNone/>
            </a:pPr>
            <a:r>
              <a:rPr lang="en-US" sz="2400" dirty="0" smtClean="0">
                <a:solidFill>
                  <a:schemeClr val="bg1"/>
                </a:solidFill>
                <a:effectLst>
                  <a:outerShdw blurRad="38100" dist="38100" dir="2700000" algn="tl">
                    <a:srgbClr val="000000">
                      <a:alpha val="43137"/>
                    </a:srgbClr>
                  </a:outerShdw>
                </a:effectLst>
              </a:rPr>
              <a:t>		b.  Reflection of the Trinity…how?</a:t>
            </a:r>
          </a:p>
          <a:p>
            <a:pPr marL="1371600" lvl="2" indent="-457200">
              <a:buAutoNum type="alphaLcPeriod" startAt="3"/>
            </a:pPr>
            <a:r>
              <a:rPr lang="en-US" dirty="0" smtClean="0">
                <a:solidFill>
                  <a:schemeClr val="bg1"/>
                </a:solidFill>
                <a:effectLst>
                  <a:outerShdw blurRad="38100" dist="38100" dir="2700000" algn="tl">
                    <a:srgbClr val="000000">
                      <a:alpha val="43137"/>
                    </a:srgbClr>
                  </a:outerShdw>
                </a:effectLst>
              </a:rPr>
              <a:t>Objections</a:t>
            </a:r>
          </a:p>
          <a:p>
            <a:pPr marL="1828800" lvl="3" indent="-457200">
              <a:buAutoNum type="arabicPeriod"/>
            </a:pPr>
            <a:r>
              <a:rPr lang="en-US" dirty="0" smtClean="0">
                <a:solidFill>
                  <a:schemeClr val="bg1"/>
                </a:solidFill>
                <a:effectLst>
                  <a:outerShdw blurRad="38100" dist="38100" dir="2700000" algn="tl">
                    <a:srgbClr val="000000">
                      <a:alpha val="43137"/>
                    </a:srgbClr>
                  </a:outerShdw>
                </a:effectLst>
              </a:rPr>
              <a:t>“Jesus was never married”</a:t>
            </a:r>
          </a:p>
          <a:p>
            <a:pPr marL="1828800" lvl="3" indent="-457200">
              <a:buAutoNum type="arabicPeriod"/>
            </a:pPr>
            <a:r>
              <a:rPr lang="en-US" dirty="0" smtClean="0">
                <a:solidFill>
                  <a:schemeClr val="bg1"/>
                </a:solidFill>
                <a:effectLst>
                  <a:outerShdw blurRad="38100" dist="38100" dir="2700000" algn="tl">
                    <a:srgbClr val="000000">
                      <a:alpha val="43137"/>
                    </a:srgbClr>
                  </a:outerShdw>
                </a:effectLst>
              </a:rPr>
              <a:t>What about Paul’s instructions in I Cor. 7</a:t>
            </a:r>
          </a:p>
          <a:p>
            <a:pPr marL="2286000" lvl="4" indent="-457200">
              <a:buAutoNum type="alphaLcPeriod"/>
            </a:pPr>
            <a:r>
              <a:rPr lang="en-US" dirty="0" smtClean="0">
                <a:solidFill>
                  <a:schemeClr val="bg1"/>
                </a:solidFill>
                <a:effectLst>
                  <a:outerShdw blurRad="38100" dist="38100" dir="2700000" algn="tl">
                    <a:srgbClr val="000000">
                      <a:alpha val="43137"/>
                    </a:srgbClr>
                  </a:outerShdw>
                </a:effectLst>
              </a:rPr>
              <a:t>Does not condemn marriage (note: means of Covenant)</a:t>
            </a:r>
          </a:p>
          <a:p>
            <a:pPr marL="2286000" lvl="4" indent="-457200">
              <a:buAutoNum type="alphaLcPeriod"/>
            </a:pPr>
            <a:r>
              <a:rPr lang="en-US" dirty="0" smtClean="0">
                <a:solidFill>
                  <a:schemeClr val="bg1"/>
                </a:solidFill>
                <a:effectLst>
                  <a:outerShdw blurRad="38100" dist="38100" dir="2700000" algn="tl">
                    <a:srgbClr val="000000">
                      <a:alpha val="43137"/>
                    </a:srgbClr>
                  </a:outerShdw>
                </a:effectLst>
              </a:rPr>
              <a:t>Upholds worthiness of celibacy</a:t>
            </a:r>
            <a:endParaRPr lang="en-US" sz="2400" i="1"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a:buNone/>
            </a:pP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10" name="Rounded Rectangular Callout 9"/>
          <p:cNvSpPr/>
          <p:nvPr/>
        </p:nvSpPr>
        <p:spPr>
          <a:xfrm>
            <a:off x="4343400" y="838200"/>
            <a:ext cx="3429000" cy="612648"/>
          </a:xfrm>
          <a:prstGeom prst="wedgeRoundRectCallout">
            <a:avLst>
              <a:gd name="adj1" fmla="val -28599"/>
              <a:gd name="adj2" fmla="val 4865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Unity and Submission</a:t>
            </a:r>
            <a:endParaRPr lang="en-US" sz="2800" dirty="0"/>
          </a:p>
        </p:txBody>
      </p:sp>
      <p:sp>
        <p:nvSpPr>
          <p:cNvPr id="12" name="Rounded Rectangular Callout 11"/>
          <p:cNvSpPr/>
          <p:nvPr/>
        </p:nvSpPr>
        <p:spPr>
          <a:xfrm>
            <a:off x="838200" y="1905000"/>
            <a:ext cx="7315200" cy="1371600"/>
          </a:xfrm>
          <a:prstGeom prst="wedgeRoundRectCallout">
            <a:avLst>
              <a:gd name="adj1" fmla="val 2777"/>
              <a:gd name="adj2" fmla="val 180182"/>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aseline="30000" dirty="0" smtClean="0">
                <a:effectLst>
                  <a:outerShdw blurRad="38100" dist="38100" dir="2700000" algn="tl">
                    <a:srgbClr val="000000">
                      <a:alpha val="43137"/>
                    </a:srgbClr>
                  </a:outerShdw>
                </a:effectLst>
                <a:latin typeface="Papyrus" pitchFamily="66" charset="0"/>
              </a:rPr>
              <a:t>2</a:t>
            </a:r>
            <a:r>
              <a:rPr lang="en-US" sz="2400" dirty="0" smtClean="0">
                <a:effectLst>
                  <a:outerShdw blurRad="38100" dist="38100" dir="2700000" algn="tl">
                    <a:srgbClr val="000000">
                      <a:alpha val="43137"/>
                    </a:srgbClr>
                  </a:outerShdw>
                </a:effectLst>
                <a:latin typeface="Papyrus" pitchFamily="66" charset="0"/>
              </a:rPr>
              <a:t> I am jealous for you with a godly jealousy. I promised you to one husband, to Christ, so that I might present you as a pure virgin to him.                 II Cor. 11:2</a:t>
            </a:r>
            <a:endParaRPr lang="en-US" sz="2400" dirty="0">
              <a:effectLst>
                <a:outerShdw blurRad="38100" dist="38100" dir="2700000" algn="tl">
                  <a:srgbClr val="000000">
                    <a:alpha val="43137"/>
                  </a:srgbClr>
                </a:outerShdw>
              </a:effectLst>
              <a:latin typeface="Papyrus" pitchFamily="66" charset="0"/>
            </a:endParaRPr>
          </a:p>
        </p:txBody>
      </p:sp>
      <p:sp>
        <p:nvSpPr>
          <p:cNvPr id="11" name="Rounded Rectangular Callout 10"/>
          <p:cNvSpPr/>
          <p:nvPr/>
        </p:nvSpPr>
        <p:spPr>
          <a:xfrm>
            <a:off x="990600" y="2133600"/>
            <a:ext cx="7010400" cy="990600"/>
          </a:xfrm>
          <a:prstGeom prst="wedgeRoundRectCallout">
            <a:avLst>
              <a:gd name="adj1" fmla="val 22747"/>
              <a:gd name="adj2" fmla="val 2858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We will look at this unusual passage in some detail later…</a:t>
            </a:r>
            <a:endParaRPr lang="en-US" sz="2000" dirty="0"/>
          </a:p>
        </p:txBody>
      </p:sp>
    </p:spTree>
    <p:extLst>
      <p:ext uri="{BB962C8B-B14F-4D97-AF65-F5344CB8AC3E}">
        <p14:creationId xmlns:p14="http://schemas.microsoft.com/office/powerpoint/2010/main" val="420020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9" end="9"/>
                                            </p:txEl>
                                          </p:spTgt>
                                        </p:tgtEl>
                                        <p:attrNameLst>
                                          <p:attrName>style.visibility</p:attrName>
                                        </p:attrNameLst>
                                      </p:cBhvr>
                                      <p:to>
                                        <p:strVal val="visible"/>
                                      </p:to>
                                    </p:set>
                                    <p:animEffect transition="in" filter="dissolve">
                                      <p:cBhvr>
                                        <p:cTn id="7" dur="500"/>
                                        <p:tgtEl>
                                          <p:spTgt spid="54275">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275">
                                            <p:txEl>
                                              <p:pRg st="10" end="10"/>
                                            </p:txEl>
                                          </p:spTgt>
                                        </p:tgtEl>
                                        <p:attrNameLst>
                                          <p:attrName>style.visibility</p:attrName>
                                        </p:attrNameLst>
                                      </p:cBhvr>
                                      <p:to>
                                        <p:strVal val="visible"/>
                                      </p:to>
                                    </p:set>
                                    <p:animEffect transition="in" filter="dissolve">
                                      <p:cBhvr>
                                        <p:cTn id="22" dur="500"/>
                                        <p:tgtEl>
                                          <p:spTgt spid="54275">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4275">
                                            <p:txEl>
                                              <p:pRg st="11" end="11"/>
                                            </p:txEl>
                                          </p:spTgt>
                                        </p:tgtEl>
                                        <p:attrNameLst>
                                          <p:attrName>style.visibility</p:attrName>
                                        </p:attrNameLst>
                                      </p:cBhvr>
                                      <p:to>
                                        <p:strVal val="visible"/>
                                      </p:to>
                                    </p:set>
                                    <p:animEffect transition="in" filter="dissolve">
                                      <p:cBhvr>
                                        <p:cTn id="27" dur="500"/>
                                        <p:tgtEl>
                                          <p:spTgt spid="54275">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4275">
                                            <p:txEl>
                                              <p:pRg st="12" end="12"/>
                                            </p:txEl>
                                          </p:spTgt>
                                        </p:tgtEl>
                                        <p:attrNameLst>
                                          <p:attrName>style.visibility</p:attrName>
                                        </p:attrNameLst>
                                      </p:cBhvr>
                                      <p:to>
                                        <p:strVal val="visible"/>
                                      </p:to>
                                    </p:set>
                                    <p:animEffect transition="in" filter="dissolve">
                                      <p:cBhvr>
                                        <p:cTn id="42" dur="500"/>
                                        <p:tgtEl>
                                          <p:spTgt spid="5427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2000"/>
                                        <p:tgtEl>
                                          <p:spTgt spid="11"/>
                                        </p:tgtEl>
                                      </p:cBhvr>
                                    </p:animEffect>
                                    <p:set>
                                      <p:cBhvr>
                                        <p:cTn id="52" dur="1" fill="hold">
                                          <p:stCondLst>
                                            <p:cond delay="19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54275">
                                            <p:txEl>
                                              <p:pRg st="13" end="13"/>
                                            </p:txEl>
                                          </p:spTgt>
                                        </p:tgtEl>
                                        <p:attrNameLst>
                                          <p:attrName>style.visibility</p:attrName>
                                        </p:attrNameLst>
                                      </p:cBhvr>
                                      <p:to>
                                        <p:strVal val="visible"/>
                                      </p:to>
                                    </p:set>
                                    <p:animEffect transition="in" filter="dissolve">
                                      <p:cBhvr>
                                        <p:cTn id="57" dur="500"/>
                                        <p:tgtEl>
                                          <p:spTgt spid="54275">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54275">
                                            <p:txEl>
                                              <p:pRg st="14" end="14"/>
                                            </p:txEl>
                                          </p:spTgt>
                                        </p:tgtEl>
                                        <p:attrNameLst>
                                          <p:attrName>style.visibility</p:attrName>
                                        </p:attrNameLst>
                                      </p:cBhvr>
                                      <p:to>
                                        <p:strVal val="visible"/>
                                      </p:to>
                                    </p:set>
                                    <p:animEffect transition="in" filter="dissolve">
                                      <p:cBhvr>
                                        <p:cTn id="62" dur="500"/>
                                        <p:tgtEl>
                                          <p:spTgt spid="542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pic>
        <p:nvPicPr>
          <p:cNvPr id="7" name="Picture 6" descr="equality.jpg"/>
          <p:cNvPicPr>
            <a:picLocks noChangeAspect="1"/>
          </p:cNvPicPr>
          <p:nvPr/>
        </p:nvPicPr>
        <p:blipFill>
          <a:blip r:embed="rId4" cstate="print"/>
          <a:stretch>
            <a:fillRect/>
          </a:stretch>
        </p:blipFill>
        <p:spPr>
          <a:xfrm>
            <a:off x="6248400" y="3048000"/>
            <a:ext cx="2458784" cy="3352800"/>
          </a:xfrm>
          <a:prstGeom prst="rect">
            <a:avLst/>
          </a:prstGeom>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B.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(2) </a:t>
            </a:r>
            <a:r>
              <a:rPr lang="en-US" sz="2400" dirty="0" smtClean="0">
                <a:solidFill>
                  <a:schemeClr val="accent2">
                    <a:lumMod val="60000"/>
                    <a:lumOff val="40000"/>
                  </a:schemeClr>
                </a:solidFill>
                <a:effectLst>
                  <a:outerShdw blurRad="38100" dist="38100" dir="2700000" algn="tl">
                    <a:srgbClr val="000000">
                      <a:alpha val="43137"/>
                    </a:srgbClr>
                  </a:outerShdw>
                </a:effectLst>
              </a:rPr>
              <a:t>equality</a:t>
            </a:r>
            <a:r>
              <a:rPr lang="en-US" sz="2400" dirty="0" smtClean="0">
                <a:solidFill>
                  <a:schemeClr val="bg1"/>
                </a:solidFill>
                <a:effectLst>
                  <a:outerShdw blurRad="38100" dist="38100" dir="2700000" algn="tl">
                    <a:srgbClr val="000000">
                      <a:alpha val="43137"/>
                    </a:srgbClr>
                  </a:outerShdw>
                </a:effectLst>
              </a:rPr>
              <a:t> in personhood and importance</a:t>
            </a:r>
          </a:p>
          <a:p>
            <a:pPr>
              <a:buNone/>
            </a:pPr>
            <a:r>
              <a:rPr lang="en-US" sz="2400" dirty="0" smtClean="0">
                <a:solidFill>
                  <a:schemeClr val="bg1"/>
                </a:solidFill>
                <a:effectLst>
                  <a:outerShdw blurRad="38100" dist="38100" dir="2700000" algn="tl">
                    <a:srgbClr val="000000">
                      <a:alpha val="43137"/>
                    </a:srgbClr>
                  </a:outerShdw>
                </a:effectLst>
              </a:rPr>
              <a:t>		a.  Reflects  Ontological equality of the Trinity</a:t>
            </a:r>
          </a:p>
          <a:p>
            <a:pPr>
              <a:buNone/>
            </a:pPr>
            <a:r>
              <a:rPr lang="en-US" sz="2400" dirty="0" smtClean="0">
                <a:solidFill>
                  <a:schemeClr val="bg1"/>
                </a:solidFill>
                <a:effectLst>
                  <a:outerShdw blurRad="38100" dist="38100" dir="2700000" algn="tl">
                    <a:srgbClr val="000000">
                      <a:alpha val="43137"/>
                    </a:srgbClr>
                  </a:outerShdw>
                </a:effectLst>
              </a:rPr>
              <a:t>		b.  Equal value &amp; importance to God</a:t>
            </a:r>
          </a:p>
          <a:p>
            <a:pPr lvl="1">
              <a:buNone/>
            </a:pPr>
            <a:r>
              <a:rPr lang="en-US" sz="2000" dirty="0" smtClean="0">
                <a:solidFill>
                  <a:schemeClr val="bg1"/>
                </a:solidFill>
                <a:effectLst>
                  <a:outerShdw blurRad="38100" dist="38100" dir="2700000" algn="tl">
                    <a:srgbClr val="000000">
                      <a:alpha val="43137"/>
                    </a:srgbClr>
                  </a:outerShdw>
                </a:effectLst>
              </a:rPr>
              <a:t>			1.  Disallows  gender-driven pride or inferiority</a:t>
            </a:r>
          </a:p>
          <a:p>
            <a:pPr lvl="1">
              <a:buNone/>
            </a:pPr>
            <a:r>
              <a:rPr lang="en-US" sz="2000" dirty="0" smtClean="0">
                <a:solidFill>
                  <a:schemeClr val="bg1"/>
                </a:solidFill>
                <a:effectLst>
                  <a:outerShdw blurRad="38100" dist="38100" dir="2700000" algn="tl">
                    <a:srgbClr val="000000">
                      <a:alpha val="43137"/>
                    </a:srgbClr>
                  </a:outerShdw>
                </a:effectLst>
              </a:rPr>
              <a:t>			2.  Allows for varied expression of the Image of God</a:t>
            </a:r>
          </a:p>
          <a:p>
            <a:pPr lvl="1">
              <a:buNone/>
            </a:pPr>
            <a:r>
              <a:rPr lang="en-US" sz="2000" dirty="0" smtClean="0">
                <a:solidFill>
                  <a:schemeClr val="bg1"/>
                </a:solidFill>
                <a:effectLst>
                  <a:outerShdw blurRad="38100" dist="38100" dir="2700000" algn="tl">
                    <a:srgbClr val="000000">
                      <a:alpha val="43137"/>
                    </a:srgbClr>
                  </a:outerShdw>
                </a:effectLst>
              </a:rPr>
              <a:t>			</a:t>
            </a:r>
          </a:p>
          <a:p>
            <a:pPr>
              <a:buNone/>
            </a:pP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21" name="TextBox 20"/>
          <p:cNvSpPr txBox="1"/>
          <p:nvPr/>
        </p:nvSpPr>
        <p:spPr>
          <a:xfrm>
            <a:off x="609600" y="4343400"/>
            <a:ext cx="7772400" cy="1569660"/>
          </a:xfrm>
          <a:prstGeom prst="rect">
            <a:avLst/>
          </a:prstGeom>
          <a:solidFill>
            <a:schemeClr val="bg2">
              <a:lumMod val="50000"/>
            </a:schemeClr>
          </a:solidFill>
        </p:spPr>
        <p:txBody>
          <a:bodyPr wrap="square" rtlCol="0">
            <a:spAutoFit/>
          </a:bodyPr>
          <a:lstStyle/>
          <a:p>
            <a:r>
              <a:rPr lang="en-US" sz="2400" baseline="30000" dirty="0" smtClean="0">
                <a:solidFill>
                  <a:srgbClr val="FFFFCC"/>
                </a:solidFill>
                <a:effectLst>
                  <a:outerShdw blurRad="38100" dist="38100" dir="2700000" algn="tl">
                    <a:srgbClr val="000000">
                      <a:alpha val="43137"/>
                    </a:srgbClr>
                  </a:outerShdw>
                </a:effectLst>
                <a:latin typeface="Papyrus" pitchFamily="66" charset="0"/>
              </a:rPr>
              <a:t>27</a:t>
            </a:r>
            <a:r>
              <a:rPr lang="en-US" sz="2400" dirty="0" smtClean="0">
                <a:solidFill>
                  <a:srgbClr val="FFFFCC"/>
                </a:solidFill>
                <a:effectLst>
                  <a:outerShdw blurRad="38100" dist="38100" dir="2700000" algn="tl">
                    <a:srgbClr val="000000">
                      <a:alpha val="43137"/>
                    </a:srgbClr>
                  </a:outerShdw>
                </a:effectLst>
                <a:latin typeface="Papyrus" pitchFamily="66" charset="0"/>
              </a:rPr>
              <a:t> for all of you who were baptized into Christ have clothed yourselves with Christ. </a:t>
            </a:r>
            <a:r>
              <a:rPr lang="en-US" sz="2400" baseline="30000" dirty="0" smtClean="0">
                <a:solidFill>
                  <a:srgbClr val="FFFFCC"/>
                </a:solidFill>
                <a:effectLst>
                  <a:outerShdw blurRad="38100" dist="38100" dir="2700000" algn="tl">
                    <a:srgbClr val="000000">
                      <a:alpha val="43137"/>
                    </a:srgbClr>
                  </a:outerShdw>
                </a:effectLst>
                <a:latin typeface="Papyrus" pitchFamily="66" charset="0"/>
              </a:rPr>
              <a:t>28</a:t>
            </a:r>
            <a:r>
              <a:rPr lang="en-US" sz="2400" dirty="0" smtClean="0">
                <a:solidFill>
                  <a:srgbClr val="FFFFCC"/>
                </a:solidFill>
                <a:effectLst>
                  <a:outerShdw blurRad="38100" dist="38100" dir="2700000" algn="tl">
                    <a:srgbClr val="000000">
                      <a:alpha val="43137"/>
                    </a:srgbClr>
                  </a:outerShdw>
                </a:effectLst>
                <a:latin typeface="Papyrus" pitchFamily="66" charset="0"/>
              </a:rPr>
              <a:t> There is neither Jew nor Gentile, neither slave nor free, </a:t>
            </a:r>
            <a:r>
              <a:rPr lang="en-US" sz="2400" b="1" dirty="0" smtClean="0">
                <a:solidFill>
                  <a:srgbClr val="FFFFCC"/>
                </a:solidFill>
                <a:effectLst>
                  <a:outerShdw blurRad="38100" dist="38100" dir="2700000" algn="tl">
                    <a:srgbClr val="000000">
                      <a:alpha val="43137"/>
                    </a:srgbClr>
                  </a:outerShdw>
                </a:effectLst>
                <a:latin typeface="Papyrus" pitchFamily="66" charset="0"/>
              </a:rPr>
              <a:t>nor is there male and female</a:t>
            </a:r>
            <a:r>
              <a:rPr lang="en-US" sz="2400" dirty="0" smtClean="0">
                <a:solidFill>
                  <a:srgbClr val="FFFFCC"/>
                </a:solidFill>
                <a:effectLst>
                  <a:outerShdw blurRad="38100" dist="38100" dir="2700000" algn="tl">
                    <a:srgbClr val="000000">
                      <a:alpha val="43137"/>
                    </a:srgbClr>
                  </a:outerShdw>
                </a:effectLst>
                <a:latin typeface="Papyrus" pitchFamily="66" charset="0"/>
              </a:rPr>
              <a:t>, for you are all one in Christ Jesus.          Galatians 3:27,28</a:t>
            </a:r>
            <a:endParaRPr lang="en-US" sz="2400" dirty="0">
              <a:solidFill>
                <a:srgbClr val="FFFFCC"/>
              </a:solidFill>
              <a:effectLst>
                <a:outerShdw blurRad="38100" dist="38100" dir="2700000" algn="tl">
                  <a:srgbClr val="000000">
                    <a:alpha val="43137"/>
                  </a:srgbClr>
                </a:outerShdw>
              </a:effectLst>
              <a:latin typeface="Papyru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animEffect transition="in" filter="dissolve">
                                      <p:cBhvr>
                                        <p:cTn id="7" dur="500"/>
                                        <p:tgtEl>
                                          <p:spTgt spid="5427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5" end="5"/>
                                            </p:txEl>
                                          </p:spTgt>
                                        </p:tgtEl>
                                        <p:attrNameLst>
                                          <p:attrName>style.visibility</p:attrName>
                                        </p:attrNameLst>
                                      </p:cBhvr>
                                      <p:to>
                                        <p:strVal val="visible"/>
                                      </p:to>
                                    </p:set>
                                    <p:animEffect transition="in" filter="dissolve">
                                      <p:cBhvr>
                                        <p:cTn id="12" dur="500"/>
                                        <p:tgtEl>
                                          <p:spTgt spid="5427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75">
                                            <p:txEl>
                                              <p:pRg st="6" end="6"/>
                                            </p:txEl>
                                          </p:spTgt>
                                        </p:tgtEl>
                                        <p:attrNameLst>
                                          <p:attrName>style.visibility</p:attrName>
                                        </p:attrNameLst>
                                      </p:cBhvr>
                                      <p:to>
                                        <p:strVal val="visible"/>
                                      </p:to>
                                    </p:set>
                                    <p:animEffect transition="in" filter="dissolve">
                                      <p:cBhvr>
                                        <p:cTn id="17" dur="500"/>
                                        <p:tgtEl>
                                          <p:spTgt spid="54275">
                                            <p:txEl>
                                              <p:pRg st="6" end="6"/>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4275">
                                            <p:txEl>
                                              <p:pRg st="7" end="7"/>
                                            </p:txEl>
                                          </p:spTgt>
                                        </p:tgtEl>
                                        <p:attrNameLst>
                                          <p:attrName>style.visibility</p:attrName>
                                        </p:attrNameLst>
                                      </p:cBhvr>
                                      <p:to>
                                        <p:strVal val="visible"/>
                                      </p:to>
                                    </p:set>
                                    <p:animEffect transition="in" filter="dissolve">
                                      <p:cBhvr>
                                        <p:cTn id="20" dur="500"/>
                                        <p:tgtEl>
                                          <p:spTgt spid="54275">
                                            <p:txEl>
                                              <p:pRg st="7" end="7"/>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4275">
                                            <p:txEl>
                                              <p:pRg st="8" end="8"/>
                                            </p:txEl>
                                          </p:spTgt>
                                        </p:tgtEl>
                                        <p:attrNameLst>
                                          <p:attrName>style.visibility</p:attrName>
                                        </p:attrNameLst>
                                      </p:cBhvr>
                                      <p:to>
                                        <p:strVal val="visible"/>
                                      </p:to>
                                    </p:set>
                                    <p:animEffect transition="in" filter="dissolve">
                                      <p:cBhvr>
                                        <p:cTn id="23" dur="500"/>
                                        <p:tgtEl>
                                          <p:spTgt spid="54275">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pic>
        <p:nvPicPr>
          <p:cNvPr id="7" name="Picture 6" descr="equality.jpg"/>
          <p:cNvPicPr>
            <a:picLocks noChangeAspect="1"/>
          </p:cNvPicPr>
          <p:nvPr/>
        </p:nvPicPr>
        <p:blipFill>
          <a:blip r:embed="rId4" cstate="print"/>
          <a:stretch>
            <a:fillRect/>
          </a:stretch>
        </p:blipFill>
        <p:spPr>
          <a:xfrm>
            <a:off x="6248400" y="3048000"/>
            <a:ext cx="2458784" cy="3352800"/>
          </a:xfrm>
          <a:prstGeom prst="rect">
            <a:avLst/>
          </a:prstGeom>
        </p:spPr>
      </p:pic>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pic>
        <p:nvPicPr>
          <p:cNvPr id="2050" name="Picture 2"/>
          <p:cNvPicPr>
            <a:picLocks noChangeAspect="1" noChangeArrowheads="1"/>
          </p:cNvPicPr>
          <p:nvPr/>
        </p:nvPicPr>
        <p:blipFill>
          <a:blip r:embed="rId5" cstate="print"/>
          <a:srcRect/>
          <a:stretch>
            <a:fillRect/>
          </a:stretch>
        </p:blipFill>
        <p:spPr bwMode="auto">
          <a:xfrm>
            <a:off x="609600" y="4419600"/>
            <a:ext cx="3048000" cy="2028825"/>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4038600" y="3962400"/>
            <a:ext cx="2762250" cy="2676525"/>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096000" y="76200"/>
            <a:ext cx="2895600" cy="4273506"/>
          </a:xfrm>
          <a:prstGeom prst="rect">
            <a:avLst/>
          </a:prstGeom>
          <a:noFill/>
          <a:ln w="9525">
            <a:noFill/>
            <a:miter lim="800000"/>
            <a:headEnd/>
            <a:tailEnd/>
          </a:ln>
        </p:spPr>
      </p:pic>
      <p:sp>
        <p:nvSpPr>
          <p:cNvPr id="10" name="TextBox 9"/>
          <p:cNvSpPr txBox="1"/>
          <p:nvPr/>
        </p:nvSpPr>
        <p:spPr>
          <a:xfrm>
            <a:off x="228600" y="990600"/>
            <a:ext cx="6019800" cy="2585323"/>
          </a:xfrm>
          <a:prstGeom prst="rect">
            <a:avLst/>
          </a:prstGeom>
          <a:solidFill>
            <a:schemeClr val="tx1">
              <a:lumMod val="95000"/>
              <a:lumOff val="5000"/>
            </a:schemeClr>
          </a:solidFill>
        </p:spPr>
        <p:txBody>
          <a:bodyPr wrap="square" rtlCol="0">
            <a:spAutoFit/>
          </a:bodyPr>
          <a:lstStyle/>
          <a:p>
            <a:r>
              <a:rPr lang="en-US" dirty="0" smtClean="0">
                <a:solidFill>
                  <a:schemeClr val="bg1">
                    <a:lumMod val="65000"/>
                  </a:schemeClr>
                </a:solidFill>
              </a:rPr>
              <a:t>In 1999, Jonathan </a:t>
            </a:r>
            <a:r>
              <a:rPr lang="en-US" dirty="0" err="1" smtClean="0">
                <a:solidFill>
                  <a:schemeClr val="bg1">
                    <a:lumMod val="65000"/>
                  </a:schemeClr>
                </a:solidFill>
              </a:rPr>
              <a:t>Manthorpe</a:t>
            </a:r>
            <a:r>
              <a:rPr lang="en-US" dirty="0" smtClean="0">
                <a:solidFill>
                  <a:schemeClr val="bg1">
                    <a:lumMod val="65000"/>
                  </a:schemeClr>
                </a:solidFill>
              </a:rPr>
              <a:t> reported a study by the Chinese Academy of Social Sciences, claiming that "the imbalance between the sexes is now so distorted that there are 111 million men in China -- more than three times the population of Canada -- who will not be able to find a wife." As a result, the kidnapping and slave-trading of women has increased: "Since 1990, say official Chinese figures, 64,000 women -- 8,000 a year on average -- have been rescued by authorities from forced 'marriages'.</a:t>
            </a:r>
            <a:endParaRPr lang="en-US" dirty="0">
              <a:solidFill>
                <a:schemeClr val="bg1">
                  <a:lumMod val="65000"/>
                </a:schemeClr>
              </a:solidFill>
            </a:endParaRPr>
          </a:p>
        </p:txBody>
      </p:sp>
      <p:sp>
        <p:nvSpPr>
          <p:cNvPr id="11" name="TextBox 10"/>
          <p:cNvSpPr txBox="1"/>
          <p:nvPr/>
        </p:nvSpPr>
        <p:spPr>
          <a:xfrm>
            <a:off x="228600" y="838200"/>
            <a:ext cx="6019800" cy="5355312"/>
          </a:xfrm>
          <a:prstGeom prst="rect">
            <a:avLst/>
          </a:prstGeom>
          <a:solidFill>
            <a:schemeClr val="tx1">
              <a:lumMod val="95000"/>
              <a:lumOff val="5000"/>
            </a:schemeClr>
          </a:solidFill>
        </p:spPr>
        <p:txBody>
          <a:bodyPr wrap="square" rtlCol="0">
            <a:spAutoFit/>
          </a:bodyPr>
          <a:lstStyle/>
          <a:p>
            <a:r>
              <a:rPr lang="en-US" dirty="0" smtClean="0">
                <a:solidFill>
                  <a:schemeClr val="bg1">
                    <a:lumMod val="65000"/>
                  </a:schemeClr>
                </a:solidFill>
              </a:rPr>
              <a:t>Likewise, if a Chinese infant girl is turned over for adoption rather than being killed, she risks being placed in one of the notorious "Dying Rooms" unveiled in a British TV documentary. Chinese state orphanages have come in for heavy criticism as a result of the degrading and unsanitary conditions that usually pervade them. In one orphanage, documentary producer Brian Woods found that "every single baby ... was a girl, and as we moved on this pattern was repeated. The only boys were mentally or physically disabled. 95% of the babies we saw were able-bodied girls. We also discovered that, although they are described as orphans, very few of them actually are; the overwhelming majority do have parents, but their parents have abandoned them, simply because they were born the wrong sex." Woods estimated that "up to a million baby girls every year" were victims of this "mass desertion," deriving from "the complex collision of [China's] notorious One Child Policy and its traditional preference for sons." (See Brian Woods, </a:t>
            </a:r>
            <a:r>
              <a:rPr lang="en-US" dirty="0" smtClean="0">
                <a:solidFill>
                  <a:schemeClr val="bg1">
                    <a:lumMod val="65000"/>
                  </a:schemeClr>
                </a:solidFill>
                <a:hlinkClick r:id="rId8"/>
              </a:rPr>
              <a:t>"The Dying Rooms Trust"</a:t>
            </a:r>
            <a:r>
              <a:rPr lang="en-US" dirty="0" smtClean="0">
                <a:solidFill>
                  <a:schemeClr val="bg1">
                    <a:lumMod val="65000"/>
                  </a:schemeClr>
                </a:solidFill>
              </a:rPr>
              <a:t>.)</a:t>
            </a:r>
            <a:endParaRPr lang="en-US" dirty="0">
              <a:solidFill>
                <a:schemeClr val="bg1">
                  <a:lumMod val="65000"/>
                </a:schemeClr>
              </a:solidFill>
            </a:endParaRPr>
          </a:p>
        </p:txBody>
      </p:sp>
      <p:sp>
        <p:nvSpPr>
          <p:cNvPr id="12" name="TextBox 11"/>
          <p:cNvSpPr txBox="1"/>
          <p:nvPr/>
        </p:nvSpPr>
        <p:spPr>
          <a:xfrm>
            <a:off x="228600" y="762000"/>
            <a:ext cx="6019800" cy="4247317"/>
          </a:xfrm>
          <a:prstGeom prst="rect">
            <a:avLst/>
          </a:prstGeom>
          <a:solidFill>
            <a:schemeClr val="tx1">
              <a:lumMod val="95000"/>
              <a:lumOff val="5000"/>
            </a:schemeClr>
          </a:solidFill>
        </p:spPr>
        <p:txBody>
          <a:bodyPr wrap="square" rtlCol="0">
            <a:spAutoFit/>
          </a:bodyPr>
          <a:lstStyle/>
          <a:p>
            <a:r>
              <a:rPr lang="en-US" dirty="0" smtClean="0">
                <a:solidFill>
                  <a:schemeClr val="bg1">
                    <a:lumMod val="65000"/>
                  </a:schemeClr>
                </a:solidFill>
              </a:rPr>
              <a:t>A number of strategies have been proposed and implemented to try to address the problem of female infanticide, along with the related phenomena of sex-selective abortion and abandonment and neglect of girl children. </a:t>
            </a:r>
            <a:r>
              <a:rPr lang="en-US" dirty="0" err="1" smtClean="0">
                <a:solidFill>
                  <a:schemeClr val="bg1">
                    <a:lumMod val="65000"/>
                  </a:schemeClr>
                </a:solidFill>
              </a:rPr>
              <a:t>Zeng</a:t>
            </a:r>
            <a:r>
              <a:rPr lang="en-US" dirty="0" smtClean="0">
                <a:solidFill>
                  <a:schemeClr val="bg1">
                    <a:lumMod val="65000"/>
                  </a:schemeClr>
                </a:solidFill>
              </a:rPr>
              <a:t> </a:t>
            </a:r>
            <a:r>
              <a:rPr lang="en-US" i="1" dirty="0" smtClean="0">
                <a:solidFill>
                  <a:schemeClr val="bg1">
                    <a:lumMod val="65000"/>
                  </a:schemeClr>
                </a:solidFill>
              </a:rPr>
              <a:t>et al.</a:t>
            </a:r>
            <a:r>
              <a:rPr lang="en-US" dirty="0" smtClean="0">
                <a:solidFill>
                  <a:schemeClr val="bg1">
                    <a:lumMod val="65000"/>
                  </a:schemeClr>
                </a:solidFill>
              </a:rPr>
              <a:t>'s prescriptions for Chinese policymakers can easily be generalized to other countries where female infanticide is rife: </a:t>
            </a:r>
          </a:p>
          <a:p>
            <a:endParaRPr lang="en-US" dirty="0" smtClean="0">
              <a:solidFill>
                <a:schemeClr val="bg1">
                  <a:lumMod val="65000"/>
                </a:schemeClr>
              </a:solidFill>
            </a:endParaRPr>
          </a:p>
          <a:p>
            <a:r>
              <a:rPr lang="en-US" dirty="0" smtClean="0">
                <a:solidFill>
                  <a:schemeClr val="bg1">
                    <a:lumMod val="65000"/>
                  </a:schemeClr>
                </a:solidFill>
              </a:rPr>
              <a:t>	The principle of equality between men and women 	should be more widely promoted through the news 	media to change the attitude of son preference and 	improve the awareness of the general public on this 	issue; the principle should also be reflected in 	specific social and economic policies to protect the 	basic rights of women and children, especially 	female children. ... </a:t>
            </a:r>
            <a:endParaRPr lang="en-US" dirty="0">
              <a:solidFill>
                <a:schemeClr val="bg1">
                  <a:lumMod val="65000"/>
                </a:schemeClr>
              </a:solidFill>
            </a:endParaRPr>
          </a:p>
        </p:txBody>
      </p:sp>
      <p:pic>
        <p:nvPicPr>
          <p:cNvPr id="2053" name="Picture 5"/>
          <p:cNvPicPr>
            <a:picLocks noChangeAspect="1" noChangeArrowheads="1"/>
          </p:cNvPicPr>
          <p:nvPr/>
        </p:nvPicPr>
        <p:blipFill>
          <a:blip r:embed="rId9" cstate="print"/>
          <a:srcRect/>
          <a:stretch>
            <a:fillRect/>
          </a:stretch>
        </p:blipFill>
        <p:spPr bwMode="auto">
          <a:xfrm>
            <a:off x="3581400" y="4267200"/>
            <a:ext cx="3629025" cy="1257300"/>
          </a:xfrm>
          <a:prstGeom prst="rect">
            <a:avLst/>
          </a:prstGeom>
          <a:noFill/>
          <a:ln w="9525">
            <a:noFill/>
            <a:miter lim="800000"/>
            <a:headEnd/>
            <a:tailEnd/>
          </a:ln>
        </p:spPr>
      </p:pic>
      <p:sp>
        <p:nvSpPr>
          <p:cNvPr id="2" name="Rectangle 1"/>
          <p:cNvSpPr/>
          <p:nvPr/>
        </p:nvSpPr>
        <p:spPr>
          <a:xfrm>
            <a:off x="7323391" y="2955548"/>
            <a:ext cx="1496759" cy="1785104"/>
          </a:xfrm>
          <a:prstGeom prst="rect">
            <a:avLst/>
          </a:prstGeom>
          <a:solidFill>
            <a:schemeClr val="bg1">
              <a:lumMod val="75000"/>
            </a:schemeClr>
          </a:solidFill>
        </p:spPr>
        <p:txBody>
          <a:bodyPr wrap="square">
            <a:spAutoFit/>
          </a:bodyPr>
          <a:lstStyle/>
          <a:p>
            <a:r>
              <a:rPr lang="en-US" sz="1100" dirty="0">
                <a:hlinkClick r:id="rId10"/>
              </a:rPr>
              <a:t>http://</a:t>
            </a:r>
            <a:r>
              <a:rPr lang="en-US" sz="1100" dirty="0" smtClean="0">
                <a:hlinkClick r:id="rId10"/>
              </a:rPr>
              <a:t>www.thedailybeast.com/articles/2015/08/12/the-many-reasons-why-ronda-rousey-vs-floyd-mayweather-is-a-bad-idea.html?via=newsletter&amp;source=DDAfternoon</a:t>
            </a:r>
            <a:endParaRPr lang="en-US" sz="1100" dirty="0" smtClean="0"/>
          </a:p>
          <a:p>
            <a:endParaRPr lang="en-US" sz="1100" dirty="0"/>
          </a:p>
        </p:txBody>
      </p:sp>
    </p:spTree>
    <p:extLst>
      <p:ext uri="{BB962C8B-B14F-4D97-AF65-F5344CB8AC3E}">
        <p14:creationId xmlns:p14="http://schemas.microsoft.com/office/powerpoint/2010/main" val="22977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dissolv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dissolv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2051"/>
                                        </p:tgtEl>
                                      </p:cBhvr>
                                    </p:animEffect>
                                    <p:set>
                                      <p:cBhvr>
                                        <p:cTn id="57" dur="1" fill="hold">
                                          <p:stCondLst>
                                            <p:cond delay="499"/>
                                          </p:stCondLst>
                                        </p:cTn>
                                        <p:tgtEl>
                                          <p:spTgt spid="2051"/>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2052"/>
                                        </p:tgtEl>
                                      </p:cBhvr>
                                    </p:animEffect>
                                    <p:set>
                                      <p:cBhvr>
                                        <p:cTn id="60" dur="1" fill="hold">
                                          <p:stCondLst>
                                            <p:cond delay="499"/>
                                          </p:stCondLst>
                                        </p:cTn>
                                        <p:tgtEl>
                                          <p:spTgt spid="205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053"/>
                                        </p:tgtEl>
                                        <p:attrNameLst>
                                          <p:attrName>style.visibility</p:attrName>
                                        </p:attrNameLst>
                                      </p:cBhvr>
                                      <p:to>
                                        <p:strVal val="visible"/>
                                      </p:to>
                                    </p:set>
                                    <p:animEffect transition="in" filter="dissolve">
                                      <p:cBhvr>
                                        <p:cTn id="65" dur="500"/>
                                        <p:tgtEl>
                                          <p:spTgt spid="20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548438"/>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0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000" dirty="0" smtClean="0">
                <a:solidFill>
                  <a:schemeClr val="bg1"/>
                </a:solidFill>
                <a:effectLst>
                  <a:outerShdw blurRad="38100" dist="38100" dir="2700000" algn="tl">
                    <a:srgbClr val="000000">
                      <a:alpha val="43137"/>
                    </a:srgbClr>
                  </a:outerShdw>
                </a:effectLst>
              </a:rPr>
              <a:t>	(3) </a:t>
            </a:r>
            <a:r>
              <a:rPr lang="en-US" sz="2000" dirty="0" smtClean="0">
                <a:solidFill>
                  <a:schemeClr val="accent2">
                    <a:lumMod val="60000"/>
                    <a:lumOff val="40000"/>
                  </a:schemeClr>
                </a:solidFill>
                <a:effectLst>
                  <a:outerShdw blurRad="38100" dist="38100" dir="2700000" algn="tl">
                    <a:srgbClr val="000000">
                      <a:alpha val="43137"/>
                    </a:srgbClr>
                  </a:outerShdw>
                </a:effectLst>
              </a:rPr>
              <a:t>difference</a:t>
            </a:r>
            <a:r>
              <a:rPr lang="en-US" sz="2000" dirty="0" smtClean="0">
                <a:solidFill>
                  <a:schemeClr val="bg1"/>
                </a:solidFill>
                <a:effectLst>
                  <a:outerShdw blurRad="38100" dist="38100" dir="2700000" algn="tl">
                    <a:srgbClr val="000000">
                      <a:alpha val="43137"/>
                    </a:srgbClr>
                  </a:outerShdw>
                </a:effectLst>
              </a:rPr>
              <a:t> in role and authority.</a:t>
            </a:r>
          </a:p>
          <a:p>
            <a:pPr>
              <a:buNone/>
            </a:pPr>
            <a:r>
              <a:rPr lang="en-US" sz="20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bg1"/>
                </a:solidFill>
                <a:latin typeface="Calibri" pitchFamily="34" charset="0"/>
                <a:cs typeface="Calibri" pitchFamily="34" charset="0"/>
              </a:rPr>
              <a:t>a.  Relates to Economic Trinity: </a:t>
            </a:r>
            <a:r>
              <a:rPr lang="en-US" sz="2000" dirty="0" smtClean="0">
                <a:solidFill>
                  <a:schemeClr val="bg1"/>
                </a:solidFill>
              </a:rPr>
              <a:t>Just as God the Father has authority over the Son, though the two are equal in deity, so in a marriage, the husband has authority over the wife, though they are equal in personhood.</a:t>
            </a:r>
          </a:p>
          <a:p>
            <a:pPr>
              <a:buNone/>
            </a:pPr>
            <a:r>
              <a:rPr lang="en-US" sz="20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bg1"/>
                </a:solidFill>
                <a:latin typeface="Calibri" pitchFamily="34" charset="0"/>
                <a:cs typeface="Calibri" pitchFamily="34" charset="0"/>
              </a:rPr>
              <a:t>b.  Man is ‘head’, woman is helpmate; “primogeniture” is assumed in the OT </a:t>
            </a:r>
          </a:p>
          <a:p>
            <a:pPr>
              <a:buNone/>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		1.  Adam created first); echoed in I Tim 2:13</a:t>
            </a:r>
          </a:p>
          <a:p>
            <a:pPr>
              <a:buNone/>
            </a:pPr>
            <a:r>
              <a:rPr lang="en-US" sz="2000" dirty="0" smtClean="0">
                <a:solidFill>
                  <a:schemeClr val="bg1"/>
                </a:solidFill>
                <a:latin typeface="Calibri" pitchFamily="34" charset="0"/>
                <a:cs typeface="Calibri" pitchFamily="34" charset="0"/>
              </a:rPr>
              <a:t>			2.  Adam named Eve</a:t>
            </a:r>
          </a:p>
          <a:p>
            <a:pPr>
              <a:buNone/>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		3.  Serpent tempted Eve (role reversal)</a:t>
            </a:r>
          </a:p>
          <a:p>
            <a:pPr>
              <a:buNone/>
            </a:pPr>
            <a:r>
              <a:rPr lang="en-US" sz="2000" dirty="0">
                <a:solidFill>
                  <a:schemeClr val="bg1"/>
                </a:solidFill>
                <a:latin typeface="Calibri" pitchFamily="34" charset="0"/>
                <a:cs typeface="Calibri" pitchFamily="34" charset="0"/>
              </a:rPr>
              <a:t>	</a:t>
            </a:r>
            <a:r>
              <a:rPr lang="en-US" sz="2000" dirty="0" smtClean="0">
                <a:solidFill>
                  <a:schemeClr val="bg1"/>
                </a:solidFill>
                <a:latin typeface="Calibri" pitchFamily="34" charset="0"/>
                <a:cs typeface="Calibri" pitchFamily="34" charset="0"/>
              </a:rPr>
              <a:t>		4. God spoke to Adam (as ‘Federal head’;</a:t>
            </a:r>
            <a:r>
              <a:rPr lang="en-US" sz="2000" dirty="0" smtClean="0"/>
              <a:t> </a:t>
            </a:r>
            <a:r>
              <a:rPr lang="en-US" sz="2000" dirty="0" smtClean="0">
                <a:solidFill>
                  <a:schemeClr val="bg1"/>
                </a:solidFill>
              </a:rPr>
              <a:t>1 </a:t>
            </a:r>
            <a:r>
              <a:rPr lang="en-US" sz="2000" dirty="0" err="1" smtClean="0">
                <a:solidFill>
                  <a:schemeClr val="bg1"/>
                </a:solidFill>
              </a:rPr>
              <a:t>Cor</a:t>
            </a:r>
            <a:r>
              <a:rPr lang="en-US" sz="2000" dirty="0" smtClean="0">
                <a:solidFill>
                  <a:schemeClr val="bg1"/>
                </a:solidFill>
              </a:rPr>
              <a:t> 15:22; cf. </a:t>
            </a:r>
            <a:r>
              <a:rPr lang="en-US" sz="2000" dirty="0">
                <a:solidFill>
                  <a:schemeClr val="bg1"/>
                </a:solidFill>
              </a:rPr>
              <a:t>v. 49)</a:t>
            </a:r>
            <a:endParaRPr lang="en-US" sz="2000" dirty="0">
              <a:solidFill>
                <a:schemeClr val="bg1"/>
              </a:solidFill>
              <a:latin typeface="Calibri" pitchFamily="34" charset="0"/>
              <a:cs typeface="Calibri" pitchFamily="34" charset="0"/>
            </a:endParaRPr>
          </a:p>
          <a:p>
            <a:pPr>
              <a:buNone/>
            </a:pPr>
            <a:r>
              <a:rPr lang="en-US" sz="2000" dirty="0" smtClean="0">
                <a:solidFill>
                  <a:schemeClr val="bg1"/>
                </a:solidFill>
              </a:rPr>
              <a:t>			</a:t>
            </a:r>
            <a:endParaRPr lang="en-US" sz="24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sz="2400" i="1"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endParaRPr lang="en-US" sz="2400" dirty="0" smtClean="0">
              <a:solidFill>
                <a:schemeClr val="bg1"/>
              </a:solidFill>
            </a:endParaRPr>
          </a:p>
          <a:p>
            <a:pPr>
              <a:buNone/>
            </a:pP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6" name="Rounded Rectangular Callout 5"/>
          <p:cNvSpPr/>
          <p:nvPr/>
        </p:nvSpPr>
        <p:spPr>
          <a:xfrm>
            <a:off x="1371600" y="1447800"/>
            <a:ext cx="7010400" cy="1371600"/>
          </a:xfrm>
          <a:prstGeom prst="wedgeRoundRectCallout">
            <a:avLst>
              <a:gd name="adj1" fmla="val 24034"/>
              <a:gd name="adj2" fmla="val 860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aseline="30000" dirty="0"/>
              <a:t>the idea that the </a:t>
            </a:r>
            <a:r>
              <a:rPr lang="en-US" sz="2800" baseline="30000" dirty="0" smtClean="0"/>
              <a:t>firstborn son has inheritance rights and</a:t>
            </a:r>
            <a:r>
              <a:rPr lang="en-US" sz="2800" dirty="0" smtClean="0"/>
              <a:t> </a:t>
            </a:r>
            <a:r>
              <a:rPr lang="en-US" sz="2800" baseline="30000" dirty="0" smtClean="0"/>
              <a:t>leadership of the </a:t>
            </a:r>
            <a:r>
              <a:rPr lang="en-US" sz="2800" baseline="30000" dirty="0"/>
              <a:t>family for that </a:t>
            </a:r>
            <a:r>
              <a:rPr lang="en-US" sz="2800" baseline="30000" dirty="0" smtClean="0"/>
              <a:t>generation which, incidentally, God upended (Seth over Cain, Isaac over Ishmael, Jacob</a:t>
            </a:r>
            <a:r>
              <a:rPr lang="en-US" sz="2800" baseline="30000" dirty="0"/>
              <a:t> </a:t>
            </a:r>
            <a:r>
              <a:rPr lang="en-US" sz="2800" baseline="30000" dirty="0" smtClean="0"/>
              <a:t>over Esau) as He valued Covenant belief more than birth order.</a:t>
            </a:r>
            <a:r>
              <a:rPr lang="en-US" sz="2800" dirty="0" smtClean="0"/>
              <a:t> </a:t>
            </a:r>
            <a:endParaRPr lang="en-US" sz="2800" dirty="0"/>
          </a:p>
        </p:txBody>
      </p:sp>
      <p:sp>
        <p:nvSpPr>
          <p:cNvPr id="7" name="Rounded Rectangular Callout 6"/>
          <p:cNvSpPr/>
          <p:nvPr/>
        </p:nvSpPr>
        <p:spPr>
          <a:xfrm>
            <a:off x="228600" y="1447800"/>
            <a:ext cx="8610600" cy="1600200"/>
          </a:xfrm>
          <a:prstGeom prst="wedgeRoundRectCallout">
            <a:avLst>
              <a:gd name="adj1" fmla="val 24522"/>
              <a:gd name="adj2" fmla="val 1016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aseline="30000" dirty="0"/>
              <a:t>11</a:t>
            </a:r>
            <a:r>
              <a:rPr lang="en-US" sz="2400" dirty="0"/>
              <a:t> A </a:t>
            </a:r>
            <a:r>
              <a:rPr lang="en-US" sz="2400" dirty="0" smtClean="0"/>
              <a:t>woman </a:t>
            </a:r>
            <a:r>
              <a:rPr lang="en-US" sz="2400" dirty="0"/>
              <a:t>should learn in quietness and full submission. </a:t>
            </a:r>
            <a:r>
              <a:rPr lang="en-US" sz="2400" baseline="30000" dirty="0"/>
              <a:t>12</a:t>
            </a:r>
            <a:r>
              <a:rPr lang="en-US" sz="2400" dirty="0"/>
              <a:t> I do not permit a woman to teach or to assume authority over a man</a:t>
            </a:r>
            <a:r>
              <a:rPr lang="en-US" sz="2400" dirty="0" smtClean="0"/>
              <a:t>; </a:t>
            </a:r>
            <a:r>
              <a:rPr lang="en-US" sz="2400" dirty="0"/>
              <a:t>she must be quiet. </a:t>
            </a:r>
            <a:r>
              <a:rPr lang="en-US" sz="2400" baseline="30000" dirty="0"/>
              <a:t>13</a:t>
            </a:r>
            <a:r>
              <a:rPr lang="en-US" sz="2400" dirty="0"/>
              <a:t> For Adam was formed first, then Eve.</a:t>
            </a:r>
          </a:p>
        </p:txBody>
      </p:sp>
      <p:sp>
        <p:nvSpPr>
          <p:cNvPr id="10" name="Rounded Rectangular Callout 9"/>
          <p:cNvSpPr/>
          <p:nvPr/>
        </p:nvSpPr>
        <p:spPr>
          <a:xfrm>
            <a:off x="190500" y="1371600"/>
            <a:ext cx="8610600" cy="1600200"/>
          </a:xfrm>
          <a:prstGeom prst="wedgeRoundRectCallout">
            <a:avLst>
              <a:gd name="adj1" fmla="val 33438"/>
              <a:gd name="adj2" fmla="val 1817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aseline="30000" dirty="0" smtClean="0"/>
              <a:t>22</a:t>
            </a:r>
            <a:r>
              <a:rPr lang="en-US" sz="2400" dirty="0" smtClean="0"/>
              <a:t> For as in Adam all die, so in Christ all will be made alive. </a:t>
            </a:r>
            <a:r>
              <a:rPr lang="en-US" sz="2400" b="1" dirty="0" smtClean="0"/>
              <a:t> Corinthians 15:22</a:t>
            </a:r>
            <a:endParaRPr lang="en-US" sz="2400" dirty="0"/>
          </a:p>
        </p:txBody>
      </p:sp>
    </p:spTree>
    <p:extLst>
      <p:ext uri="{BB962C8B-B14F-4D97-AF65-F5344CB8AC3E}">
        <p14:creationId xmlns:p14="http://schemas.microsoft.com/office/powerpoint/2010/main" val="557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dissolve">
                                      <p:cBhvr>
                                        <p:cTn id="7" dur="500"/>
                                        <p:tgtEl>
                                          <p:spTgt spid="542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3" end="3"/>
                                            </p:txEl>
                                          </p:spTgt>
                                        </p:tgtEl>
                                        <p:attrNameLst>
                                          <p:attrName>style.visibility</p:attrName>
                                        </p:attrNameLst>
                                      </p:cBhvr>
                                      <p:to>
                                        <p:strVal val="visible"/>
                                      </p:to>
                                    </p:set>
                                    <p:animEffect transition="in" filter="dissolve">
                                      <p:cBhvr>
                                        <p:cTn id="12" dur="500"/>
                                        <p:tgtEl>
                                          <p:spTgt spid="5427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75">
                                            <p:txEl>
                                              <p:pRg st="4" end="4"/>
                                            </p:txEl>
                                          </p:spTgt>
                                        </p:tgtEl>
                                        <p:attrNameLst>
                                          <p:attrName>style.visibility</p:attrName>
                                        </p:attrNameLst>
                                      </p:cBhvr>
                                      <p:to>
                                        <p:strVal val="visible"/>
                                      </p:to>
                                    </p:set>
                                    <p:animEffect transition="in" filter="dissolve">
                                      <p:cBhvr>
                                        <p:cTn id="17" dur="500"/>
                                        <p:tgtEl>
                                          <p:spTgt spid="5427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275">
                                            <p:txEl>
                                              <p:pRg st="5" end="5"/>
                                            </p:txEl>
                                          </p:spTgt>
                                        </p:tgtEl>
                                        <p:attrNameLst>
                                          <p:attrName>style.visibility</p:attrName>
                                        </p:attrNameLst>
                                      </p:cBhvr>
                                      <p:to>
                                        <p:strVal val="visible"/>
                                      </p:to>
                                    </p:set>
                                    <p:animEffect transition="in" filter="dissolve">
                                      <p:cBhvr>
                                        <p:cTn id="22" dur="500"/>
                                        <p:tgtEl>
                                          <p:spTgt spid="5427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6"/>
                                        </p:tgtEl>
                                      </p:cBhvr>
                                    </p:animEffect>
                                    <p:set>
                                      <p:cBhvr>
                                        <p:cTn id="32" dur="1" fill="hold">
                                          <p:stCondLst>
                                            <p:cond delay="1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4275">
                                            <p:txEl>
                                              <p:pRg st="6" end="6"/>
                                            </p:txEl>
                                          </p:spTgt>
                                        </p:tgtEl>
                                        <p:attrNameLst>
                                          <p:attrName>style.visibility</p:attrName>
                                        </p:attrNameLst>
                                      </p:cBhvr>
                                      <p:to>
                                        <p:strVal val="visible"/>
                                      </p:to>
                                    </p:set>
                                    <p:animEffect transition="in" filter="dissolve">
                                      <p:cBhvr>
                                        <p:cTn id="37" dur="500"/>
                                        <p:tgtEl>
                                          <p:spTgt spid="542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4275">
                                            <p:txEl>
                                              <p:pRg st="7" end="7"/>
                                            </p:txEl>
                                          </p:spTgt>
                                        </p:tgtEl>
                                        <p:attrNameLst>
                                          <p:attrName>style.visibility</p:attrName>
                                        </p:attrNameLst>
                                      </p:cBhvr>
                                      <p:to>
                                        <p:strVal val="visible"/>
                                      </p:to>
                                    </p:set>
                                    <p:animEffect transition="in" filter="dissolve">
                                      <p:cBhvr>
                                        <p:cTn id="52" dur="500"/>
                                        <p:tgtEl>
                                          <p:spTgt spid="5427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4275">
                                            <p:txEl>
                                              <p:pRg st="8" end="8"/>
                                            </p:txEl>
                                          </p:spTgt>
                                        </p:tgtEl>
                                        <p:attrNameLst>
                                          <p:attrName>style.visibility</p:attrName>
                                        </p:attrNameLst>
                                      </p:cBhvr>
                                      <p:to>
                                        <p:strVal val="visible"/>
                                      </p:to>
                                    </p:set>
                                    <p:animEffect transition="in" filter="dissolve">
                                      <p:cBhvr>
                                        <p:cTn id="57" dur="500"/>
                                        <p:tgtEl>
                                          <p:spTgt spid="5427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4275">
                                            <p:txEl>
                                              <p:pRg st="9" end="9"/>
                                            </p:txEl>
                                          </p:spTgt>
                                        </p:tgtEl>
                                        <p:attrNameLst>
                                          <p:attrName>style.visibility</p:attrName>
                                        </p:attrNameLst>
                                      </p:cBhvr>
                                      <p:to>
                                        <p:strVal val="visible"/>
                                      </p:to>
                                    </p:set>
                                    <p:animEffect transition="in" filter="dissolve">
                                      <p:cBhvr>
                                        <p:cTn id="62" dur="500"/>
                                        <p:tgtEl>
                                          <p:spTgt spid="54275">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4275">
                                            <p:txEl>
                                              <p:pRg st="10" end="10"/>
                                            </p:txEl>
                                          </p:spTgt>
                                        </p:tgtEl>
                                        <p:attrNameLst>
                                          <p:attrName>style.visibility</p:attrName>
                                        </p:attrNameLst>
                                      </p:cBhvr>
                                      <p:to>
                                        <p:strVal val="visible"/>
                                      </p:to>
                                    </p:set>
                                    <p:animEffect transition="in" filter="dissolve">
                                      <p:cBhvr>
                                        <p:cTn id="67" dur="500"/>
                                        <p:tgtEl>
                                          <p:spTgt spid="5427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0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2000"/>
                                        <p:tgtEl>
                                          <p:spTgt spid="10"/>
                                        </p:tgtEl>
                                      </p:cBhvr>
                                    </p:animEffect>
                                    <p:set>
                                      <p:cBhvr>
                                        <p:cTn id="7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P spid="6" grpId="0" uiExpand="1" animBg="1"/>
      <p:bldP spid="6" grpId="1" uiExpand="1" animBg="1"/>
      <p:bldP spid="7" grpId="0" uiExpand="1" animBg="1"/>
      <p:bldP spid="7" grpId="1" uiExpand="1" animBg="1"/>
      <p:bldP spid="10" grpId="0" uiExpand="1" animBg="1"/>
      <p:bldP spid="10" grpId="1" uiExpan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134643" y="223736"/>
            <a:ext cx="5009357" cy="2514600"/>
          </a:xfrm>
        </p:spPr>
        <p:txBody>
          <a:bodyPr>
            <a:normAutofit fontScale="77500" lnSpcReduction="20000"/>
          </a:bodyPr>
          <a:lstStyle/>
          <a:p>
            <a:r>
              <a:rPr lang="en-US" sz="2400" dirty="0">
                <a:solidFill>
                  <a:schemeClr val="bg1"/>
                </a:solidFill>
              </a:rPr>
              <a:t> </a:t>
            </a:r>
            <a:r>
              <a:rPr lang="en-US" sz="2400" dirty="0" smtClean="0">
                <a:solidFill>
                  <a:schemeClr val="bg1"/>
                </a:solidFill>
              </a:rPr>
              <a:t>“21 </a:t>
            </a:r>
            <a:r>
              <a:rPr lang="en-US" sz="2400" dirty="0">
                <a:solidFill>
                  <a:schemeClr val="bg1"/>
                </a:solidFill>
              </a:rPr>
              <a:t>Submit to one another out of reverence for Christ</a:t>
            </a:r>
            <a:r>
              <a:rPr lang="en-US" sz="2400" dirty="0" smtClean="0">
                <a:solidFill>
                  <a:schemeClr val="bg1"/>
                </a:solidFill>
              </a:rPr>
              <a:t>.”</a:t>
            </a:r>
          </a:p>
          <a:p>
            <a:endParaRPr lang="en-US" sz="2400" dirty="0">
              <a:solidFill>
                <a:schemeClr val="bg1"/>
              </a:solidFill>
            </a:endParaRPr>
          </a:p>
          <a:p>
            <a:r>
              <a:rPr lang="en-US" sz="2400" dirty="0" smtClean="0">
                <a:solidFill>
                  <a:schemeClr val="bg1"/>
                </a:solidFill>
              </a:rPr>
              <a:t>This is often referred to as “mutual submission”—sometimes used by ‘egalitarian’ proponents to imply that there is no unique kind of submission that a wife owes to her husband—undermining the husband’s role and stripping a wife of her God given protection.</a:t>
            </a:r>
            <a:endParaRPr lang="en-US" sz="2400" dirty="0">
              <a:solidFill>
                <a:schemeClr val="bg1"/>
              </a:solidFill>
            </a:endParaRPr>
          </a:p>
        </p:txBody>
      </p:sp>
      <p:sp>
        <p:nvSpPr>
          <p:cNvPr id="4" name="Title 3"/>
          <p:cNvSpPr>
            <a:spLocks noGrp="1"/>
          </p:cNvSpPr>
          <p:nvPr>
            <p:ph type="title"/>
          </p:nvPr>
        </p:nvSpPr>
        <p:spPr>
          <a:xfrm>
            <a:off x="190500" y="-304800"/>
            <a:ext cx="3848100" cy="1162050"/>
          </a:xfrm>
        </p:spPr>
        <p:txBody>
          <a:bodyPr>
            <a:noAutofit/>
          </a:bodyPr>
          <a:lstStyle/>
          <a:p>
            <a:r>
              <a:rPr lang="en-US" sz="2400" dirty="0" smtClean="0">
                <a:solidFill>
                  <a:schemeClr val="bg1"/>
                </a:solidFill>
              </a:rPr>
              <a:t>What do we do with Paul’s words in Ephesians 5:21?</a:t>
            </a:r>
            <a:endParaRPr lang="en-US" sz="2400" dirty="0">
              <a:solidFill>
                <a:schemeClr val="bg1"/>
              </a:solidFill>
            </a:endParaRPr>
          </a:p>
        </p:txBody>
      </p:sp>
      <p:pic>
        <p:nvPicPr>
          <p:cNvPr id="5" name="Picture 4" descr="1 corinthians 1111, 12.jpg"/>
          <p:cNvPicPr>
            <a:picLocks noChangeAspect="1"/>
          </p:cNvPicPr>
          <p:nvPr/>
        </p:nvPicPr>
        <p:blipFill>
          <a:blip r:embed="rId2" cstate="print"/>
          <a:stretch>
            <a:fillRect/>
          </a:stretch>
        </p:blipFill>
        <p:spPr>
          <a:xfrm>
            <a:off x="3429000" y="2743200"/>
            <a:ext cx="5715000" cy="4114800"/>
          </a:xfrm>
          <a:prstGeom prst="rect">
            <a:avLst/>
          </a:prstGeom>
        </p:spPr>
      </p:pic>
      <p:sp>
        <p:nvSpPr>
          <p:cNvPr id="6" name="TextBox 5"/>
          <p:cNvSpPr txBox="1"/>
          <p:nvPr/>
        </p:nvSpPr>
        <p:spPr>
          <a:xfrm>
            <a:off x="2895600" y="6172200"/>
            <a:ext cx="2209800" cy="369332"/>
          </a:xfrm>
          <a:prstGeom prst="rect">
            <a:avLst/>
          </a:prstGeom>
          <a:noFill/>
        </p:spPr>
        <p:txBody>
          <a:bodyPr wrap="square" rtlCol="0">
            <a:spAutoFit/>
          </a:bodyPr>
          <a:lstStyle/>
          <a:p>
            <a:r>
              <a:rPr lang="en-US" dirty="0" smtClean="0"/>
              <a:t>1 Corthians 11: 11, 12</a:t>
            </a:r>
            <a:endParaRPr lang="en-US" dirty="0"/>
          </a:p>
        </p:txBody>
      </p:sp>
      <p:sp>
        <p:nvSpPr>
          <p:cNvPr id="8" name="TextBox 7"/>
          <p:cNvSpPr txBox="1"/>
          <p:nvPr/>
        </p:nvSpPr>
        <p:spPr>
          <a:xfrm>
            <a:off x="228600" y="762000"/>
            <a:ext cx="3962400" cy="6186309"/>
          </a:xfrm>
          <a:prstGeom prst="rect">
            <a:avLst/>
          </a:prstGeom>
          <a:noFill/>
        </p:spPr>
        <p:txBody>
          <a:bodyPr wrap="square" rtlCol="0">
            <a:spAutoFit/>
          </a:bodyPr>
          <a:lstStyle/>
          <a:p>
            <a:r>
              <a:rPr lang="en-US" dirty="0">
                <a:solidFill>
                  <a:schemeClr val="bg1">
                    <a:lumMod val="75000"/>
                  </a:schemeClr>
                </a:solidFill>
              </a:rPr>
              <a:t>However, the following context defines what Paul means by “be subject to </a:t>
            </a:r>
            <a:r>
              <a:rPr lang="en-US" dirty="0" smtClean="0">
                <a:solidFill>
                  <a:schemeClr val="bg1">
                    <a:lumMod val="75000"/>
                  </a:schemeClr>
                </a:solidFill>
              </a:rPr>
              <a:t>one another</a:t>
            </a:r>
            <a:r>
              <a:rPr lang="en-US" dirty="0">
                <a:solidFill>
                  <a:schemeClr val="bg1">
                    <a:lumMod val="75000"/>
                  </a:schemeClr>
                </a:solidFill>
              </a:rPr>
              <a:t>” in Ephesians 5:21: he means “Be subject </a:t>
            </a:r>
            <a:r>
              <a:rPr lang="en-US" i="1" dirty="0">
                <a:solidFill>
                  <a:schemeClr val="bg1">
                    <a:lumMod val="75000"/>
                  </a:schemeClr>
                </a:solidFill>
              </a:rPr>
              <a:t>to others in the church who are </a:t>
            </a:r>
            <a:r>
              <a:rPr lang="en-US" i="1" dirty="0" smtClean="0">
                <a:solidFill>
                  <a:schemeClr val="bg1">
                    <a:lumMod val="75000"/>
                  </a:schemeClr>
                </a:solidFill>
              </a:rPr>
              <a:t>in positions </a:t>
            </a:r>
            <a:r>
              <a:rPr lang="en-US" i="1" dirty="0">
                <a:solidFill>
                  <a:schemeClr val="bg1">
                    <a:lumMod val="75000"/>
                  </a:schemeClr>
                </a:solidFill>
              </a:rPr>
              <a:t>of authority over you.</a:t>
            </a:r>
            <a:r>
              <a:rPr lang="en-US" dirty="0">
                <a:solidFill>
                  <a:schemeClr val="bg1">
                    <a:lumMod val="75000"/>
                  </a:schemeClr>
                </a:solidFill>
              </a:rPr>
              <a:t>” This is explained by what follows: wives are to </a:t>
            </a:r>
            <a:r>
              <a:rPr lang="en-US" dirty="0" smtClean="0">
                <a:solidFill>
                  <a:schemeClr val="bg1">
                    <a:lumMod val="75000"/>
                  </a:schemeClr>
                </a:solidFill>
              </a:rPr>
              <a:t>be subject </a:t>
            </a:r>
            <a:r>
              <a:rPr lang="en-US" dirty="0">
                <a:solidFill>
                  <a:schemeClr val="bg1">
                    <a:lumMod val="75000"/>
                  </a:schemeClr>
                </a:solidFill>
              </a:rPr>
              <a:t>to husbands (Eph. 5:22–24), but husbands are never told to be subject </a:t>
            </a:r>
            <a:r>
              <a:rPr lang="en-US" dirty="0" smtClean="0">
                <a:solidFill>
                  <a:schemeClr val="bg1">
                    <a:lumMod val="75000"/>
                  </a:schemeClr>
                </a:solidFill>
              </a:rPr>
              <a:t>to wives</a:t>
            </a:r>
            <a:r>
              <a:rPr lang="en-US" dirty="0">
                <a:solidFill>
                  <a:schemeClr val="bg1">
                    <a:lumMod val="75000"/>
                  </a:schemeClr>
                </a:solidFill>
              </a:rPr>
              <a:t>. In fact, Paul tells wives to be subject “to </a:t>
            </a:r>
            <a:r>
              <a:rPr lang="en-US" i="1" dirty="0">
                <a:solidFill>
                  <a:schemeClr val="bg1">
                    <a:lumMod val="75000"/>
                  </a:schemeClr>
                </a:solidFill>
              </a:rPr>
              <a:t>your own </a:t>
            </a:r>
            <a:r>
              <a:rPr lang="en-US" dirty="0">
                <a:solidFill>
                  <a:schemeClr val="bg1">
                    <a:lumMod val="75000"/>
                  </a:schemeClr>
                </a:solidFill>
              </a:rPr>
              <a:t>husbands” (Eph. 5:22),</a:t>
            </a:r>
            <a:r>
              <a:rPr lang="en-US" dirty="0" smtClean="0">
                <a:solidFill>
                  <a:schemeClr val="bg1">
                    <a:lumMod val="75000"/>
                  </a:schemeClr>
                </a:solidFill>
              </a:rPr>
              <a:t>24 not </a:t>
            </a:r>
            <a:r>
              <a:rPr lang="en-US" dirty="0">
                <a:solidFill>
                  <a:schemeClr val="bg1">
                    <a:lumMod val="75000"/>
                  </a:schemeClr>
                </a:solidFill>
              </a:rPr>
              <a:t>to everyone in the church or to all husbands! Children are to be subject to </a:t>
            </a:r>
            <a:r>
              <a:rPr lang="en-US" dirty="0" smtClean="0">
                <a:solidFill>
                  <a:schemeClr val="bg1">
                    <a:lumMod val="75000"/>
                  </a:schemeClr>
                </a:solidFill>
              </a:rPr>
              <a:t>their parents </a:t>
            </a:r>
            <a:r>
              <a:rPr lang="en-US" dirty="0">
                <a:solidFill>
                  <a:schemeClr val="bg1">
                    <a:lumMod val="75000"/>
                  </a:schemeClr>
                </a:solidFill>
              </a:rPr>
              <a:t>(to “obey” them, Eph. 6:1–3), but parents are never told to be subject to or </a:t>
            </a:r>
            <a:r>
              <a:rPr lang="en-US" dirty="0" smtClean="0">
                <a:solidFill>
                  <a:schemeClr val="bg1">
                    <a:lumMod val="75000"/>
                  </a:schemeClr>
                </a:solidFill>
              </a:rPr>
              <a:t>to obey </a:t>
            </a:r>
            <a:r>
              <a:rPr lang="en-US" dirty="0">
                <a:solidFill>
                  <a:schemeClr val="bg1">
                    <a:lumMod val="75000"/>
                  </a:schemeClr>
                </a:solidFill>
              </a:rPr>
              <a:t>their children. Servants are to be subject to (“obey”) their masters, but </a:t>
            </a:r>
            <a:r>
              <a:rPr lang="en-US" dirty="0" smtClean="0">
                <a:solidFill>
                  <a:schemeClr val="bg1">
                    <a:lumMod val="75000"/>
                  </a:schemeClr>
                </a:solidFill>
              </a:rPr>
              <a:t>not masters </a:t>
            </a:r>
            <a:r>
              <a:rPr lang="en-US" dirty="0">
                <a:solidFill>
                  <a:schemeClr val="bg1">
                    <a:lumMod val="75000"/>
                  </a:schemeClr>
                </a:solidFill>
              </a:rPr>
              <a:t>to servants.25 Therefore, the idea of mutual submission (in the sense,</a:t>
            </a:r>
          </a:p>
          <a:p>
            <a:r>
              <a:rPr lang="en-US" dirty="0" smtClean="0">
                <a:solidFill>
                  <a:schemeClr val="bg1">
                    <a:lumMod val="75000"/>
                  </a:schemeClr>
                </a:solidFill>
              </a:rPr>
              <a:t>“</a:t>
            </a:r>
            <a:r>
              <a:rPr lang="en-US" dirty="0">
                <a:solidFill>
                  <a:schemeClr val="bg1">
                    <a:lumMod val="75000"/>
                  </a:schemeClr>
                </a:solidFill>
              </a:rPr>
              <a:t>everyone should be subject to everyone”) is not affirmed  </a:t>
            </a:r>
            <a:r>
              <a:rPr lang="en-US" dirty="0" smtClean="0">
                <a:solidFill>
                  <a:schemeClr val="bg1">
                    <a:lumMod val="75000"/>
                  </a:schemeClr>
                </a:solidFill>
              </a:rPr>
              <a:t>here.</a:t>
            </a:r>
            <a:endParaRPr lang="en-US" dirty="0">
              <a:solidFill>
                <a:schemeClr val="bg1">
                  <a:lumMod val="75000"/>
                </a:schemeClr>
              </a:solidFill>
            </a:endParaRPr>
          </a:p>
        </p:txBody>
      </p:sp>
      <p:sp>
        <p:nvSpPr>
          <p:cNvPr id="2" name="Rectangle 1"/>
          <p:cNvSpPr/>
          <p:nvPr/>
        </p:nvSpPr>
        <p:spPr>
          <a:xfrm>
            <a:off x="4114800" y="5525869"/>
            <a:ext cx="4572000" cy="830997"/>
          </a:xfrm>
          <a:prstGeom prst="rect">
            <a:avLst/>
          </a:prstGeom>
          <a:solidFill>
            <a:schemeClr val="bg1">
              <a:lumMod val="50000"/>
            </a:schemeClr>
          </a:solidFill>
        </p:spPr>
        <p:txBody>
          <a:bodyPr>
            <a:spAutoFit/>
          </a:bodyPr>
          <a:lstStyle/>
          <a:p>
            <a:r>
              <a:rPr lang="en-US" sz="1600" dirty="0">
                <a:hlinkClick r:id="rId3"/>
              </a:rPr>
              <a:t>http://www.aholyexperience.com/2014/09/dear-kids-why-wait-till-marriage-what-no-one-tells-you-what-i-wish-someone-had-told-me</a:t>
            </a:r>
            <a:r>
              <a:rPr lang="en-US" sz="1600" dirty="0" smtClean="0">
                <a:hlinkClick r:id="rId3"/>
              </a:rPr>
              <a:t>/</a:t>
            </a:r>
            <a:endParaRPr 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fontScale="92500" lnSpcReduction="10000"/>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sz="2400" b="1" dirty="0" smtClean="0">
                <a:solidFill>
                  <a:schemeClr val="bg1"/>
                </a:solidFill>
                <a:effectLst>
                  <a:outerShdw blurRad="38100" dist="38100" dir="2700000" algn="tl">
                    <a:srgbClr val="808080"/>
                  </a:outerShdw>
                </a:effectLst>
              </a:rPr>
              <a:t>Part III: The Doctrine of </a:t>
            </a:r>
            <a:r>
              <a:rPr lang="en-US" sz="2400" b="1" i="1" dirty="0" smtClean="0">
                <a:solidFill>
                  <a:schemeClr val="bg1"/>
                </a:solidFill>
                <a:effectLst>
                  <a:outerShdw blurRad="38100" dist="38100" dir="2700000" algn="tl">
                    <a:srgbClr val="808080"/>
                  </a:outerShdw>
                </a:effectLst>
              </a:rPr>
              <a:t>Man</a:t>
            </a:r>
            <a:r>
              <a:rPr lang="en-US" sz="2400" dirty="0" smtClean="0">
                <a:solidFill>
                  <a:schemeClr val="bg1"/>
                </a:solidFill>
                <a:effectLst>
                  <a:outerShdw blurRad="38100" dist="38100" dir="2700000" algn="tl">
                    <a:srgbClr val="808080"/>
                  </a:outerShdw>
                </a:effectLst>
              </a:rPr>
              <a:t/>
            </a:r>
            <a:br>
              <a:rPr lang="en-US" sz="2400" dirty="0" smtClean="0">
                <a:solidFill>
                  <a:schemeClr val="bg1"/>
                </a:solidFill>
                <a:effectLst>
                  <a:outerShdw blurRad="38100" dist="38100" dir="2700000" algn="tl">
                    <a:srgbClr val="808080"/>
                  </a:outerShdw>
                </a:effectLst>
              </a:rPr>
            </a:br>
            <a:r>
              <a:rPr lang="en-US" sz="2400" dirty="0" smtClean="0">
                <a:solidFill>
                  <a:schemeClr val="bg1"/>
                </a:solidFill>
                <a:effectLst>
                  <a:outerShdw blurRad="38100" dist="38100" dir="2700000" algn="tl">
                    <a:srgbClr val="808080"/>
                  </a:outerShdw>
                </a:effectLst>
              </a:rPr>
              <a:t>D.  Man as Male &amp; Female</a:t>
            </a:r>
            <a:endParaRPr lang="en-US" sz="2400" i="1" dirty="0" smtClean="0">
              <a:solidFill>
                <a:schemeClr val="bg1"/>
              </a:solidFill>
              <a:latin typeface="Times New Roman" pitchFamily="18" charset="0"/>
              <a:cs typeface="Times New Roman" pitchFamily="18" charset="0"/>
            </a:endParaRPr>
          </a:p>
          <a:p>
            <a:pPr>
              <a:buNone/>
            </a:pPr>
            <a:r>
              <a:rPr lang="en-US" sz="2400" dirty="0" smtClean="0">
                <a:solidFill>
                  <a:schemeClr val="bg1"/>
                </a:solidFill>
                <a:effectLst>
                  <a:outerShdw blurRad="38100" dist="38100" dir="2700000" algn="tl">
                    <a:srgbClr val="000000">
                      <a:alpha val="43137"/>
                    </a:srgbClr>
                  </a:outerShdw>
                </a:effectLst>
              </a:rPr>
              <a:t>The creation of man as male and female shows God’s image in :</a:t>
            </a:r>
          </a:p>
          <a:p>
            <a:pPr>
              <a:buNone/>
            </a:pPr>
            <a:r>
              <a:rPr lang="en-US" sz="2400" dirty="0" smtClean="0">
                <a:solidFill>
                  <a:schemeClr val="bg1"/>
                </a:solidFill>
                <a:effectLst>
                  <a:outerShdw blurRad="38100" dist="38100" dir="2700000" algn="tl">
                    <a:srgbClr val="000000">
                      <a:alpha val="43137"/>
                    </a:srgbClr>
                  </a:outerShdw>
                </a:effectLst>
              </a:rPr>
              <a:t>	(3) </a:t>
            </a:r>
            <a:r>
              <a:rPr lang="en-US" sz="2400" dirty="0" smtClean="0">
                <a:solidFill>
                  <a:schemeClr val="accent2">
                    <a:lumMod val="60000"/>
                    <a:lumOff val="40000"/>
                  </a:schemeClr>
                </a:solidFill>
                <a:effectLst>
                  <a:outerShdw blurRad="38100" dist="38100" dir="2700000" algn="tl">
                    <a:srgbClr val="000000">
                      <a:alpha val="43137"/>
                    </a:srgbClr>
                  </a:outerShdw>
                </a:effectLst>
              </a:rPr>
              <a:t>difference</a:t>
            </a:r>
            <a:r>
              <a:rPr lang="en-US" sz="2400" dirty="0" smtClean="0">
                <a:solidFill>
                  <a:schemeClr val="bg1"/>
                </a:solidFill>
                <a:effectLst>
                  <a:outerShdw blurRad="38100" dist="38100" dir="2700000" algn="tl">
                    <a:srgbClr val="000000">
                      <a:alpha val="43137"/>
                    </a:srgbClr>
                  </a:outerShdw>
                </a:effectLst>
              </a:rPr>
              <a:t> in role and authority.</a:t>
            </a:r>
          </a:p>
          <a:p>
            <a:pPr>
              <a:buNone/>
            </a:pPr>
            <a:r>
              <a:rPr lang="en-US" sz="24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a.  Relates to Economic Trinity: </a:t>
            </a:r>
            <a:r>
              <a:rPr lang="en-US" sz="2400" dirty="0" smtClean="0">
                <a:solidFill>
                  <a:schemeClr val="bg1"/>
                </a:solidFill>
              </a:rPr>
              <a:t>Just as God the Father has authority over the Son, though the two are equal in deity, so in a marriage, the husband has authority over the wife, though they are equal in personhood.</a:t>
            </a:r>
          </a:p>
          <a:p>
            <a:pPr>
              <a:buNone/>
            </a:pPr>
            <a:r>
              <a:rPr lang="en-US" sz="24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b.  Man is ‘head’, woman is helpmate; “primogeniture” is assumed in the OT </a:t>
            </a:r>
          </a:p>
          <a:p>
            <a:pPr>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1.  Adam created first); echoed in I Tim 2:13</a:t>
            </a:r>
          </a:p>
          <a:p>
            <a:pPr>
              <a:buNone/>
            </a:pPr>
            <a:r>
              <a:rPr lang="en-US" sz="2400" dirty="0" smtClean="0">
                <a:solidFill>
                  <a:schemeClr val="bg1"/>
                </a:solidFill>
                <a:latin typeface="Calibri" pitchFamily="34" charset="0"/>
                <a:cs typeface="Calibri" pitchFamily="34" charset="0"/>
              </a:rPr>
              <a:t>			2.  Adam named Eve</a:t>
            </a:r>
          </a:p>
          <a:p>
            <a:pPr>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3.  Serpent tempted Eve (role reversal)</a:t>
            </a:r>
          </a:p>
          <a:p>
            <a:pPr>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4. God spoke to Adam (as ‘Federal head’;</a:t>
            </a:r>
            <a:r>
              <a:rPr lang="en-US" sz="2400" dirty="0" smtClean="0"/>
              <a:t> </a:t>
            </a:r>
            <a:r>
              <a:rPr lang="en-US" sz="2400" dirty="0" smtClean="0">
                <a:solidFill>
                  <a:schemeClr val="bg1"/>
                </a:solidFill>
              </a:rPr>
              <a:t>(1 </a:t>
            </a:r>
            <a:r>
              <a:rPr lang="en-US" sz="2400" dirty="0" err="1" smtClean="0">
                <a:solidFill>
                  <a:schemeClr val="bg1"/>
                </a:solidFill>
              </a:rPr>
              <a:t>Cor</a:t>
            </a:r>
            <a:r>
              <a:rPr lang="en-US" sz="2400" dirty="0" smtClean="0">
                <a:solidFill>
                  <a:schemeClr val="bg1"/>
                </a:solidFill>
              </a:rPr>
              <a:t> 15:22; cf. 			v. 49)</a:t>
            </a:r>
            <a:endParaRPr lang="en-US" sz="2400" dirty="0" smtClean="0">
              <a:solidFill>
                <a:schemeClr val="bg1"/>
              </a:solidFill>
              <a:latin typeface="Calibri" pitchFamily="34" charset="0"/>
              <a:cs typeface="Calibri" pitchFamily="34" charset="0"/>
            </a:endParaRPr>
          </a:p>
          <a:p>
            <a:pPr>
              <a:buNone/>
            </a:pPr>
            <a:r>
              <a:rPr lang="en-US" sz="2400" dirty="0">
                <a:solidFill>
                  <a:schemeClr val="bg1"/>
                </a:solidFill>
                <a:latin typeface="Calibri" pitchFamily="34" charset="0"/>
                <a:cs typeface="Calibri" pitchFamily="34" charset="0"/>
              </a:rPr>
              <a:t>	</a:t>
            </a:r>
            <a:r>
              <a:rPr lang="en-US" sz="2400" dirty="0" smtClean="0">
                <a:solidFill>
                  <a:schemeClr val="bg1"/>
                </a:solidFill>
                <a:latin typeface="Calibri" pitchFamily="34" charset="0"/>
                <a:cs typeface="Calibri" pitchFamily="34" charset="0"/>
              </a:rPr>
              <a:t>	c.  Fall distorted roles; Redemption reaffirms former order</a:t>
            </a:r>
          </a:p>
          <a:p>
            <a:pPr>
              <a:buNone/>
            </a:pPr>
            <a:endParaRPr lang="en-US" sz="24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endParaRPr lang="en-US" sz="2400" i="1"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endParaRPr lang="en-US" sz="2400" dirty="0" smtClean="0">
              <a:solidFill>
                <a:schemeClr val="bg1"/>
              </a:solidFill>
            </a:endParaRPr>
          </a:p>
          <a:p>
            <a:pPr>
              <a:buNone/>
            </a:pPr>
            <a:endParaRPr lang="en-US" sz="2400" dirty="0" smtClean="0">
              <a:solidFill>
                <a:schemeClr val="bg1"/>
              </a:solidFill>
              <a:effectLst>
                <a:outerShdw blurRad="38100" dist="38100" dir="2700000" algn="tl">
                  <a:srgbClr val="808080"/>
                </a:outerShdw>
              </a:effectLst>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9" name="Rounded Rectangular Callout 8"/>
          <p:cNvSpPr/>
          <p:nvPr/>
        </p:nvSpPr>
        <p:spPr>
          <a:xfrm>
            <a:off x="160361" y="1371600"/>
            <a:ext cx="8610600" cy="1905000"/>
          </a:xfrm>
          <a:prstGeom prst="wedgeRoundRectCallout">
            <a:avLst>
              <a:gd name="adj1" fmla="val 26358"/>
              <a:gd name="adj2" fmla="val 180527"/>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aseline="30000" dirty="0" smtClean="0">
                <a:solidFill>
                  <a:schemeClr val="bg1"/>
                </a:solidFill>
                <a:effectLst>
                  <a:outerShdw blurRad="38100" dist="38100" dir="2700000" algn="tl">
                    <a:srgbClr val="000000">
                      <a:alpha val="43137"/>
                    </a:srgbClr>
                  </a:outerShdw>
                </a:effectLst>
                <a:latin typeface="Papyrus" pitchFamily="66" charset="0"/>
              </a:rPr>
              <a:t>3</a:t>
            </a:r>
            <a:r>
              <a:rPr lang="en-US" sz="2800" dirty="0" smtClean="0">
                <a:solidFill>
                  <a:schemeClr val="bg1"/>
                </a:solidFill>
                <a:effectLst>
                  <a:outerShdw blurRad="38100" dist="38100" dir="2700000" algn="tl">
                    <a:srgbClr val="000000">
                      <a:alpha val="43137"/>
                    </a:srgbClr>
                  </a:outerShdw>
                </a:effectLst>
                <a:latin typeface="Papyrus" pitchFamily="66" charset="0"/>
              </a:rPr>
              <a:t>Now I want you to realize that the head of every man is Christ, and the head of the woman is man, and the head of Christ is God.</a:t>
            </a:r>
          </a:p>
          <a:p>
            <a:r>
              <a:rPr lang="en-US" sz="2800" b="1" dirty="0" smtClean="0">
                <a:effectLst>
                  <a:outerShdw blurRad="38100" dist="38100" dir="2700000" algn="tl">
                    <a:srgbClr val="000000">
                      <a:alpha val="43137"/>
                    </a:srgbClr>
                  </a:outerShdw>
                </a:effectLst>
                <a:latin typeface="Papyrus" pitchFamily="66" charset="0"/>
              </a:rPr>
              <a:t>					1 Corinthians 11:3</a:t>
            </a:r>
            <a:endParaRPr lang="en-US" sz="2800" dirty="0">
              <a:effectLst>
                <a:outerShdw blurRad="38100" dist="38100" dir="2700000" algn="tl">
                  <a:srgbClr val="000000">
                    <a:alpha val="43137"/>
                  </a:srgbClr>
                </a:outerShdw>
              </a:effectLst>
              <a:latin typeface="Papyrus" pitchFamily="66" charset="0"/>
            </a:endParaRPr>
          </a:p>
        </p:txBody>
      </p:sp>
      <p:sp>
        <p:nvSpPr>
          <p:cNvPr id="11" name="TextBox 10"/>
          <p:cNvSpPr txBox="1"/>
          <p:nvPr/>
        </p:nvSpPr>
        <p:spPr>
          <a:xfrm>
            <a:off x="381000" y="4031670"/>
            <a:ext cx="1676400" cy="1754326"/>
          </a:xfrm>
          <a:prstGeom prst="rect">
            <a:avLst/>
          </a:prstGeom>
          <a:solidFill>
            <a:schemeClr val="accent1">
              <a:lumMod val="50000"/>
            </a:schemeClr>
          </a:solidFill>
        </p:spPr>
        <p:txBody>
          <a:bodyPr wrap="square" rtlCol="0">
            <a:spAutoFit/>
          </a:bodyPr>
          <a:lstStyle/>
          <a:p>
            <a:r>
              <a:rPr lang="en-US" dirty="0" smtClean="0">
                <a:solidFill>
                  <a:schemeClr val="tx2">
                    <a:lumMod val="20000"/>
                    <a:lumOff val="80000"/>
                  </a:schemeClr>
                </a:solidFill>
              </a:rPr>
              <a:t>And now for you who wish to be Gentlemen…I give you my top 20…</a:t>
            </a:r>
            <a:endParaRPr lang="en-US" dirty="0">
              <a:solidFill>
                <a:schemeClr val="tx2">
                  <a:lumMod val="20000"/>
                  <a:lumOff val="80000"/>
                </a:schemeClr>
              </a:solidFill>
            </a:endParaRPr>
          </a:p>
        </p:txBody>
      </p:sp>
    </p:spTree>
    <p:extLst>
      <p:ext uri="{BB962C8B-B14F-4D97-AF65-F5344CB8AC3E}">
        <p14:creationId xmlns:p14="http://schemas.microsoft.com/office/powerpoint/2010/main" val="30459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10" end="10"/>
                                            </p:txEl>
                                          </p:spTgt>
                                        </p:tgtEl>
                                        <p:attrNameLst>
                                          <p:attrName>style.visibility</p:attrName>
                                        </p:attrNameLst>
                                      </p:cBhvr>
                                      <p:to>
                                        <p:strVal val="visible"/>
                                      </p:to>
                                    </p:set>
                                    <p:animEffect transition="in" filter="dissolve">
                                      <p:cBhvr>
                                        <p:cTn id="7" dur="500"/>
                                        <p:tgtEl>
                                          <p:spTgt spid="54275">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28600" y="1524000"/>
            <a:ext cx="8610600" cy="5176838"/>
          </a:xfrm>
          <a:prstGeom prst="rect">
            <a:avLst/>
          </a:prstGeom>
          <a:noFill/>
          <a:ln w="9525">
            <a:noFill/>
            <a:miter lim="800000"/>
            <a:headEnd/>
            <a:tailEnd/>
          </a:ln>
        </p:spPr>
      </p:pic>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18" name="TextBox 17"/>
          <p:cNvSpPr txBox="1"/>
          <p:nvPr/>
        </p:nvSpPr>
        <p:spPr>
          <a:xfrm>
            <a:off x="-38100" y="870773"/>
            <a:ext cx="9144000" cy="5940088"/>
          </a:xfrm>
          <a:prstGeom prst="rect">
            <a:avLst/>
          </a:prstGeom>
          <a:solidFill>
            <a:schemeClr val="bg2">
              <a:lumMod val="25000"/>
            </a:schemeClr>
          </a:solidFill>
        </p:spPr>
        <p:txBody>
          <a:bodyPr wrap="square" rtlCol="0">
            <a:spAutoFit/>
          </a:bodyPr>
          <a:lstStyle/>
          <a:p>
            <a:r>
              <a:rPr lang="en-US" sz="2000" b="1" dirty="0" smtClean="0">
                <a:solidFill>
                  <a:schemeClr val="bg2"/>
                </a:solidFill>
              </a:rPr>
              <a:t>20.</a:t>
            </a:r>
            <a:r>
              <a:rPr lang="en-US" sz="2000" dirty="0" smtClean="0">
                <a:solidFill>
                  <a:schemeClr val="bg2"/>
                </a:solidFill>
              </a:rPr>
              <a:t> Don’t dress to attract unnecessary attention or make some gauche statement.  Wear a belt. It’s called underwear for a reason.</a:t>
            </a:r>
          </a:p>
          <a:p>
            <a:r>
              <a:rPr lang="en-US" sz="2000" b="1" dirty="0" smtClean="0">
                <a:solidFill>
                  <a:schemeClr val="bg2"/>
                </a:solidFill>
              </a:rPr>
              <a:t>19.</a:t>
            </a:r>
            <a:r>
              <a:rPr lang="en-US" sz="2000" dirty="0" smtClean="0">
                <a:solidFill>
                  <a:schemeClr val="bg2"/>
                </a:solidFill>
              </a:rPr>
              <a:t> </a:t>
            </a:r>
            <a:r>
              <a:rPr lang="en-US" sz="2000" b="1" i="1" dirty="0" smtClean="0">
                <a:solidFill>
                  <a:schemeClr val="bg2"/>
                </a:solidFill>
              </a:rPr>
              <a:t>Barnes &amp; Noble </a:t>
            </a:r>
            <a:r>
              <a:rPr lang="en-US" sz="2000" dirty="0" smtClean="0">
                <a:solidFill>
                  <a:schemeClr val="bg2"/>
                </a:solidFill>
              </a:rPr>
              <a:t>should be your best friend. </a:t>
            </a:r>
          </a:p>
          <a:p>
            <a:r>
              <a:rPr lang="en-US" sz="2000" b="1" dirty="0" smtClean="0">
                <a:solidFill>
                  <a:schemeClr val="bg2"/>
                </a:solidFill>
              </a:rPr>
              <a:t>18.</a:t>
            </a:r>
            <a:r>
              <a:rPr lang="en-US" sz="2000" dirty="0" smtClean="0">
                <a:solidFill>
                  <a:schemeClr val="bg2"/>
                </a:solidFill>
              </a:rPr>
              <a:t> Try not to go straight to the sports section of the newspaper.</a:t>
            </a:r>
          </a:p>
          <a:p>
            <a:r>
              <a:rPr lang="en-US" sz="2000" b="1" dirty="0" smtClean="0">
                <a:solidFill>
                  <a:schemeClr val="bg2"/>
                </a:solidFill>
              </a:rPr>
              <a:t>17.</a:t>
            </a:r>
            <a:r>
              <a:rPr lang="en-US" sz="2000" dirty="0" smtClean="0">
                <a:solidFill>
                  <a:schemeClr val="bg2"/>
                </a:solidFill>
              </a:rPr>
              <a:t> Being open-minded and aware of the world around you shows class and sophistication, but avoid seeming pretentious by being modest instead of showing off what you know</a:t>
            </a:r>
            <a:r>
              <a:rPr lang="en-US" sz="2000" dirty="0">
                <a:solidFill>
                  <a:schemeClr val="bg2"/>
                </a:solidFill>
              </a:rPr>
              <a:t>. Learn at least one instrument</a:t>
            </a:r>
            <a:r>
              <a:rPr lang="en-US" sz="2000" dirty="0" smtClean="0">
                <a:solidFill>
                  <a:schemeClr val="bg2"/>
                </a:solidFill>
              </a:rPr>
              <a:t>.</a:t>
            </a:r>
          </a:p>
          <a:p>
            <a:r>
              <a:rPr lang="en-US" sz="2000" dirty="0" smtClean="0">
                <a:solidFill>
                  <a:schemeClr val="bg2"/>
                </a:solidFill>
              </a:rPr>
              <a:t>16.</a:t>
            </a:r>
            <a:r>
              <a:rPr lang="en-US" sz="2000" b="1" dirty="0" smtClean="0">
                <a:solidFill>
                  <a:schemeClr val="bg2"/>
                </a:solidFill>
              </a:rPr>
              <a:t> Look people in the eyes when you greet them &amp; shake their hand with intention.</a:t>
            </a:r>
            <a:endParaRPr lang="en-US" sz="2000" dirty="0" smtClean="0">
              <a:solidFill>
                <a:schemeClr val="bg2"/>
              </a:solidFill>
            </a:endParaRPr>
          </a:p>
          <a:p>
            <a:r>
              <a:rPr lang="en-US" sz="2000" b="1" dirty="0" smtClean="0">
                <a:solidFill>
                  <a:schemeClr val="bg2"/>
                </a:solidFill>
              </a:rPr>
              <a:t>15.</a:t>
            </a:r>
            <a:r>
              <a:rPr lang="en-US" sz="2000" dirty="0" smtClean="0">
                <a:solidFill>
                  <a:schemeClr val="bg2"/>
                </a:solidFill>
              </a:rPr>
              <a:t> “Take criticism with an open mind. You can improve from listening to superiors and by changing your actions to serve them.”</a:t>
            </a:r>
          </a:p>
          <a:p>
            <a:r>
              <a:rPr lang="en-US" sz="2000" dirty="0" smtClean="0">
                <a:solidFill>
                  <a:schemeClr val="bg2"/>
                </a:solidFill>
              </a:rPr>
              <a:t>14.</a:t>
            </a:r>
            <a:r>
              <a:rPr lang="en-US" sz="2000" b="1" dirty="0" smtClean="0">
                <a:solidFill>
                  <a:schemeClr val="bg2"/>
                </a:solidFill>
              </a:rPr>
              <a:t> Be on time to meetings/rendezvous -early if you can.</a:t>
            </a:r>
            <a:endParaRPr lang="en-US" sz="2000" dirty="0" smtClean="0">
              <a:solidFill>
                <a:schemeClr val="bg2"/>
              </a:solidFill>
            </a:endParaRPr>
          </a:p>
          <a:p>
            <a:r>
              <a:rPr lang="en-US" sz="2000" b="1" dirty="0" smtClean="0">
                <a:solidFill>
                  <a:schemeClr val="bg2"/>
                </a:solidFill>
              </a:rPr>
              <a:t>13.</a:t>
            </a:r>
            <a:r>
              <a:rPr lang="en-US" sz="2000" dirty="0" smtClean="0">
                <a:solidFill>
                  <a:schemeClr val="bg2"/>
                </a:solidFill>
              </a:rPr>
              <a:t> In meetings, don’t hold conversations at the same time someone else is speaking. Let the person finish his point before giving yours.  Sometimes, simply listen.</a:t>
            </a:r>
          </a:p>
          <a:p>
            <a:r>
              <a:rPr lang="en-US" sz="2000" b="1" dirty="0" smtClean="0">
                <a:solidFill>
                  <a:schemeClr val="bg2"/>
                </a:solidFill>
              </a:rPr>
              <a:t>12.</a:t>
            </a:r>
            <a:r>
              <a:rPr lang="en-US" sz="2000" dirty="0" smtClean="0">
                <a:solidFill>
                  <a:schemeClr val="bg2"/>
                </a:solidFill>
              </a:rPr>
              <a:t> Don’t talk down to coworkers, including subordinates. You may be above them in rank, but as a human being, it’s a level playing field.</a:t>
            </a:r>
          </a:p>
          <a:p>
            <a:r>
              <a:rPr lang="en-US" sz="2000" dirty="0" smtClean="0">
                <a:solidFill>
                  <a:schemeClr val="bg2"/>
                </a:solidFill>
              </a:rPr>
              <a:t>11.</a:t>
            </a:r>
            <a:r>
              <a:rPr lang="en-US" sz="2000" b="1" dirty="0" smtClean="0">
                <a:solidFill>
                  <a:schemeClr val="bg2"/>
                </a:solidFill>
              </a:rPr>
              <a:t> If you initiate a dinner date or meeting, then you should expect to pay. That works both ways. </a:t>
            </a:r>
            <a:r>
              <a:rPr lang="en-US" sz="2000" dirty="0" smtClean="0">
                <a:solidFill>
                  <a:schemeClr val="bg2"/>
                </a:solidFill>
              </a:rPr>
              <a:t>(But, men, still insist…and relent if she won’t back down.)</a:t>
            </a:r>
          </a:p>
          <a:p>
            <a:r>
              <a:rPr lang="en-US" sz="2000" dirty="0" smtClean="0">
                <a:solidFill>
                  <a:schemeClr val="bg2"/>
                </a:solidFill>
              </a:rPr>
              <a:t>10.</a:t>
            </a:r>
            <a:r>
              <a:rPr lang="en-US" sz="2000" b="1" dirty="0" smtClean="0">
                <a:solidFill>
                  <a:schemeClr val="bg2"/>
                </a:solidFill>
              </a:rPr>
              <a:t> At a restaurant, let women order food first, and </a:t>
            </a:r>
            <a:r>
              <a:rPr lang="en-US" sz="2000" dirty="0" smtClean="0">
                <a:solidFill>
                  <a:schemeClr val="bg2"/>
                </a:solidFill>
              </a:rPr>
              <a:t>stand up when a woman leaves the table</a:t>
            </a:r>
            <a:r>
              <a:rPr lang="en-US" sz="2000" b="1" dirty="0" smtClean="0">
                <a:solidFill>
                  <a:schemeClr val="bg2"/>
                </a:solidFill>
              </a:rPr>
              <a:t>.  Assist her to her chair before seating yourself.</a:t>
            </a:r>
            <a:endParaRPr lang="en-US" sz="2000" dirty="0" smtClean="0">
              <a:solidFill>
                <a:schemeClr val="bg2"/>
              </a:solidFill>
            </a:endParaRPr>
          </a:p>
        </p:txBody>
      </p:sp>
    </p:spTree>
    <p:extLst>
      <p:ext uri="{BB962C8B-B14F-4D97-AF65-F5344CB8AC3E}">
        <p14:creationId xmlns:p14="http://schemas.microsoft.com/office/powerpoint/2010/main" val="24177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dissolv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dissolv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dissolv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dissolv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dissolve">
                                      <p:cBhvr>
                                        <p:cTn id="47" dur="500"/>
                                        <p:tgtEl>
                                          <p:spTgt spid="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
                                            <p:txEl>
                                              <p:pRg st="9" end="9"/>
                                            </p:txEl>
                                          </p:spTgt>
                                        </p:tgtEl>
                                        <p:attrNameLst>
                                          <p:attrName>style.visibility</p:attrName>
                                        </p:attrNameLst>
                                      </p:cBhvr>
                                      <p:to>
                                        <p:strVal val="visible"/>
                                      </p:to>
                                    </p:set>
                                    <p:animEffect transition="in" filter="dissolve">
                                      <p:cBhvr>
                                        <p:cTn id="52" dur="500"/>
                                        <p:tgtEl>
                                          <p:spTgt spid="1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8">
                                            <p:txEl>
                                              <p:pRg st="10" end="10"/>
                                            </p:txEl>
                                          </p:spTgt>
                                        </p:tgtEl>
                                        <p:attrNameLst>
                                          <p:attrName>style.visibility</p:attrName>
                                        </p:attrNameLst>
                                      </p:cBhvr>
                                      <p:to>
                                        <p:strVal val="visible"/>
                                      </p:to>
                                    </p:set>
                                    <p:animEffect transition="in" filter="dissolve">
                                      <p:cBhvr>
                                        <p:cTn id="57"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a:ln w="9525">
            <a:noFill/>
            <a:miter lim="800000"/>
            <a:headEnd/>
            <a:tailEnd/>
          </a:ln>
        </p:spPr>
      </p:pic>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19" name="TextBox 18"/>
          <p:cNvSpPr txBox="1"/>
          <p:nvPr/>
        </p:nvSpPr>
        <p:spPr>
          <a:xfrm>
            <a:off x="0" y="685800"/>
            <a:ext cx="9144000" cy="6370975"/>
          </a:xfrm>
          <a:prstGeom prst="rect">
            <a:avLst/>
          </a:prstGeom>
          <a:solidFill>
            <a:schemeClr val="bg2">
              <a:lumMod val="25000"/>
            </a:schemeClr>
          </a:solidFill>
        </p:spPr>
        <p:txBody>
          <a:bodyPr wrap="square" rtlCol="0">
            <a:spAutoFit/>
          </a:bodyPr>
          <a:lstStyle/>
          <a:p>
            <a:r>
              <a:rPr lang="en-US" sz="2400" b="1" dirty="0">
                <a:solidFill>
                  <a:schemeClr val="bg2"/>
                </a:solidFill>
              </a:rPr>
              <a:t>9.</a:t>
            </a:r>
            <a:r>
              <a:rPr lang="en-US" sz="2400" dirty="0">
                <a:solidFill>
                  <a:schemeClr val="bg2"/>
                </a:solidFill>
              </a:rPr>
              <a:t> Keep it clean and constructive. Avoid use of slang and expletives and course speech</a:t>
            </a:r>
            <a:r>
              <a:rPr lang="en-US" sz="2400" dirty="0" smtClean="0">
                <a:solidFill>
                  <a:schemeClr val="bg2"/>
                </a:solidFill>
              </a:rPr>
              <a:t>.</a:t>
            </a:r>
            <a:endParaRPr lang="en-US" sz="2400" b="1" dirty="0" smtClean="0">
              <a:solidFill>
                <a:schemeClr val="bg2"/>
              </a:solidFill>
            </a:endParaRPr>
          </a:p>
          <a:p>
            <a:r>
              <a:rPr lang="en-US" sz="2400" b="1" dirty="0" smtClean="0">
                <a:solidFill>
                  <a:schemeClr val="bg2"/>
                </a:solidFill>
              </a:rPr>
              <a:t>8.</a:t>
            </a:r>
            <a:r>
              <a:rPr lang="en-US" sz="2400" dirty="0" smtClean="0">
                <a:solidFill>
                  <a:schemeClr val="bg2"/>
                </a:solidFill>
              </a:rPr>
              <a:t> Use a napkin—several if you must.  Always ask before taking another’s (better yet, get more for all).</a:t>
            </a:r>
          </a:p>
          <a:p>
            <a:r>
              <a:rPr lang="en-US" sz="2400" dirty="0" smtClean="0">
                <a:solidFill>
                  <a:schemeClr val="bg2"/>
                </a:solidFill>
              </a:rPr>
              <a:t>7.</a:t>
            </a:r>
            <a:r>
              <a:rPr lang="en-US" sz="2400" b="1" dirty="0" smtClean="0">
                <a:solidFill>
                  <a:schemeClr val="bg2"/>
                </a:solidFill>
              </a:rPr>
              <a:t> Caveman behavior at the dinner table is frowned upon. Use utensils, avoid chewing with your mouth open and don’t leave a messy plate.</a:t>
            </a:r>
            <a:r>
              <a:rPr lang="en-US" sz="2400" dirty="0" smtClean="0">
                <a:solidFill>
                  <a:schemeClr val="bg2"/>
                </a:solidFill>
              </a:rPr>
              <a:t>  (Leave utensils at 5:25 when done)</a:t>
            </a:r>
          </a:p>
          <a:p>
            <a:r>
              <a:rPr lang="en-US" sz="2400" b="1" dirty="0" smtClean="0">
                <a:solidFill>
                  <a:schemeClr val="bg2"/>
                </a:solidFill>
              </a:rPr>
              <a:t>6.</a:t>
            </a:r>
            <a:r>
              <a:rPr lang="en-US" sz="2400" dirty="0" smtClean="0">
                <a:solidFill>
                  <a:schemeClr val="bg2"/>
                </a:solidFill>
              </a:rPr>
              <a:t> When eating out, always tip at least 20 %. Waiters live off of customers’ kindness. </a:t>
            </a:r>
            <a:r>
              <a:rPr lang="en-US" sz="1400" dirty="0">
                <a:solidFill>
                  <a:schemeClr val="bg2"/>
                </a:solidFill>
              </a:rPr>
              <a:t>D</a:t>
            </a:r>
            <a:r>
              <a:rPr lang="en-US" sz="1400" dirty="0" smtClean="0">
                <a:solidFill>
                  <a:schemeClr val="bg2"/>
                </a:solidFill>
              </a:rPr>
              <a:t>on’t make other people at your table reach into their pocket to cover your cheapness.</a:t>
            </a:r>
          </a:p>
          <a:p>
            <a:r>
              <a:rPr lang="en-US" sz="2400" b="1" dirty="0" smtClean="0">
                <a:solidFill>
                  <a:schemeClr val="bg2"/>
                </a:solidFill>
              </a:rPr>
              <a:t>5.</a:t>
            </a:r>
            <a:r>
              <a:rPr lang="en-US" sz="2400" dirty="0" smtClean="0">
                <a:solidFill>
                  <a:schemeClr val="bg2"/>
                </a:solidFill>
              </a:rPr>
              <a:t> Treat older women as if they were your own mother—and younger as if they are sisters.</a:t>
            </a:r>
          </a:p>
          <a:p>
            <a:r>
              <a:rPr lang="en-US" sz="2400" b="1" dirty="0" smtClean="0">
                <a:solidFill>
                  <a:schemeClr val="bg2"/>
                </a:solidFill>
              </a:rPr>
              <a:t>4.</a:t>
            </a:r>
            <a:r>
              <a:rPr lang="en-US" sz="2400" dirty="0" smtClean="0">
                <a:solidFill>
                  <a:schemeClr val="bg2"/>
                </a:solidFill>
              </a:rPr>
              <a:t> Always have a woman walk on the inside of the sidewalk and on the side of parked cars in a parking lot, basically using your body as a barrier from harm.</a:t>
            </a:r>
          </a:p>
          <a:p>
            <a:r>
              <a:rPr lang="en-US" sz="2400" b="1" dirty="0" smtClean="0">
                <a:solidFill>
                  <a:schemeClr val="bg2"/>
                </a:solidFill>
              </a:rPr>
              <a:t>3.  Always pick up dropped objects for ladies.</a:t>
            </a:r>
            <a:endParaRPr lang="en-US" sz="2400" dirty="0" smtClean="0">
              <a:solidFill>
                <a:schemeClr val="bg2"/>
              </a:solidFill>
            </a:endParaRPr>
          </a:p>
          <a:p>
            <a:r>
              <a:rPr lang="en-US" sz="2400" b="1" dirty="0" smtClean="0">
                <a:solidFill>
                  <a:schemeClr val="bg2"/>
                </a:solidFill>
              </a:rPr>
              <a:t>2.  Always offer (insist) to carry what it is they are carrying.</a:t>
            </a:r>
            <a:endParaRPr lang="en-US" sz="2400" dirty="0" smtClean="0">
              <a:solidFill>
                <a:schemeClr val="bg2"/>
              </a:solidFill>
            </a:endParaRPr>
          </a:p>
          <a:p>
            <a:pPr marL="457200" indent="-457200">
              <a:buAutoNum type="arabicPeriod"/>
            </a:pPr>
            <a:r>
              <a:rPr lang="en-US" sz="2400" b="1" dirty="0" smtClean="0">
                <a:solidFill>
                  <a:schemeClr val="bg2"/>
                </a:solidFill>
              </a:rPr>
              <a:t>Always open doors for ladies.</a:t>
            </a:r>
          </a:p>
        </p:txBody>
      </p:sp>
      <p:sp>
        <p:nvSpPr>
          <p:cNvPr id="3" name="Rectangle 2"/>
          <p:cNvSpPr/>
          <p:nvPr/>
        </p:nvSpPr>
        <p:spPr>
          <a:xfrm>
            <a:off x="4800600" y="5334000"/>
            <a:ext cx="4572000" cy="646331"/>
          </a:xfrm>
          <a:prstGeom prst="rect">
            <a:avLst/>
          </a:prstGeom>
        </p:spPr>
        <p:txBody>
          <a:bodyPr>
            <a:spAutoFit/>
          </a:bodyPr>
          <a:lstStyle/>
          <a:p>
            <a:r>
              <a:rPr lang="en-US" b="1" dirty="0">
                <a:hlinkClick r:id="rId3"/>
              </a:rPr>
              <a:t>Nacho </a:t>
            </a:r>
            <a:r>
              <a:rPr lang="en-US" b="1" dirty="0" err="1">
                <a:hlinkClick r:id="rId3"/>
              </a:rPr>
              <a:t>Libre</a:t>
            </a:r>
            <a:r>
              <a:rPr lang="en-US" b="1" dirty="0">
                <a:hlinkClick r:id="rId3"/>
              </a:rPr>
              <a:t> (1/10) Movie CLIP - </a:t>
            </a:r>
            <a:r>
              <a:rPr lang="en-US" b="1" dirty="0" err="1">
                <a:hlinkClick r:id="rId3"/>
              </a:rPr>
              <a:t>Buttload</a:t>
            </a:r>
            <a:r>
              <a:rPr lang="en-US" b="1" dirty="0">
                <a:hlinkClick r:id="rId3"/>
              </a:rPr>
              <a:t> of Favorites (2006 ...</a:t>
            </a:r>
            <a:endParaRPr lang="en-US" b="1" dirty="0"/>
          </a:p>
        </p:txBody>
      </p:sp>
    </p:spTree>
    <p:extLst>
      <p:ext uri="{BB962C8B-B14F-4D97-AF65-F5344CB8AC3E}">
        <p14:creationId xmlns:p14="http://schemas.microsoft.com/office/powerpoint/2010/main" val="6116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ssolv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ssolv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dissolv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dissolv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dissolv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dissolve">
                                      <p:cBhvr>
                                        <p:cTn id="42" dur="500"/>
                                        <p:tgtEl>
                                          <p:spTgt spid="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dissolve">
                                      <p:cBhvr>
                                        <p:cTn id="47" dur="500"/>
                                        <p:tgtEl>
                                          <p:spTgt spid="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5" autoUpdateAnimBg="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2" name="Content Placeholder 1"/>
          <p:cNvSpPr>
            <a:spLocks noGrp="1"/>
          </p:cNvSpPr>
          <p:nvPr>
            <p:ph sz="quarter" idx="1"/>
          </p:nvPr>
        </p:nvSpPr>
        <p:spPr>
          <a:xfrm>
            <a:off x="3581400" y="304801"/>
            <a:ext cx="5111750" cy="685800"/>
          </a:xfrm>
        </p:spPr>
        <p:txBody>
          <a:bodyPr/>
          <a:lstStyle/>
          <a:p>
            <a:pPr>
              <a:buNone/>
            </a:pPr>
            <a:r>
              <a:rPr lang="en-US" dirty="0" smtClean="0">
                <a:solidFill>
                  <a:schemeClr val="bg1"/>
                </a:solidFill>
              </a:rPr>
              <a:t>Consider these temptations… </a:t>
            </a:r>
            <a:endParaRPr lang="en-US" dirty="0">
              <a:solidFill>
                <a:schemeClr val="bg1"/>
              </a:solidFill>
            </a:endParaRPr>
          </a:p>
        </p:txBody>
      </p:sp>
      <p:sp>
        <p:nvSpPr>
          <p:cNvPr id="4" name="Title 3"/>
          <p:cNvSpPr>
            <a:spLocks noGrp="1"/>
          </p:cNvSpPr>
          <p:nvPr>
            <p:ph type="title"/>
          </p:nvPr>
        </p:nvSpPr>
        <p:spPr>
          <a:xfrm>
            <a:off x="297873" y="790774"/>
            <a:ext cx="3008313" cy="1162050"/>
          </a:xfrm>
        </p:spPr>
        <p:txBody>
          <a:bodyPr>
            <a:noAutofit/>
          </a:bodyPr>
          <a:lstStyle/>
          <a:p>
            <a:r>
              <a:rPr lang="en-US" sz="2800" dirty="0" smtClean="0">
                <a:solidFill>
                  <a:schemeClr val="bg1"/>
                </a:solidFill>
              </a:rPr>
              <a:t>E.  1. What, then, are the ramifications for marriage?</a:t>
            </a:r>
            <a:endParaRPr lang="en-US" sz="2800" dirty="0">
              <a:solidFill>
                <a:schemeClr val="bg1"/>
              </a:solidFill>
            </a:endParaRPr>
          </a:p>
        </p:txBody>
      </p:sp>
      <p:sp>
        <p:nvSpPr>
          <p:cNvPr id="7" name="Left-Right Arrow 6"/>
          <p:cNvSpPr/>
          <p:nvPr/>
        </p:nvSpPr>
        <p:spPr>
          <a:xfrm>
            <a:off x="838200" y="3200400"/>
            <a:ext cx="7543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2286000"/>
            <a:ext cx="8458200" cy="523220"/>
          </a:xfrm>
          <a:prstGeom prst="rect">
            <a:avLst/>
          </a:prstGeom>
          <a:noFill/>
        </p:spPr>
        <p:txBody>
          <a:bodyPr wrap="square" rtlCol="0">
            <a:spAutoFit/>
          </a:bodyPr>
          <a:lstStyle/>
          <a:p>
            <a:r>
              <a:rPr lang="en-US" sz="2800" dirty="0" smtClean="0">
                <a:solidFill>
                  <a:schemeClr val="bg1"/>
                </a:solidFill>
              </a:rPr>
              <a:t>Passive abuses			             Aggressive abuses</a:t>
            </a:r>
            <a:endParaRPr lang="en-US" sz="2800" dirty="0">
              <a:solidFill>
                <a:schemeClr val="bg1"/>
              </a:solidFill>
            </a:endParaRPr>
          </a:p>
        </p:txBody>
      </p:sp>
      <p:sp>
        <p:nvSpPr>
          <p:cNvPr id="10" name="TextBox 9"/>
          <p:cNvSpPr txBox="1"/>
          <p:nvPr/>
        </p:nvSpPr>
        <p:spPr>
          <a:xfrm>
            <a:off x="304800" y="3886200"/>
            <a:ext cx="8458200" cy="3108543"/>
          </a:xfrm>
          <a:prstGeom prst="rect">
            <a:avLst/>
          </a:prstGeom>
          <a:noFill/>
        </p:spPr>
        <p:txBody>
          <a:bodyPr wrap="square" rtlCol="0">
            <a:spAutoFit/>
          </a:bodyPr>
          <a:lstStyle/>
          <a:p>
            <a:r>
              <a:rPr lang="en-US" sz="2000" dirty="0" smtClean="0">
                <a:solidFill>
                  <a:schemeClr val="bg1"/>
                </a:solidFill>
              </a:rPr>
              <a:t>Laziness			                    </a:t>
            </a:r>
            <a:r>
              <a:rPr lang="en-US" sz="2800" dirty="0" smtClean="0">
                <a:solidFill>
                  <a:schemeClr val="bg1"/>
                </a:solidFill>
              </a:rPr>
              <a:t>Male</a:t>
            </a:r>
            <a:r>
              <a:rPr lang="en-US" sz="2000" dirty="0" smtClean="0">
                <a:solidFill>
                  <a:schemeClr val="bg1"/>
                </a:solidFill>
              </a:rPr>
              <a:t>	                                  Tyranny</a:t>
            </a:r>
          </a:p>
          <a:p>
            <a:r>
              <a:rPr lang="en-US" sz="2000" dirty="0" smtClean="0">
                <a:solidFill>
                  <a:schemeClr val="bg1"/>
                </a:solidFill>
              </a:rPr>
              <a:t>No initiative (Adam in Garden)		  		         Domineering</a:t>
            </a:r>
          </a:p>
          <a:p>
            <a:r>
              <a:rPr lang="en-US" sz="2000" dirty="0" smtClean="0">
                <a:solidFill>
                  <a:schemeClr val="bg1"/>
                </a:solidFill>
              </a:rPr>
              <a:t>No leadership; “pass the buck”			                     Selfish  Cruelty	</a:t>
            </a:r>
          </a:p>
          <a:p>
            <a:endParaRPr lang="en-US" sz="2000" dirty="0" smtClean="0">
              <a:solidFill>
                <a:schemeClr val="bg1"/>
              </a:solidFill>
            </a:endParaRPr>
          </a:p>
          <a:p>
            <a:r>
              <a:rPr lang="en-US" sz="2000" dirty="0" smtClean="0">
                <a:solidFill>
                  <a:schemeClr val="bg1"/>
                </a:solidFill>
              </a:rPr>
              <a:t> Blend into background	                   </a:t>
            </a:r>
            <a:r>
              <a:rPr lang="en-US" sz="2800" dirty="0" smtClean="0">
                <a:solidFill>
                  <a:schemeClr val="bg1"/>
                </a:solidFill>
              </a:rPr>
              <a:t>Female</a:t>
            </a:r>
            <a:r>
              <a:rPr lang="en-US" sz="2000" dirty="0" smtClean="0">
                <a:solidFill>
                  <a:schemeClr val="bg1"/>
                </a:solidFill>
              </a:rPr>
              <a:t>	                  Usurp authority</a:t>
            </a:r>
          </a:p>
          <a:p>
            <a:r>
              <a:rPr lang="en-US" sz="2000" dirty="0" smtClean="0">
                <a:solidFill>
                  <a:schemeClr val="bg1"/>
                </a:solidFill>
              </a:rPr>
              <a:t>Unwilling to correct husband		          Disallow husband to fulfill role</a:t>
            </a:r>
          </a:p>
          <a:p>
            <a:r>
              <a:rPr lang="en-US" sz="2000" dirty="0" smtClean="0">
                <a:solidFill>
                  <a:schemeClr val="bg1"/>
                </a:solidFill>
              </a:rPr>
              <a:t>Not participate in family decisions		               Sets the tone for the family	</a:t>
            </a:r>
          </a:p>
          <a:p>
            <a:endParaRPr lang="en-US" sz="2000" dirty="0">
              <a:solidFill>
                <a:schemeClr val="bg1"/>
              </a:solidFill>
            </a:endParaRPr>
          </a:p>
        </p:txBody>
      </p:sp>
      <p:sp>
        <p:nvSpPr>
          <p:cNvPr id="11" name="TextBox 10"/>
          <p:cNvSpPr txBox="1"/>
          <p:nvPr/>
        </p:nvSpPr>
        <p:spPr>
          <a:xfrm>
            <a:off x="3657600" y="990600"/>
            <a:ext cx="4800600" cy="1015663"/>
          </a:xfrm>
          <a:prstGeom prst="rect">
            <a:avLst/>
          </a:prstGeom>
          <a:noFill/>
        </p:spPr>
        <p:txBody>
          <a:bodyPr wrap="square" rtlCol="0">
            <a:spAutoFit/>
          </a:bodyPr>
          <a:lstStyle/>
          <a:p>
            <a:r>
              <a:rPr lang="en-US" sz="2000" dirty="0" smtClean="0">
                <a:solidFill>
                  <a:schemeClr val="bg2">
                    <a:lumMod val="75000"/>
                  </a:schemeClr>
                </a:solidFill>
              </a:rPr>
              <a:t>…these can have insidiously harmful effects, especially when they are duplicitously presented in combo….say….</a:t>
            </a:r>
            <a:endParaRPr lang="en-US" sz="2000" dirty="0">
              <a:solidFill>
                <a:schemeClr val="bg2">
                  <a:lumMod val="75000"/>
                </a:schemeClr>
              </a:solidFill>
            </a:endParaRPr>
          </a:p>
        </p:txBody>
      </p:sp>
      <p:cxnSp>
        <p:nvCxnSpPr>
          <p:cNvPr id="13" name="Straight Arrow Connector 12"/>
          <p:cNvCxnSpPr/>
          <p:nvPr/>
        </p:nvCxnSpPr>
        <p:spPr>
          <a:xfrm rot="10800000" flipV="1">
            <a:off x="3657600" y="4191000"/>
            <a:ext cx="4038600" cy="609600"/>
          </a:xfrm>
          <a:prstGeom prst="straightConnector1">
            <a:avLst/>
          </a:prstGeom>
          <a:ln w="22225">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3429000" y="5562600"/>
            <a:ext cx="3276600" cy="304800"/>
          </a:xfrm>
          <a:prstGeom prst="straightConnector1">
            <a:avLst/>
          </a:prstGeom>
          <a:ln w="2222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1"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dissolv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1"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dissolve">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1"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1"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dissolve">
                                      <p:cBhvr>
                                        <p:cTn id="39" dur="5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1"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dissolv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1"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dissolve">
                                      <p:cBhvr>
                                        <p:cTn id="49" dur="500"/>
                                        <p:tgtEl>
                                          <p:spTgt spid="10">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tgtEl>
                                          <p:spTgt spid="11"/>
                                        </p:tgtEl>
                                      </p:cBhvr>
                                    </p:animEffect>
                                  </p:childTnLst>
                                </p:cTn>
                              </p:par>
                              <p:par>
                                <p:cTn id="55" presetID="16" presetClass="entr" presetSubtype="2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Horizont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1" uiExpand="1" build="p" bldLvl="5"/>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2. How sacred is Marriage?*</a:t>
            </a:r>
            <a:endParaRPr lang="en-US" sz="2800" dirty="0">
              <a:solidFill>
                <a:schemeClr val="bg1"/>
              </a:solidFill>
            </a:endParaRPr>
          </a:p>
        </p:txBody>
      </p:sp>
      <p:sp>
        <p:nvSpPr>
          <p:cNvPr id="12" name="TextBox 11"/>
          <p:cNvSpPr txBox="1"/>
          <p:nvPr/>
        </p:nvSpPr>
        <p:spPr>
          <a:xfrm>
            <a:off x="139534" y="838200"/>
            <a:ext cx="8775865" cy="5632311"/>
          </a:xfrm>
          <a:prstGeom prst="rect">
            <a:avLst/>
          </a:prstGeom>
          <a:noFill/>
        </p:spPr>
        <p:txBody>
          <a:bodyPr wrap="square" rtlCol="0">
            <a:spAutoFit/>
          </a:bodyPr>
          <a:lstStyle/>
          <a:p>
            <a:r>
              <a:rPr lang="en-US" sz="2000" dirty="0" smtClean="0">
                <a:solidFill>
                  <a:schemeClr val="bg1">
                    <a:lumMod val="75000"/>
                  </a:schemeClr>
                </a:solidFill>
                <a:effectLst>
                  <a:outerShdw blurRad="38100" dist="38100" dir="2700000" algn="tl">
                    <a:srgbClr val="000000">
                      <a:alpha val="43137"/>
                    </a:srgbClr>
                  </a:outerShdw>
                </a:effectLst>
              </a:rPr>
              <a:t>Marriage is a creation ordinance as it is essential to:</a:t>
            </a:r>
          </a:p>
          <a:p>
            <a:r>
              <a:rPr lang="en-US" sz="2000" dirty="0" smtClean="0">
                <a:solidFill>
                  <a:schemeClr val="bg1">
                    <a:lumMod val="75000"/>
                  </a:schemeClr>
                </a:solidFill>
                <a:effectLst>
                  <a:outerShdw blurRad="38100" dist="38100" dir="2700000" algn="tl">
                    <a:srgbClr val="000000">
                      <a:alpha val="43137"/>
                    </a:srgbClr>
                  </a:outerShdw>
                </a:effectLst>
              </a:rPr>
              <a:t> fulfilling the </a:t>
            </a:r>
            <a:r>
              <a:rPr lang="en-US" sz="2000" b="1" dirty="0" smtClean="0">
                <a:solidFill>
                  <a:schemeClr val="bg1">
                    <a:lumMod val="75000"/>
                  </a:schemeClr>
                </a:solidFill>
                <a:effectLst>
                  <a:outerShdw blurRad="38100" dist="38100" dir="2700000" algn="tl">
                    <a:srgbClr val="000000">
                      <a:alpha val="43137"/>
                    </a:srgbClr>
                  </a:outerShdw>
                </a:effectLst>
              </a:rPr>
              <a:t>cultural mandate </a:t>
            </a:r>
            <a:r>
              <a:rPr lang="en-US" sz="2000" i="1" dirty="0" smtClean="0">
                <a:solidFill>
                  <a:schemeClr val="bg1">
                    <a:lumMod val="75000"/>
                  </a:schemeClr>
                </a:solidFill>
                <a:effectLst>
                  <a:outerShdw blurRad="38100" dist="38100" dir="2700000" algn="tl">
                    <a:srgbClr val="000000">
                      <a:alpha val="43137"/>
                    </a:srgbClr>
                  </a:outerShdw>
                </a:effectLst>
              </a:rPr>
              <a:t>and</a:t>
            </a:r>
            <a:r>
              <a:rPr lang="en-US" sz="2000" dirty="0" smtClean="0">
                <a:solidFill>
                  <a:schemeClr val="bg1">
                    <a:lumMod val="75000"/>
                  </a:schemeClr>
                </a:solidFill>
                <a:effectLst>
                  <a:outerShdw blurRad="38100" dist="38100" dir="2700000" algn="tl">
                    <a:srgbClr val="000000">
                      <a:alpha val="43137"/>
                    </a:srgbClr>
                  </a:outerShdw>
                </a:effectLst>
              </a:rPr>
              <a:t> a mirror of the </a:t>
            </a:r>
            <a:r>
              <a:rPr lang="en-US" sz="2000" b="1" dirty="0" smtClean="0">
                <a:solidFill>
                  <a:schemeClr val="bg1">
                    <a:lumMod val="75000"/>
                  </a:schemeClr>
                </a:solidFill>
                <a:effectLst>
                  <a:outerShdw blurRad="38100" dist="38100" dir="2700000" algn="tl">
                    <a:srgbClr val="000000">
                      <a:alpha val="43137"/>
                    </a:srgbClr>
                  </a:outerShdw>
                </a:effectLst>
              </a:rPr>
              <a:t>Divine covenant</a:t>
            </a:r>
          </a:p>
          <a:p>
            <a:endParaRPr lang="en-US" sz="2000" b="1" dirty="0" smtClean="0">
              <a:solidFill>
                <a:schemeClr val="bg1">
                  <a:lumMod val="75000"/>
                </a:schemeClr>
              </a:solidFill>
              <a:effectLst>
                <a:outerShdw blurRad="38100" dist="38100" dir="2700000" algn="tl">
                  <a:srgbClr val="000000">
                    <a:alpha val="43137"/>
                  </a:srgbClr>
                </a:outerShdw>
              </a:effectLst>
            </a:endParaRPr>
          </a:p>
          <a:p>
            <a:endParaRPr lang="en-US" sz="2000" b="1" dirty="0">
              <a:solidFill>
                <a:schemeClr val="bg1">
                  <a:lumMod val="75000"/>
                </a:schemeClr>
              </a:solidFill>
              <a:effectLst>
                <a:outerShdw blurRad="38100" dist="38100" dir="2700000" algn="tl">
                  <a:srgbClr val="000000">
                    <a:alpha val="43137"/>
                  </a:srgbClr>
                </a:outerShdw>
              </a:effectLst>
            </a:endParaRPr>
          </a:p>
          <a:p>
            <a:r>
              <a:rPr lang="en-US" sz="2000" b="1" dirty="0" smtClean="0">
                <a:solidFill>
                  <a:schemeClr val="bg1">
                    <a:lumMod val="75000"/>
                  </a:schemeClr>
                </a:solidFill>
                <a:effectLst>
                  <a:outerShdw blurRad="38100" dist="38100" dir="2700000" algn="tl">
                    <a:srgbClr val="000000">
                      <a:alpha val="43137"/>
                    </a:srgbClr>
                  </a:outerShdw>
                </a:effectLst>
              </a:rPr>
              <a:t>Why is Scripture so negative towards Adultery?</a:t>
            </a:r>
          </a:p>
          <a:p>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At its most profound level, it constitutes covenant treason.  The parallel drawn is that the mentality of rebellion in the one is the same in the other…</a:t>
            </a:r>
          </a:p>
          <a:p>
            <a:r>
              <a:rPr lang="en-US" sz="2000" b="1" dirty="0" smtClean="0">
                <a:solidFill>
                  <a:schemeClr val="bg1">
                    <a:lumMod val="75000"/>
                  </a:schemeClr>
                </a:solidFill>
                <a:effectLst>
                  <a:outerShdw blurRad="38100" dist="38100" dir="2700000" algn="tl">
                    <a:srgbClr val="000000">
                      <a:alpha val="43137"/>
                    </a:srgbClr>
                  </a:outerShdw>
                </a:effectLst>
              </a:rPr>
              <a:t>What did Jesus think?</a:t>
            </a:r>
          </a:p>
          <a:p>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First recorded miracle at a wedding (</a:t>
            </a:r>
            <a:r>
              <a:rPr lang="en-US" sz="2000" dirty="0" err="1"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Jn</a:t>
            </a: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2)—supplying wine was the job of the bridegroom…reinforcing His role as Groom of the Church; The consummation of history is the “marriage Supper of the Lamb” (Rev 19); we are His Bride…</a:t>
            </a:r>
          </a:p>
          <a:p>
            <a:endParaRPr lang="en-US" sz="2000"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b="1"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To societally forbid Marriage is to violate God’s Word and command to culture…</a:t>
            </a:r>
          </a:p>
          <a:p>
            <a:pPr marL="342900" indent="-342900">
              <a:buFont typeface="Arial" panose="020B0604020202020204" pitchFamily="34" charset="0"/>
              <a:buChar char="•"/>
            </a:pPr>
            <a:r>
              <a:rPr lang="en-US" sz="2000" b="1"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To remain celibate is a gift and has its Kingdom purposes, but both situations are good in their context and are blessed by God</a:t>
            </a:r>
            <a:endParaRPr lang="en-US" sz="2000" b="1"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b="1"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Arranged marriages are, in fact historical, but are not necessarily superior to modern virtuous dating practices—as long as the spouses love one another after the vows have been made</a:t>
            </a:r>
            <a:endParaRPr lang="en-US" sz="2000" b="1"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Oval Callout 2"/>
          <p:cNvSpPr/>
          <p:nvPr/>
        </p:nvSpPr>
        <p:spPr>
          <a:xfrm>
            <a:off x="1219200" y="1598712"/>
            <a:ext cx="2743200" cy="437584"/>
          </a:xfrm>
          <a:prstGeom prst="wedgeEllipseCallout">
            <a:avLst>
              <a:gd name="adj1" fmla="val 4275"/>
              <a:gd name="adj2" fmla="val -92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 1:28; 2:24</a:t>
            </a:r>
            <a:endParaRPr lang="en-US" dirty="0"/>
          </a:p>
        </p:txBody>
      </p:sp>
      <p:sp>
        <p:nvSpPr>
          <p:cNvPr id="15" name="Oval Callout 14"/>
          <p:cNvSpPr/>
          <p:nvPr/>
        </p:nvSpPr>
        <p:spPr>
          <a:xfrm>
            <a:off x="4953000" y="1579096"/>
            <a:ext cx="2743200" cy="457200"/>
          </a:xfrm>
          <a:prstGeom prst="wedgeEllipseCallout">
            <a:avLst>
              <a:gd name="adj1" fmla="val 4275"/>
              <a:gd name="adj2" fmla="val -92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Hosea 2:14-20</a:t>
            </a:r>
            <a:endParaRPr lang="en-US" dirty="0"/>
          </a:p>
        </p:txBody>
      </p:sp>
      <p:sp>
        <p:nvSpPr>
          <p:cNvPr id="5" name="TextBox 4"/>
          <p:cNvSpPr txBox="1"/>
          <p:nvPr/>
        </p:nvSpPr>
        <p:spPr>
          <a:xfrm>
            <a:off x="6585097" y="511805"/>
            <a:ext cx="2362200" cy="276999"/>
          </a:xfrm>
          <a:prstGeom prst="rect">
            <a:avLst/>
          </a:prstGeom>
          <a:noFill/>
        </p:spPr>
        <p:txBody>
          <a:bodyPr wrap="square" rtlCol="0">
            <a:spAutoFit/>
          </a:bodyPr>
          <a:lstStyle/>
          <a:p>
            <a:r>
              <a:rPr lang="en-US" sz="1200" dirty="0" smtClean="0">
                <a:solidFill>
                  <a:schemeClr val="bg1"/>
                </a:solidFill>
              </a:rPr>
              <a:t>*Taken from Frame, DCL 748-768</a:t>
            </a:r>
            <a:endParaRPr lang="en-US" sz="1200" dirty="0">
              <a:solidFill>
                <a:schemeClr val="bg1"/>
              </a:solidFill>
            </a:endParaRPr>
          </a:p>
        </p:txBody>
      </p:sp>
    </p:spTree>
    <p:extLst>
      <p:ext uri="{BB962C8B-B14F-4D97-AF65-F5344CB8AC3E}">
        <p14:creationId xmlns:p14="http://schemas.microsoft.com/office/powerpoint/2010/main" val="14452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animEffect transition="in" filter="fade">
                                      <p:cBhvr>
                                        <p:cTn id="47" dur="500"/>
                                        <p:tgtEl>
                                          <p:spTgt spid="1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10" end="10"/>
                                            </p:txEl>
                                          </p:spTgt>
                                        </p:tgtEl>
                                        <p:attrNameLst>
                                          <p:attrName>style.visibility</p:attrName>
                                        </p:attrNameLst>
                                      </p:cBhvr>
                                      <p:to>
                                        <p:strVal val="visible"/>
                                      </p:to>
                                    </p:set>
                                    <p:animEffect transition="in" filter="fade">
                                      <p:cBhvr>
                                        <p:cTn id="52" dur="500"/>
                                        <p:tgtEl>
                                          <p:spTgt spid="1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11" end="11"/>
                                            </p:txEl>
                                          </p:spTgt>
                                        </p:tgtEl>
                                        <p:attrNameLst>
                                          <p:attrName>style.visibility</p:attrName>
                                        </p:attrNameLst>
                                      </p:cBhvr>
                                      <p:to>
                                        <p:strVal val="visible"/>
                                      </p:to>
                                    </p:set>
                                    <p:animEffect transition="in" filter="fade">
                                      <p:cBhvr>
                                        <p:cTn id="57"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p:bldP spid="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lum bright="-18000"/>
          </a:blip>
          <a:srcRect t="6909" b="23993"/>
          <a:stretch>
            <a:fillRect/>
          </a:stretch>
        </p:blipFill>
        <p:spPr bwMode="auto">
          <a:xfrm>
            <a:off x="1714500" y="0"/>
            <a:ext cx="5715000" cy="6858000"/>
          </a:xfrm>
          <a:prstGeom prst="rect">
            <a:avLst/>
          </a:prstGeom>
          <a:noFill/>
          <a:ln w="9525">
            <a:noFill/>
            <a:miter lim="800000"/>
            <a:headEnd/>
            <a:tailEnd/>
          </a:ln>
        </p:spPr>
      </p:pic>
      <p:sp>
        <p:nvSpPr>
          <p:cNvPr id="9219" name="Rectangle 3"/>
          <p:cNvSpPr>
            <a:spLocks noGrp="1" noChangeArrowheads="1"/>
          </p:cNvSpPr>
          <p:nvPr>
            <p:ph type="ctrTitle"/>
          </p:nvPr>
        </p:nvSpPr>
        <p:spPr>
          <a:xfrm>
            <a:off x="609600" y="0"/>
            <a:ext cx="7772400" cy="1143000"/>
          </a:xfrm>
        </p:spPr>
        <p:txBody>
          <a:bodyPr/>
          <a:lstStyle/>
          <a:p>
            <a:pPr eaLnBrk="1" hangingPunct="1"/>
            <a:r>
              <a:rPr lang="en-US" sz="3200" smtClean="0">
                <a:solidFill>
                  <a:schemeClr val="bg1"/>
                </a:solidFill>
                <a:latin typeface="Ringbearer" pitchFamily="18" charset="0"/>
              </a:rPr>
              <a:t>Introduction: Systematic Theology</a:t>
            </a:r>
          </a:p>
        </p:txBody>
      </p:sp>
      <p:sp>
        <p:nvSpPr>
          <p:cNvPr id="4100" name="Text Box 4"/>
          <p:cNvSpPr txBox="1">
            <a:spLocks noChangeArrowheads="1"/>
          </p:cNvSpPr>
          <p:nvPr/>
        </p:nvSpPr>
        <p:spPr bwMode="auto">
          <a:xfrm>
            <a:off x="0" y="1800225"/>
            <a:ext cx="9144000" cy="3016210"/>
          </a:xfrm>
          <a:prstGeom prst="rect">
            <a:avLst/>
          </a:prstGeom>
          <a:solidFill>
            <a:srgbClr val="333333">
              <a:alpha val="50000"/>
            </a:srgbClr>
          </a:solidFill>
          <a:ln w="9525">
            <a:noFill/>
            <a:miter lim="800000"/>
            <a:headEnd/>
            <a:tailEnd/>
          </a:ln>
          <a:effectLst/>
        </p:spPr>
        <p:txBody>
          <a:bodyPr>
            <a:spAutoFit/>
          </a:bodyPr>
          <a:lstStyle/>
          <a:p>
            <a:pPr>
              <a:spcBef>
                <a:spcPct val="50000"/>
              </a:spcBef>
              <a:defRPr/>
            </a:pPr>
            <a:r>
              <a:rPr lang="en-US" dirty="0">
                <a:solidFill>
                  <a:srgbClr val="84984C"/>
                </a:solidFill>
                <a:effectLst>
                  <a:outerShdw blurRad="38100" dist="38100" dir="2700000" algn="tl">
                    <a:srgbClr val="000000"/>
                  </a:outerShdw>
                </a:effectLst>
                <a:latin typeface="Ringbearer" pitchFamily="18" charset="0"/>
              </a:rPr>
              <a:t>		5.  Catechism </a:t>
            </a:r>
            <a:r>
              <a:rPr lang="en-US" sz="2000" dirty="0">
                <a:solidFill>
                  <a:schemeClr val="bg1">
                    <a:lumMod val="65000"/>
                  </a:schemeClr>
                </a:solidFill>
                <a:effectLst>
                  <a:outerShdw blurRad="38100" dist="38100" dir="2700000" algn="tl">
                    <a:srgbClr val="000000"/>
                  </a:outerShdw>
                </a:effectLst>
                <a:latin typeface="Ringbearer" pitchFamily="18" charset="0"/>
              </a:rPr>
              <a:t>(PART 1: </a:t>
            </a:r>
            <a:r>
              <a:rPr lang="en-US" sz="2000" dirty="0" smtClean="0">
                <a:solidFill>
                  <a:schemeClr val="bg1">
                    <a:lumMod val="65000"/>
                  </a:schemeClr>
                </a:solidFill>
                <a:effectLst>
                  <a:outerShdw blurRad="38100" dist="38100" dir="2700000" algn="tl">
                    <a:srgbClr val="000000"/>
                  </a:outerShdw>
                </a:effectLst>
                <a:latin typeface="Ringbearer" pitchFamily="18" charset="0"/>
              </a:rPr>
              <a:t>WSC Q13-Q19 </a:t>
            </a:r>
            <a:endParaRPr lang="en-US" sz="2000" dirty="0">
              <a:solidFill>
                <a:schemeClr val="bg1">
                  <a:lumMod val="65000"/>
                </a:schemeClr>
              </a:solidFill>
              <a:effectLst>
                <a:outerShdw blurRad="38100" dist="38100" dir="2700000" algn="tl">
                  <a:srgbClr val="000000"/>
                </a:outerShdw>
              </a:effectLst>
              <a:latin typeface="Ringbearer" pitchFamily="18" charset="0"/>
            </a:endParaRPr>
          </a:p>
          <a:p>
            <a:pPr>
              <a:spcBef>
                <a:spcPct val="50000"/>
              </a:spcBef>
              <a:defRPr/>
            </a:pPr>
            <a:r>
              <a:rPr lang="en-US" sz="2000" dirty="0">
                <a:solidFill>
                  <a:schemeClr val="bg1">
                    <a:lumMod val="65000"/>
                  </a:schemeClr>
                </a:solidFill>
                <a:effectLst>
                  <a:outerShdw blurRad="38100" dist="38100" dir="2700000" algn="tl">
                    <a:srgbClr val="000000"/>
                  </a:outerShdw>
                </a:effectLst>
                <a:latin typeface="Ringbearer" pitchFamily="18" charset="0"/>
              </a:rPr>
              <a:t>				</a:t>
            </a:r>
          </a:p>
          <a:p>
            <a:pPr>
              <a:spcBef>
                <a:spcPct val="50000"/>
              </a:spcBef>
              <a:defRPr/>
            </a:pPr>
            <a:r>
              <a:rPr lang="en-US" dirty="0">
                <a:solidFill>
                  <a:srgbClr val="84984C"/>
                </a:solidFill>
                <a:effectLst>
                  <a:outerShdw blurRad="38100" dist="38100" dir="2700000" algn="tl">
                    <a:srgbClr val="000000"/>
                  </a:outerShdw>
                </a:effectLst>
                <a:latin typeface="Ringbearer" pitchFamily="18" charset="0"/>
              </a:rPr>
              <a:t>		6.  Bible memory </a:t>
            </a:r>
            <a:r>
              <a:rPr lang="en-US" sz="2000" dirty="0">
                <a:solidFill>
                  <a:schemeClr val="bg1">
                    <a:lumMod val="65000"/>
                  </a:schemeClr>
                </a:solidFill>
                <a:effectLst>
                  <a:outerShdw blurRad="38100" dist="38100" dir="2700000" algn="tl">
                    <a:srgbClr val="000000"/>
                  </a:outerShdw>
                </a:effectLst>
                <a:latin typeface="Ringbearer" pitchFamily="18" charset="0"/>
              </a:rPr>
              <a:t>(look at the green boxes 				  in the presentation)</a:t>
            </a:r>
          </a:p>
          <a:p>
            <a:pPr>
              <a:spcBef>
                <a:spcPct val="50000"/>
              </a:spcBef>
              <a:defRPr/>
            </a:pPr>
            <a:r>
              <a:rPr lang="en-US" sz="2000" dirty="0">
                <a:solidFill>
                  <a:schemeClr val="accent3">
                    <a:lumMod val="60000"/>
                    <a:lumOff val="40000"/>
                  </a:schemeClr>
                </a:solidFill>
                <a:effectLst>
                  <a:outerShdw blurRad="38100" dist="38100" dir="2700000" algn="tl">
                    <a:srgbClr val="000000"/>
                  </a:outerShdw>
                </a:effectLst>
                <a:latin typeface="Ringbearer" pitchFamily="18" charset="0"/>
              </a:rPr>
              <a:t>		</a:t>
            </a:r>
            <a:r>
              <a:rPr lang="en-US" sz="2000" dirty="0" smtClean="0">
                <a:solidFill>
                  <a:schemeClr val="accent3">
                    <a:lumMod val="60000"/>
                    <a:lumOff val="40000"/>
                  </a:schemeClr>
                </a:solidFill>
                <a:effectLst>
                  <a:outerShdw blurRad="38100" dist="38100" dir="2700000" algn="tl">
                    <a:srgbClr val="000000"/>
                  </a:outerShdw>
                </a:effectLst>
                <a:latin typeface="Ringbearer" pitchFamily="18" charset="0"/>
              </a:rPr>
              <a:t>Genesis 1: 26-27</a:t>
            </a:r>
            <a:endParaRPr lang="en-US" sz="2000" dirty="0">
              <a:solidFill>
                <a:schemeClr val="accent3">
                  <a:lumMod val="60000"/>
                  <a:lumOff val="40000"/>
                </a:schemeClr>
              </a:solidFill>
              <a:effectLst>
                <a:outerShdw blurRad="38100" dist="38100" dir="2700000" algn="tl">
                  <a:srgbClr val="000000"/>
                </a:outerShdw>
              </a:effectLst>
              <a:latin typeface="Ringbearer" pitchFamily="18" charset="0"/>
            </a:endParaRPr>
          </a:p>
          <a:p>
            <a:pPr>
              <a:spcBef>
                <a:spcPct val="50000"/>
              </a:spcBef>
              <a:defRPr/>
            </a:pPr>
            <a:r>
              <a:rPr lang="en-US" sz="2000" dirty="0">
                <a:solidFill>
                  <a:schemeClr val="folHlink"/>
                </a:solidFill>
                <a:effectLst>
                  <a:outerShdw blurRad="38100" dist="38100" dir="2700000" algn="tl">
                    <a:srgbClr val="000000"/>
                  </a:outerShdw>
                </a:effectLst>
                <a:latin typeface="Ringbearer" pitchFamily="18" charset="0"/>
              </a:rPr>
              <a:t>		</a:t>
            </a:r>
          </a:p>
          <a:p>
            <a:pPr>
              <a:spcBef>
                <a:spcPct val="50000"/>
              </a:spcBef>
              <a:defRPr/>
            </a:pPr>
            <a:r>
              <a:rPr lang="en-US" sz="2000" dirty="0">
                <a:solidFill>
                  <a:schemeClr val="folHlink"/>
                </a:solidFill>
                <a:effectLst>
                  <a:outerShdw blurRad="38100" dist="38100" dir="2700000" algn="tl">
                    <a:srgbClr val="000000"/>
                  </a:outerShdw>
                </a:effectLst>
                <a:latin typeface="Ringbearer" pitchFamily="18" charset="0"/>
              </a:rPr>
              <a:t>		</a:t>
            </a:r>
            <a:r>
              <a:rPr lang="en-US" dirty="0">
                <a:solidFill>
                  <a:srgbClr val="84984C"/>
                </a:solidFill>
                <a:effectLst>
                  <a:outerShdw blurRad="38100" dist="38100" dir="2700000" algn="tl">
                    <a:srgbClr val="000000"/>
                  </a:outerShdw>
                </a:effectLst>
                <a:latin typeface="Ringbearer" pitchFamily="18" charset="0"/>
              </a:rPr>
              <a:t>7. Doctrine/WCF </a:t>
            </a:r>
            <a:r>
              <a:rPr lang="en-US" sz="2000" dirty="0">
                <a:solidFill>
                  <a:schemeClr val="folHlink"/>
                </a:solidFill>
                <a:effectLst>
                  <a:outerShdw blurRad="38100" dist="38100" dir="2700000" algn="tl">
                    <a:srgbClr val="000000"/>
                  </a:outerShdw>
                </a:effectLst>
                <a:latin typeface="Ringbearer" pitchFamily="18" charset="0"/>
              </a:rPr>
              <a:t> </a:t>
            </a:r>
            <a:r>
              <a:rPr lang="en-US" sz="2000" dirty="0">
                <a:solidFill>
                  <a:schemeClr val="bg1">
                    <a:lumMod val="65000"/>
                  </a:schemeClr>
                </a:solidFill>
                <a:effectLst>
                  <a:outerShdw blurRad="38100" dist="38100" dir="2700000" algn="tl">
                    <a:srgbClr val="000000"/>
                  </a:outerShdw>
                </a:effectLst>
                <a:latin typeface="Ringbearer" pitchFamily="18" charset="0"/>
              </a:rPr>
              <a:t>(</a:t>
            </a:r>
            <a:r>
              <a:rPr lang="en-US" sz="2000" dirty="0" err="1">
                <a:solidFill>
                  <a:schemeClr val="bg1">
                    <a:lumMod val="65000"/>
                  </a:schemeClr>
                </a:solidFill>
                <a:effectLst>
                  <a:outerShdw blurRad="38100" dist="38100" dir="2700000" algn="tl">
                    <a:srgbClr val="000000"/>
                  </a:outerShdw>
                </a:effectLst>
                <a:latin typeface="Ringbearer" pitchFamily="18" charset="0"/>
              </a:rPr>
              <a:t>ch</a:t>
            </a:r>
            <a:r>
              <a:rPr lang="en-US" sz="2000" dirty="0">
                <a:solidFill>
                  <a:schemeClr val="bg1">
                    <a:lumMod val="65000"/>
                  </a:schemeClr>
                </a:solidFill>
                <a:effectLst>
                  <a:outerShdw blurRad="38100" dist="38100" dir="2700000" algn="tl">
                    <a:srgbClr val="000000"/>
                  </a:outerShdw>
                </a:effectLst>
                <a:latin typeface="Ringbearer" pitchFamily="18" charset="0"/>
              </a:rPr>
              <a:t> </a:t>
            </a:r>
            <a:r>
              <a:rPr lang="en-US" sz="2000" dirty="0" smtClean="0">
                <a:solidFill>
                  <a:schemeClr val="bg1">
                    <a:lumMod val="65000"/>
                  </a:schemeClr>
                </a:solidFill>
                <a:effectLst>
                  <a:outerShdw blurRad="38100" dist="38100" dir="2700000" algn="tl">
                    <a:srgbClr val="000000"/>
                  </a:outerShdw>
                </a:effectLst>
                <a:latin typeface="Ringbearer" pitchFamily="18" charset="0"/>
              </a:rPr>
              <a:t>6…)</a:t>
            </a:r>
            <a:endParaRPr lang="en-US" dirty="0">
              <a:solidFill>
                <a:schemeClr val="bg1">
                  <a:lumMod val="65000"/>
                </a:schemeClr>
              </a:solidFill>
              <a:effectLst>
                <a:outerShdw blurRad="38100" dist="38100" dir="2700000" algn="tl">
                  <a:srgbClr val="000000"/>
                </a:outerShdw>
              </a:effectLst>
              <a:latin typeface="Ringbeare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0">
                                            <p:bg/>
                                          </p:spTgt>
                                        </p:tgtEl>
                                        <p:attrNameLst>
                                          <p:attrName>style.visibility</p:attrName>
                                        </p:attrNameLst>
                                      </p:cBhvr>
                                      <p:to>
                                        <p:strVal val="visible"/>
                                      </p:to>
                                    </p:set>
                                    <p:animEffect transition="in" filter="dissolve">
                                      <p:cBhvr>
                                        <p:cTn id="7" dur="500"/>
                                        <p:tgtEl>
                                          <p:spTgt spid="4100">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0">
                                            <p:txEl>
                                              <p:pRg st="0" end="0"/>
                                            </p:txEl>
                                          </p:spTgt>
                                        </p:tgtEl>
                                        <p:attrNameLst>
                                          <p:attrName>style.visibility</p:attrName>
                                        </p:attrNameLst>
                                      </p:cBhvr>
                                      <p:to>
                                        <p:strVal val="visible"/>
                                      </p:to>
                                    </p:set>
                                    <p:animEffect transition="in" filter="dissolve">
                                      <p:cBhvr>
                                        <p:cTn id="12" dur="500"/>
                                        <p:tgtEl>
                                          <p:spTgt spid="410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0">
                                            <p:txEl>
                                              <p:pRg st="1" end="1"/>
                                            </p:txEl>
                                          </p:spTgt>
                                        </p:tgtEl>
                                        <p:attrNameLst>
                                          <p:attrName>style.visibility</p:attrName>
                                        </p:attrNameLst>
                                      </p:cBhvr>
                                      <p:to>
                                        <p:strVal val="visible"/>
                                      </p:to>
                                    </p:set>
                                    <p:animEffect transition="in" filter="dissolve">
                                      <p:cBhvr>
                                        <p:cTn id="17" dur="500"/>
                                        <p:tgtEl>
                                          <p:spTgt spid="410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0">
                                            <p:txEl>
                                              <p:pRg st="2" end="2"/>
                                            </p:txEl>
                                          </p:spTgt>
                                        </p:tgtEl>
                                        <p:attrNameLst>
                                          <p:attrName>style.visibility</p:attrName>
                                        </p:attrNameLst>
                                      </p:cBhvr>
                                      <p:to>
                                        <p:strVal val="visible"/>
                                      </p:to>
                                    </p:set>
                                    <p:animEffect transition="in" filter="dissolve">
                                      <p:cBhvr>
                                        <p:cTn id="22" dur="500"/>
                                        <p:tgtEl>
                                          <p:spTgt spid="410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00">
                                            <p:txEl>
                                              <p:pRg st="3" end="3"/>
                                            </p:txEl>
                                          </p:spTgt>
                                        </p:tgtEl>
                                        <p:attrNameLst>
                                          <p:attrName>style.visibility</p:attrName>
                                        </p:attrNameLst>
                                      </p:cBhvr>
                                      <p:to>
                                        <p:strVal val="visible"/>
                                      </p:to>
                                    </p:set>
                                    <p:animEffect transition="in" filter="dissolve">
                                      <p:cBhvr>
                                        <p:cTn id="27" dur="500"/>
                                        <p:tgtEl>
                                          <p:spTgt spid="410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00">
                                            <p:txEl>
                                              <p:pRg st="4" end="4"/>
                                            </p:txEl>
                                          </p:spTgt>
                                        </p:tgtEl>
                                        <p:attrNameLst>
                                          <p:attrName>style.visibility</p:attrName>
                                        </p:attrNameLst>
                                      </p:cBhvr>
                                      <p:to>
                                        <p:strVal val="visible"/>
                                      </p:to>
                                    </p:set>
                                    <p:animEffect transition="in" filter="dissolve">
                                      <p:cBhvr>
                                        <p:cTn id="32" dur="500"/>
                                        <p:tgtEl>
                                          <p:spTgt spid="410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00">
                                            <p:txEl>
                                              <p:pRg st="5" end="5"/>
                                            </p:txEl>
                                          </p:spTgt>
                                        </p:tgtEl>
                                        <p:attrNameLst>
                                          <p:attrName>style.visibility</p:attrName>
                                        </p:attrNameLst>
                                      </p:cBhvr>
                                      <p:to>
                                        <p:strVal val="visible"/>
                                      </p:to>
                                    </p:set>
                                    <p:animEffect transition="in" filter="dissolve">
                                      <p:cBhvr>
                                        <p:cTn id="37" dur="500"/>
                                        <p:tgtEl>
                                          <p:spTgt spid="4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2. How sacred is Marriage?*</a:t>
            </a:r>
            <a:endParaRPr lang="en-US" sz="2800" dirty="0">
              <a:solidFill>
                <a:schemeClr val="bg1"/>
              </a:solidFill>
            </a:endParaRPr>
          </a:p>
        </p:txBody>
      </p:sp>
      <p:sp>
        <p:nvSpPr>
          <p:cNvPr id="12" name="TextBox 11"/>
          <p:cNvSpPr txBox="1"/>
          <p:nvPr/>
        </p:nvSpPr>
        <p:spPr>
          <a:xfrm>
            <a:off x="139534" y="609600"/>
            <a:ext cx="8852066" cy="6247864"/>
          </a:xfrm>
          <a:prstGeom prst="rect">
            <a:avLst/>
          </a:prstGeom>
          <a:noFill/>
        </p:spPr>
        <p:txBody>
          <a:bodyPr wrap="square" rtlCol="0">
            <a:spAutoFit/>
          </a:bodyPr>
          <a:lstStyle/>
          <a:p>
            <a:r>
              <a:rPr lang="en-US" sz="2000" dirty="0" smtClean="0">
                <a:solidFill>
                  <a:schemeClr val="bg1">
                    <a:lumMod val="75000"/>
                  </a:schemeClr>
                </a:solidFill>
                <a:effectLst>
                  <a:outerShdw blurRad="38100" dist="38100" dir="2700000" algn="tl">
                    <a:srgbClr val="000000">
                      <a:alpha val="43137"/>
                    </a:srgbClr>
                  </a:outerShdw>
                </a:effectLst>
              </a:rPr>
              <a:t>Marriage is a creation ordinance as it is essential to:</a:t>
            </a:r>
          </a:p>
          <a:p>
            <a:r>
              <a:rPr lang="en-US" sz="2000" dirty="0" smtClean="0">
                <a:solidFill>
                  <a:schemeClr val="bg1">
                    <a:lumMod val="75000"/>
                  </a:schemeClr>
                </a:solidFill>
                <a:effectLst>
                  <a:outerShdw blurRad="38100" dist="38100" dir="2700000" algn="tl">
                    <a:srgbClr val="000000">
                      <a:alpha val="43137"/>
                    </a:srgbClr>
                  </a:outerShdw>
                </a:effectLst>
              </a:rPr>
              <a:t> fulfilling the </a:t>
            </a:r>
            <a:r>
              <a:rPr lang="en-US" sz="2000" b="1" dirty="0" smtClean="0">
                <a:solidFill>
                  <a:schemeClr val="bg1">
                    <a:lumMod val="75000"/>
                  </a:schemeClr>
                </a:solidFill>
                <a:effectLst>
                  <a:outerShdw blurRad="38100" dist="38100" dir="2700000" algn="tl">
                    <a:srgbClr val="000000">
                      <a:alpha val="43137"/>
                    </a:srgbClr>
                  </a:outerShdw>
                </a:effectLst>
              </a:rPr>
              <a:t>cultural mandate </a:t>
            </a:r>
            <a:r>
              <a:rPr lang="en-US" sz="2000" i="1" dirty="0" smtClean="0">
                <a:solidFill>
                  <a:schemeClr val="bg1">
                    <a:lumMod val="75000"/>
                  </a:schemeClr>
                </a:solidFill>
                <a:effectLst>
                  <a:outerShdw blurRad="38100" dist="38100" dir="2700000" algn="tl">
                    <a:srgbClr val="000000">
                      <a:alpha val="43137"/>
                    </a:srgbClr>
                  </a:outerShdw>
                </a:effectLst>
              </a:rPr>
              <a:t>and</a:t>
            </a:r>
            <a:r>
              <a:rPr lang="en-US" sz="2000" dirty="0" smtClean="0">
                <a:solidFill>
                  <a:schemeClr val="bg1">
                    <a:lumMod val="75000"/>
                  </a:schemeClr>
                </a:solidFill>
                <a:effectLst>
                  <a:outerShdw blurRad="38100" dist="38100" dir="2700000" algn="tl">
                    <a:srgbClr val="000000">
                      <a:alpha val="43137"/>
                    </a:srgbClr>
                  </a:outerShdw>
                </a:effectLst>
              </a:rPr>
              <a:t> a mirror of the </a:t>
            </a:r>
            <a:r>
              <a:rPr lang="en-US" sz="2000" b="1" dirty="0" smtClean="0">
                <a:solidFill>
                  <a:schemeClr val="bg1">
                    <a:lumMod val="75000"/>
                  </a:schemeClr>
                </a:solidFill>
                <a:effectLst>
                  <a:outerShdw blurRad="38100" dist="38100" dir="2700000" algn="tl">
                    <a:srgbClr val="000000">
                      <a:alpha val="43137"/>
                    </a:srgbClr>
                  </a:outerShdw>
                </a:effectLst>
              </a:rPr>
              <a:t>Divine covenant</a:t>
            </a:r>
          </a:p>
          <a:p>
            <a:endParaRPr lang="en-US" sz="2000" b="1" dirty="0" smtClean="0">
              <a:solidFill>
                <a:schemeClr val="bg1">
                  <a:lumMod val="75000"/>
                </a:schemeClr>
              </a:solidFill>
              <a:effectLst>
                <a:outerShdw blurRad="38100" dist="38100" dir="2700000" algn="tl">
                  <a:srgbClr val="000000">
                    <a:alpha val="43137"/>
                  </a:srgbClr>
                </a:outerShdw>
              </a:effectLst>
            </a:endParaRPr>
          </a:p>
          <a:p>
            <a:endParaRPr lang="en-US" sz="2000" b="1" dirty="0">
              <a:solidFill>
                <a:schemeClr val="bg1">
                  <a:lumMod val="75000"/>
                </a:schemeClr>
              </a:solidFill>
              <a:effectLst>
                <a:outerShdw blurRad="38100" dist="38100" dir="2700000" algn="tl">
                  <a:srgbClr val="000000">
                    <a:alpha val="43137"/>
                  </a:srgbClr>
                </a:outerShdw>
              </a:effectLst>
            </a:endParaRPr>
          </a:p>
          <a:p>
            <a:r>
              <a:rPr lang="en-US" sz="2000" b="1" dirty="0" smtClean="0">
                <a:solidFill>
                  <a:schemeClr val="bg1">
                    <a:lumMod val="75000"/>
                  </a:schemeClr>
                </a:solidFill>
                <a:effectLst>
                  <a:outerShdw blurRad="38100" dist="38100" dir="2700000" algn="tl">
                    <a:srgbClr val="000000">
                      <a:alpha val="43137"/>
                    </a:srgbClr>
                  </a:outerShdw>
                </a:effectLst>
              </a:rPr>
              <a:t>What about Polygamy?</a:t>
            </a:r>
            <a:endParaRPr lang="en-US" sz="2000"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Not common in the West (why?); A real issue that churches deal with abroad (</a:t>
            </a:r>
            <a:r>
              <a:rPr lang="en-US" sz="2000" dirty="0" err="1"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eg</a:t>
            </a: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Dr. </a:t>
            </a:r>
            <a:r>
              <a:rPr lang="en-US" sz="2000" dirty="0" err="1"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Nnoromele’s</a:t>
            </a: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father); “in the West it is </a:t>
            </a:r>
            <a:r>
              <a:rPr lang="en-US" sz="2000" i="1"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serial</a:t>
            </a: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rather than simultaneous”</a:t>
            </a:r>
          </a:p>
          <a:p>
            <a:pPr marL="342900"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OT seems to be tolerant </a:t>
            </a:r>
            <a:r>
              <a:rPr lang="en-US"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(mirrors allowance for divorce due to “hardness of heart”)</a:t>
            </a:r>
            <a:endParaRPr lang="en-US"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NT (though written to a culture that tolerated polygamy) is clear: While polygamy violates the deepest unrivalled love and commitment of the marriage vow, it disqualified one from church office—not membership.</a:t>
            </a:r>
          </a:p>
          <a:p>
            <a:pPr marL="342900"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Some churches teach that a polygamist turned believer be barred from membership &amp; the sacraments…yet shepherded as they attend…</a:t>
            </a:r>
          </a:p>
          <a:p>
            <a:pPr lvl="1"/>
            <a:r>
              <a:rPr lang="en-US" sz="2000" b="1"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This is unbiblical…Why? </a:t>
            </a:r>
          </a:p>
          <a:p>
            <a:pPr marL="800100" lvl="1"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The door to Church should not be narrower than the Gates of Heaven—all who belong to Christ are to be admitted to church &amp; the sacraments…yet they ought not be considered for church office.</a:t>
            </a:r>
          </a:p>
          <a:p>
            <a:pPr marL="800100" lvl="1" indent="-342900">
              <a:buFont typeface="Arial" panose="020B0604020202020204" pitchFamily="34" charset="0"/>
              <a:buChar char="•"/>
            </a:pPr>
            <a:r>
              <a:rPr lang="en-US" sz="2000" dirty="0" smtClean="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Keep in mind: polygamy is  unlike other sins in that, say, a thief, can cease his thievery.  A polygamist has ongoing commitments to his spouses. A sinful divorce does not remedy the sin of polygamy.</a:t>
            </a:r>
            <a:endParaRPr lang="en-US" sz="2000" dirty="0">
              <a:solidFill>
                <a:schemeClr val="bg1">
                  <a:lumMod val="7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Oval Callout 2"/>
          <p:cNvSpPr/>
          <p:nvPr/>
        </p:nvSpPr>
        <p:spPr>
          <a:xfrm>
            <a:off x="914400" y="1439347"/>
            <a:ext cx="2743200" cy="437584"/>
          </a:xfrm>
          <a:prstGeom prst="wedgeEllipseCallout">
            <a:avLst>
              <a:gd name="adj1" fmla="val 4275"/>
              <a:gd name="adj2" fmla="val -92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 1:28; 2:24</a:t>
            </a:r>
            <a:endParaRPr lang="en-US" dirty="0"/>
          </a:p>
        </p:txBody>
      </p:sp>
      <p:sp>
        <p:nvSpPr>
          <p:cNvPr id="15" name="Oval Callout 14"/>
          <p:cNvSpPr/>
          <p:nvPr/>
        </p:nvSpPr>
        <p:spPr>
          <a:xfrm>
            <a:off x="4634909" y="1393311"/>
            <a:ext cx="2743200" cy="457200"/>
          </a:xfrm>
          <a:prstGeom prst="wedgeEllipseCallout">
            <a:avLst>
              <a:gd name="adj1" fmla="val 4275"/>
              <a:gd name="adj2" fmla="val -92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Hosea 2:14-20</a:t>
            </a:r>
            <a:endParaRPr lang="en-US" dirty="0"/>
          </a:p>
        </p:txBody>
      </p:sp>
      <p:sp>
        <p:nvSpPr>
          <p:cNvPr id="5" name="TextBox 4"/>
          <p:cNvSpPr txBox="1"/>
          <p:nvPr/>
        </p:nvSpPr>
        <p:spPr>
          <a:xfrm>
            <a:off x="6585097" y="511805"/>
            <a:ext cx="2362200" cy="276999"/>
          </a:xfrm>
          <a:prstGeom prst="rect">
            <a:avLst/>
          </a:prstGeom>
          <a:noFill/>
        </p:spPr>
        <p:txBody>
          <a:bodyPr wrap="square" rtlCol="0">
            <a:spAutoFit/>
          </a:bodyPr>
          <a:lstStyle/>
          <a:p>
            <a:r>
              <a:rPr lang="en-US" sz="1200" dirty="0" smtClean="0">
                <a:solidFill>
                  <a:schemeClr val="bg1"/>
                </a:solidFill>
              </a:rPr>
              <a:t>*Taken from Frame, DCL 748-768</a:t>
            </a:r>
            <a:endParaRPr lang="en-US" sz="1200" dirty="0">
              <a:solidFill>
                <a:schemeClr val="bg1"/>
              </a:solidFill>
            </a:endParaRPr>
          </a:p>
        </p:txBody>
      </p:sp>
      <p:sp>
        <p:nvSpPr>
          <p:cNvPr id="9" name="Rectangle 8"/>
          <p:cNvSpPr/>
          <p:nvPr/>
        </p:nvSpPr>
        <p:spPr>
          <a:xfrm>
            <a:off x="3429000" y="1828800"/>
            <a:ext cx="5410200" cy="369332"/>
          </a:xfrm>
          <a:prstGeom prst="rect">
            <a:avLst/>
          </a:prstGeom>
          <a:solidFill>
            <a:schemeClr val="bg1">
              <a:lumMod val="50000"/>
            </a:schemeClr>
          </a:solidFill>
        </p:spPr>
        <p:txBody>
          <a:bodyPr wrap="square">
            <a:spAutoFit/>
          </a:bodyPr>
          <a:lstStyle/>
          <a:p>
            <a:r>
              <a:rPr lang="en-US" b="1" i="1" dirty="0">
                <a:effectLst>
                  <a:outerShdw blurRad="38100" dist="38100" dir="2700000" algn="tl">
                    <a:srgbClr val="000000">
                      <a:alpha val="43137"/>
                    </a:srgbClr>
                  </a:outerShdw>
                </a:effectLst>
                <a:hlinkClick r:id="rId3"/>
              </a:rPr>
              <a:t>One Woman Lives With Two Husbands</a:t>
            </a:r>
            <a:r>
              <a:rPr lang="en-US" b="1" dirty="0">
                <a:effectLst>
                  <a:outerShdw blurRad="38100" dist="38100" dir="2700000" algn="tl">
                    <a:srgbClr val="000000">
                      <a:alpha val="43137"/>
                    </a:srgbClr>
                  </a:outerShdw>
                </a:effectLst>
                <a:hlinkClick r:id="rId3"/>
              </a:rPr>
              <a:t> - YouTube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06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5" end="5"/>
                                            </p:txEl>
                                          </p:spTgt>
                                        </p:tgtEl>
                                        <p:attrNameLst>
                                          <p:attrName>style.visibility</p:attrName>
                                        </p:attrNameLst>
                                      </p:cBhvr>
                                      <p:to>
                                        <p:strVal val="visible"/>
                                      </p:to>
                                    </p:set>
                                    <p:animEffect transition="in" filter="fade">
                                      <p:cBhvr>
                                        <p:cTn id="12" dur="500"/>
                                        <p:tgtEl>
                                          <p:spTgt spid="1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fade">
                                      <p:cBhvr>
                                        <p:cTn id="22" dur="500"/>
                                        <p:tgtEl>
                                          <p:spTgt spid="1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9" end="9"/>
                                            </p:txEl>
                                          </p:spTgt>
                                        </p:tgtEl>
                                        <p:attrNameLst>
                                          <p:attrName>style.visibility</p:attrName>
                                        </p:attrNameLst>
                                      </p:cBhvr>
                                      <p:to>
                                        <p:strVal val="visible"/>
                                      </p:to>
                                    </p:set>
                                    <p:animEffect transition="in" filter="fade">
                                      <p:cBhvr>
                                        <p:cTn id="32" dur="500"/>
                                        <p:tgtEl>
                                          <p:spTgt spid="1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10" end="10"/>
                                            </p:txEl>
                                          </p:spTgt>
                                        </p:tgtEl>
                                        <p:attrNameLst>
                                          <p:attrName>style.visibility</p:attrName>
                                        </p:attrNameLst>
                                      </p:cBhvr>
                                      <p:to>
                                        <p:strVal val="visible"/>
                                      </p:to>
                                    </p:set>
                                    <p:animEffect transition="in" filter="fade">
                                      <p:cBhvr>
                                        <p:cTn id="37" dur="500"/>
                                        <p:tgtEl>
                                          <p:spTgt spid="1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11" end="11"/>
                                            </p:txEl>
                                          </p:spTgt>
                                        </p:tgtEl>
                                        <p:attrNameLst>
                                          <p:attrName>style.visibility</p:attrName>
                                        </p:attrNameLst>
                                      </p:cBhvr>
                                      <p:to>
                                        <p:strVal val="visible"/>
                                      </p:to>
                                    </p:set>
                                    <p:animEffect transition="in" filter="fade">
                                      <p:cBhvr>
                                        <p:cTn id="42"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3. What about </a:t>
            </a:r>
            <a:r>
              <a:rPr lang="en-US" sz="2800" i="1" dirty="0" smtClean="0">
                <a:solidFill>
                  <a:schemeClr val="bg1"/>
                </a:solidFill>
              </a:rPr>
              <a:t>divorce</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788804"/>
            <a:ext cx="8658446" cy="600164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2">
                    <a:lumMod val="75000"/>
                  </a:schemeClr>
                </a:solidFill>
              </a:rPr>
              <a:t>Divorce is allowed by OT &amp; NT in some cases </a:t>
            </a:r>
            <a:r>
              <a:rPr lang="en-US" sz="1600" dirty="0" smtClean="0">
                <a:solidFill>
                  <a:schemeClr val="bg2">
                    <a:lumMod val="75000"/>
                  </a:schemeClr>
                </a:solidFill>
              </a:rPr>
              <a:t>(granted due to “hardness of hearts”)</a:t>
            </a:r>
          </a:p>
          <a:p>
            <a:pPr marL="342900" indent="-342900">
              <a:buFont typeface="Arial" panose="020B0604020202020204" pitchFamily="34" charset="0"/>
              <a:buChar char="•"/>
            </a:pPr>
            <a:r>
              <a:rPr lang="en-US" sz="2000" dirty="0" smtClean="0">
                <a:solidFill>
                  <a:schemeClr val="bg2">
                    <a:lumMod val="75000"/>
                  </a:schemeClr>
                </a:solidFill>
              </a:rPr>
              <a:t>Never a cause for celebration (it is to be mourned as a symptom of failure)</a:t>
            </a:r>
          </a:p>
          <a:p>
            <a:pPr marL="342900" indent="-342900">
              <a:buFont typeface="Arial" panose="020B0604020202020204" pitchFamily="34" charset="0"/>
              <a:buChar char="•"/>
            </a:pPr>
            <a:r>
              <a:rPr lang="en-US" sz="2000" dirty="0" smtClean="0">
                <a:solidFill>
                  <a:schemeClr val="bg2">
                    <a:lumMod val="75000"/>
                  </a:schemeClr>
                </a:solidFill>
              </a:rPr>
              <a:t>Even when not sinful (biblical grounds), it is to be a last resort and all within the church’s power ought be done to prevent it</a:t>
            </a:r>
          </a:p>
          <a:p>
            <a:r>
              <a:rPr lang="en-US" sz="2000" dirty="0" smtClean="0">
                <a:solidFill>
                  <a:schemeClr val="bg2">
                    <a:lumMod val="75000"/>
                  </a:schemeClr>
                </a:solidFill>
              </a:rPr>
              <a:t>What are Biblical grounds?</a:t>
            </a:r>
          </a:p>
          <a:p>
            <a:pPr algn="ctr"/>
            <a:r>
              <a:rPr lang="en-US" dirty="0" smtClean="0">
                <a:solidFill>
                  <a:schemeClr val="bg1"/>
                </a:solidFill>
              </a:rPr>
              <a:t>Note: certain Pharisees taught that a man could divorce his wife for any number of reasons—his only responsibility being to issue a certificate of divorce.  Jesus refutes this in Mt 5:31,32, Mk 10:2-12, Lk 16:18, Mt 19:3-9.</a:t>
            </a:r>
          </a:p>
          <a:p>
            <a:r>
              <a:rPr lang="en-US" sz="2000" dirty="0" smtClean="0">
                <a:solidFill>
                  <a:schemeClr val="bg2">
                    <a:lumMod val="75000"/>
                  </a:schemeClr>
                </a:solidFill>
              </a:rPr>
              <a:t>Exception of Matthew 5:32 &amp; 19:9</a:t>
            </a:r>
          </a:p>
          <a:p>
            <a:pPr lvl="1"/>
            <a:r>
              <a:rPr lang="en-US" sz="1600" dirty="0">
                <a:solidFill>
                  <a:schemeClr val="accent5">
                    <a:lumMod val="40000"/>
                    <a:lumOff val="60000"/>
                  </a:schemeClr>
                </a:solidFill>
              </a:rPr>
              <a:t>31 “It was also said, ‘Whoever divorces his wife, let him give her a certificate of divorce.’ 32 But I say to you that everyone who divorces his wife, except on the ground of </a:t>
            </a:r>
            <a:r>
              <a:rPr lang="en-US" sz="1600" dirty="0">
                <a:solidFill>
                  <a:schemeClr val="bg1"/>
                </a:solidFill>
              </a:rPr>
              <a:t>sexual immorality</a:t>
            </a:r>
            <a:r>
              <a:rPr lang="en-US" sz="1600" dirty="0">
                <a:solidFill>
                  <a:schemeClr val="accent5">
                    <a:lumMod val="40000"/>
                    <a:lumOff val="60000"/>
                  </a:schemeClr>
                </a:solidFill>
              </a:rPr>
              <a:t>, makes her commit adultery, and whoever marries a divorced woman commits adultery.</a:t>
            </a:r>
            <a:endParaRPr lang="en-US" sz="1600" dirty="0" smtClean="0">
              <a:solidFill>
                <a:schemeClr val="accent5">
                  <a:lumMod val="40000"/>
                  <a:lumOff val="60000"/>
                </a:schemeClr>
              </a:solidFill>
            </a:endParaRPr>
          </a:p>
          <a:p>
            <a:pPr marL="342900" indent="-342900">
              <a:buFont typeface="Arial" panose="020B0604020202020204" pitchFamily="34" charset="0"/>
              <a:buChar char="•"/>
            </a:pPr>
            <a:r>
              <a:rPr lang="en-US" dirty="0" smtClean="0">
                <a:solidFill>
                  <a:schemeClr val="bg2">
                    <a:lumMod val="75000"/>
                  </a:schemeClr>
                </a:solidFill>
              </a:rPr>
              <a:t>The term “sexual immorality’ above is the Greek word </a:t>
            </a:r>
            <a:r>
              <a:rPr lang="en-US" i="1" dirty="0" err="1" smtClean="0">
                <a:solidFill>
                  <a:schemeClr val="bg2">
                    <a:lumMod val="75000"/>
                  </a:schemeClr>
                </a:solidFill>
              </a:rPr>
              <a:t>porneia</a:t>
            </a:r>
            <a:r>
              <a:rPr lang="en-US" dirty="0" smtClean="0">
                <a:solidFill>
                  <a:schemeClr val="bg2">
                    <a:lumMod val="75000"/>
                  </a:schemeClr>
                </a:solidFill>
              </a:rPr>
              <a:t>.  This ought be understood as specific sexual sins as fornication (relations b/w unmarried persons), prostitution, incest, homosexuality, bestiality, and adultery.</a:t>
            </a:r>
          </a:p>
          <a:p>
            <a:pPr marL="342900" indent="-342900">
              <a:buFont typeface="Arial" panose="020B0604020202020204" pitchFamily="34" charset="0"/>
              <a:buChar char="•"/>
            </a:pPr>
            <a:r>
              <a:rPr lang="en-US" dirty="0" smtClean="0">
                <a:solidFill>
                  <a:schemeClr val="bg2">
                    <a:lumMod val="75000"/>
                  </a:schemeClr>
                </a:solidFill>
              </a:rPr>
              <a:t>Remember—though permitted, divorce isn’t necessary or even desirable.  Reconciliation is the emphasis and mirrors God’s forgiveness.</a:t>
            </a:r>
          </a:p>
          <a:p>
            <a:pPr marL="342900" indent="-342900">
              <a:buFont typeface="Arial" panose="020B0604020202020204" pitchFamily="34" charset="0"/>
              <a:buChar char="•"/>
            </a:pPr>
            <a:r>
              <a:rPr lang="en-US" dirty="0" smtClean="0">
                <a:solidFill>
                  <a:schemeClr val="bg2">
                    <a:lumMod val="75000"/>
                  </a:schemeClr>
                </a:solidFill>
              </a:rPr>
              <a:t>A believing spouse is not to initiate divorce, but may need to file to include the state into what has become her situation—the status quo, that is a broken marriage.</a:t>
            </a:r>
          </a:p>
          <a:p>
            <a:pPr marL="342900" indent="-342900">
              <a:buFont typeface="Arial" panose="020B0604020202020204" pitchFamily="34" charset="0"/>
              <a:buChar char="•"/>
            </a:pPr>
            <a:r>
              <a:rPr lang="en-US" dirty="0" smtClean="0">
                <a:solidFill>
                  <a:schemeClr val="bg2">
                    <a:lumMod val="75000"/>
                  </a:schemeClr>
                </a:solidFill>
              </a:rPr>
              <a:t>Desertion (whether physical or vow-related) and abuse is a breach of the marital vow (&amp; pornography can be) and must be undertaken by the session on a case by case basis </a:t>
            </a:r>
            <a:endParaRPr lang="en-US" dirty="0">
              <a:solidFill>
                <a:schemeClr val="bg2">
                  <a:lumMod val="75000"/>
                </a:schemeClr>
              </a:solidFill>
            </a:endParaRPr>
          </a:p>
        </p:txBody>
      </p:sp>
      <p:sp>
        <p:nvSpPr>
          <p:cNvPr id="6" name="TextBox 5"/>
          <p:cNvSpPr txBox="1"/>
          <p:nvPr/>
        </p:nvSpPr>
        <p:spPr>
          <a:xfrm>
            <a:off x="6585097" y="511805"/>
            <a:ext cx="2362200" cy="276999"/>
          </a:xfrm>
          <a:prstGeom prst="rect">
            <a:avLst/>
          </a:prstGeom>
          <a:noFill/>
        </p:spPr>
        <p:txBody>
          <a:bodyPr wrap="square" rtlCol="0">
            <a:spAutoFit/>
          </a:bodyPr>
          <a:lstStyle/>
          <a:p>
            <a:r>
              <a:rPr lang="en-US" sz="1200" dirty="0" smtClean="0">
                <a:solidFill>
                  <a:schemeClr val="bg1"/>
                </a:solidFill>
              </a:rPr>
              <a:t>*Taken from Frame, DCL 770-781</a:t>
            </a:r>
            <a:endParaRPr lang="en-US" sz="1200" dirty="0">
              <a:solidFill>
                <a:schemeClr val="bg1"/>
              </a:solidFill>
            </a:endParaRPr>
          </a:p>
        </p:txBody>
      </p:sp>
    </p:spTree>
    <p:extLst>
      <p:ext uri="{BB962C8B-B14F-4D97-AF65-F5344CB8AC3E}">
        <p14:creationId xmlns:p14="http://schemas.microsoft.com/office/powerpoint/2010/main" val="234043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fade">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fade">
                                      <p:cBhvr>
                                        <p:cTn id="52" dur="500"/>
                                        <p:tgtEl>
                                          <p:spTgt spid="1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fade">
                                      <p:cBhvr>
                                        <p:cTn id="5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4"/>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4. What about </a:t>
            </a:r>
            <a:r>
              <a:rPr lang="en-US" sz="2800" i="1" dirty="0" smtClean="0">
                <a:solidFill>
                  <a:schemeClr val="bg1"/>
                </a:solidFill>
              </a:rPr>
              <a:t>remarriage</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788804"/>
            <a:ext cx="8566297" cy="615553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2">
                    <a:lumMod val="75000"/>
                  </a:schemeClr>
                </a:solidFill>
              </a:rPr>
              <a:t>Remarriage is permitted after the death of one’s spouse (I </a:t>
            </a:r>
            <a:r>
              <a:rPr lang="en-US" sz="2000" dirty="0" err="1" smtClean="0">
                <a:solidFill>
                  <a:schemeClr val="bg2">
                    <a:lumMod val="75000"/>
                  </a:schemeClr>
                </a:solidFill>
              </a:rPr>
              <a:t>Cor</a:t>
            </a:r>
            <a:r>
              <a:rPr lang="en-US" sz="2000" dirty="0" smtClean="0">
                <a:solidFill>
                  <a:schemeClr val="bg2">
                    <a:lumMod val="75000"/>
                  </a:schemeClr>
                </a:solidFill>
              </a:rPr>
              <a:t> 7:39)</a:t>
            </a:r>
            <a:endParaRPr lang="en-US" sz="1600" dirty="0" smtClean="0">
              <a:solidFill>
                <a:schemeClr val="bg2">
                  <a:lumMod val="75000"/>
                </a:schemeClr>
              </a:solidFill>
            </a:endParaRPr>
          </a:p>
          <a:p>
            <a:pPr marL="342900" indent="-342900">
              <a:buFont typeface="Arial" panose="020B0604020202020204" pitchFamily="34" charset="0"/>
              <a:buChar char="•"/>
            </a:pPr>
            <a:r>
              <a:rPr lang="en-US" sz="2000" dirty="0" smtClean="0">
                <a:solidFill>
                  <a:schemeClr val="bg2">
                    <a:lumMod val="75000"/>
                  </a:schemeClr>
                </a:solidFill>
              </a:rPr>
              <a:t>A person divorced in accordance with the Matt 19 exception is free to remarry—this applies to both the guilty and the innocent party.</a:t>
            </a:r>
          </a:p>
          <a:p>
            <a:pPr algn="ctr"/>
            <a:r>
              <a:rPr lang="en-US" sz="2000" i="1" dirty="0" smtClean="0">
                <a:solidFill>
                  <a:schemeClr val="bg1">
                    <a:lumMod val="95000"/>
                  </a:schemeClr>
                </a:solidFill>
              </a:rPr>
              <a:t>(Remember…this is an exception to the general rule)</a:t>
            </a:r>
            <a:endParaRPr lang="en-US" sz="2000" dirty="0" smtClean="0">
              <a:solidFill>
                <a:schemeClr val="bg2">
                  <a:lumMod val="75000"/>
                </a:schemeClr>
              </a:solidFill>
            </a:endParaRPr>
          </a:p>
          <a:p>
            <a:pPr marL="285750" indent="-285750">
              <a:buFont typeface="Arial" panose="020B0604020202020204" pitchFamily="34" charset="0"/>
              <a:buChar char="•"/>
            </a:pPr>
            <a:r>
              <a:rPr lang="en-US" sz="2000" dirty="0">
                <a:solidFill>
                  <a:schemeClr val="bg2">
                    <a:lumMod val="75000"/>
                  </a:schemeClr>
                </a:solidFill>
              </a:rPr>
              <a:t>If two believing spouses have divorced, they are to remain unmarried or else be </a:t>
            </a:r>
            <a:r>
              <a:rPr lang="en-US" sz="2000" dirty="0" smtClean="0">
                <a:solidFill>
                  <a:schemeClr val="bg2">
                    <a:lumMod val="75000"/>
                  </a:schemeClr>
                </a:solidFill>
              </a:rPr>
              <a:t>reconciled</a:t>
            </a:r>
          </a:p>
          <a:p>
            <a:pPr lvl="2"/>
            <a:r>
              <a:rPr lang="en-US" dirty="0" smtClean="0">
                <a:solidFill>
                  <a:schemeClr val="bg1"/>
                </a:solidFill>
              </a:rPr>
              <a:t>This seems quite harsh…and does, in fact uphold the sacredness of marriage by those who not only understand its covenantal gravity but also its original intent—but there is more to it than having to simply swallow the dire situation in which you could find yourself…</a:t>
            </a:r>
          </a:p>
          <a:p>
            <a:pPr lvl="2"/>
            <a:endParaRPr lang="en-US" dirty="0" smtClean="0">
              <a:solidFill>
                <a:schemeClr val="bg2">
                  <a:lumMod val="75000"/>
                </a:schemeClr>
              </a:solidFill>
            </a:endParaRPr>
          </a:p>
          <a:p>
            <a:r>
              <a:rPr lang="en-US" sz="2000" dirty="0" smtClean="0">
                <a:solidFill>
                  <a:schemeClr val="bg2">
                    <a:lumMod val="75000"/>
                  </a:schemeClr>
                </a:solidFill>
              </a:rPr>
              <a:t>Consider I </a:t>
            </a:r>
            <a:r>
              <a:rPr lang="en-US" sz="2000" dirty="0" err="1" smtClean="0">
                <a:solidFill>
                  <a:schemeClr val="bg2">
                    <a:lumMod val="75000"/>
                  </a:schemeClr>
                </a:solidFill>
              </a:rPr>
              <a:t>Cor</a:t>
            </a:r>
            <a:r>
              <a:rPr lang="en-US" sz="2000" dirty="0" smtClean="0">
                <a:solidFill>
                  <a:schemeClr val="bg2">
                    <a:lumMod val="75000"/>
                  </a:schemeClr>
                </a:solidFill>
              </a:rPr>
              <a:t> 7: 10-15</a:t>
            </a:r>
          </a:p>
          <a:p>
            <a:r>
              <a:rPr lang="en-US" sz="1600" dirty="0">
                <a:solidFill>
                  <a:schemeClr val="accent5">
                    <a:lumMod val="40000"/>
                    <a:lumOff val="60000"/>
                  </a:schemeClr>
                </a:solidFill>
              </a:rPr>
              <a:t>10 To the married I give this charge (not I, but the Lord): the wife should not separate from her husband 11 (but if she does, she should remain unmarried or else be reconciled to her husband), and the husband should not divorce his </a:t>
            </a:r>
            <a:r>
              <a:rPr lang="en-US" sz="1600" dirty="0" smtClean="0">
                <a:solidFill>
                  <a:schemeClr val="accent5">
                    <a:lumMod val="40000"/>
                    <a:lumOff val="60000"/>
                  </a:schemeClr>
                </a:solidFill>
              </a:rPr>
              <a:t>wife.  12 </a:t>
            </a:r>
            <a:r>
              <a:rPr lang="en-US" sz="1600" dirty="0">
                <a:solidFill>
                  <a:schemeClr val="accent5">
                    <a:lumMod val="40000"/>
                    <a:lumOff val="60000"/>
                  </a:schemeClr>
                </a:solidFill>
              </a:rPr>
              <a:t>To the rest I say (I, not the Lord) that if any brother has a wife who is an unbeliever, and she consents to live with him, he should not divorce her. 13 If any woman has a husband who is an unbeliever, and he consents to live with her, she should not divorce him. 14 For the unbelieving husband is made holy because of his wife, and the unbelieving wife is made holy because of her husband. Otherwise your children would be unclean, but as it is, they are holy. </a:t>
            </a:r>
            <a:r>
              <a:rPr lang="en-US" sz="1600" dirty="0">
                <a:solidFill>
                  <a:schemeClr val="bg1"/>
                </a:solidFill>
              </a:rPr>
              <a:t>15 But if the unbelieving partner separates, let it be so. In such cases the brother or sister is not enslaved. God has called you[b] to peace. </a:t>
            </a:r>
            <a:endParaRPr lang="en-US" sz="1600" dirty="0" smtClean="0">
              <a:solidFill>
                <a:schemeClr val="bg1"/>
              </a:solidFill>
            </a:endParaRPr>
          </a:p>
          <a:p>
            <a:pPr marL="742950" lvl="1" indent="-285750">
              <a:buFont typeface="Arial" panose="020B0604020202020204" pitchFamily="34" charset="0"/>
              <a:buChar char="•"/>
            </a:pPr>
            <a:endParaRPr lang="en-US" sz="2000" dirty="0" smtClean="0">
              <a:solidFill>
                <a:schemeClr val="bg2">
                  <a:lumMod val="75000"/>
                </a:schemeClr>
              </a:solidFill>
            </a:endParaRPr>
          </a:p>
        </p:txBody>
      </p:sp>
      <p:sp>
        <p:nvSpPr>
          <p:cNvPr id="6" name="TextBox 5"/>
          <p:cNvSpPr txBox="1"/>
          <p:nvPr/>
        </p:nvSpPr>
        <p:spPr>
          <a:xfrm>
            <a:off x="6585097" y="511805"/>
            <a:ext cx="2362200" cy="276999"/>
          </a:xfrm>
          <a:prstGeom prst="rect">
            <a:avLst/>
          </a:prstGeom>
          <a:noFill/>
        </p:spPr>
        <p:txBody>
          <a:bodyPr wrap="square" rtlCol="0">
            <a:spAutoFit/>
          </a:bodyPr>
          <a:lstStyle/>
          <a:p>
            <a:r>
              <a:rPr lang="en-US" sz="1200" dirty="0" smtClean="0">
                <a:solidFill>
                  <a:schemeClr val="bg1"/>
                </a:solidFill>
              </a:rPr>
              <a:t>*Taken from Frame, DCL 770-781</a:t>
            </a:r>
            <a:endParaRPr lang="en-US" sz="1200" dirty="0">
              <a:solidFill>
                <a:schemeClr val="bg1"/>
              </a:solidFill>
            </a:endParaRPr>
          </a:p>
        </p:txBody>
      </p:sp>
    </p:spTree>
    <p:extLst>
      <p:ext uri="{BB962C8B-B14F-4D97-AF65-F5344CB8AC3E}">
        <p14:creationId xmlns:p14="http://schemas.microsoft.com/office/powerpoint/2010/main" val="23052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4"/>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4. What about </a:t>
            </a:r>
            <a:r>
              <a:rPr lang="en-US" sz="2800" i="1" dirty="0" smtClean="0">
                <a:solidFill>
                  <a:schemeClr val="bg1"/>
                </a:solidFill>
              </a:rPr>
              <a:t>remarriage</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788804"/>
            <a:ext cx="8566297" cy="6370975"/>
          </a:xfrm>
          <a:prstGeom prst="rect">
            <a:avLst/>
          </a:prstGeom>
          <a:noFill/>
        </p:spPr>
        <p:txBody>
          <a:bodyPr wrap="square" rtlCol="0">
            <a:spAutoFit/>
          </a:bodyPr>
          <a:lstStyle/>
          <a:p>
            <a:r>
              <a:rPr lang="en-US" sz="2000" dirty="0" smtClean="0">
                <a:solidFill>
                  <a:schemeClr val="bg2">
                    <a:lumMod val="75000"/>
                  </a:schemeClr>
                </a:solidFill>
              </a:rPr>
              <a:t>Consider I </a:t>
            </a:r>
            <a:r>
              <a:rPr lang="en-US" sz="2000" dirty="0" err="1" smtClean="0">
                <a:solidFill>
                  <a:schemeClr val="bg2">
                    <a:lumMod val="75000"/>
                  </a:schemeClr>
                </a:solidFill>
              </a:rPr>
              <a:t>Cor</a:t>
            </a:r>
            <a:r>
              <a:rPr lang="en-US" sz="2000" dirty="0" smtClean="0">
                <a:solidFill>
                  <a:schemeClr val="bg2">
                    <a:lumMod val="75000"/>
                  </a:schemeClr>
                </a:solidFill>
              </a:rPr>
              <a:t> 7: 10-15</a:t>
            </a:r>
          </a:p>
          <a:p>
            <a:r>
              <a:rPr lang="en-US" sz="1600" dirty="0">
                <a:solidFill>
                  <a:schemeClr val="accent5">
                    <a:lumMod val="40000"/>
                    <a:lumOff val="60000"/>
                  </a:schemeClr>
                </a:solidFill>
              </a:rPr>
              <a:t>10 To the married I give this charge (not I, but the Lord): the wife should not separate from her husband 11 (but if she does, she should remain unmarried or else be reconciled to her husband), and the husband should not divorce his </a:t>
            </a:r>
            <a:r>
              <a:rPr lang="en-US" sz="1600" dirty="0" smtClean="0">
                <a:solidFill>
                  <a:schemeClr val="accent5">
                    <a:lumMod val="40000"/>
                    <a:lumOff val="60000"/>
                  </a:schemeClr>
                </a:solidFill>
              </a:rPr>
              <a:t>wife.  12 </a:t>
            </a:r>
            <a:r>
              <a:rPr lang="en-US" sz="1600" dirty="0">
                <a:solidFill>
                  <a:schemeClr val="accent5">
                    <a:lumMod val="40000"/>
                    <a:lumOff val="60000"/>
                  </a:schemeClr>
                </a:solidFill>
              </a:rPr>
              <a:t>To the rest I say (I, not the Lord) that if any brother has a wife who is an unbeliever, and she consents to live with him, he should not divorce her. 13 If any woman has a husband who is an unbeliever, and he consents to live with her, she should not divorce him. 14 For the unbelieving husband is made holy because of his wife, and the unbelieving wife is made holy because of her husband. Otherwise your children would be unclean, but as it is, they are holy. </a:t>
            </a:r>
            <a:r>
              <a:rPr lang="en-US" sz="1600" dirty="0">
                <a:solidFill>
                  <a:schemeClr val="bg1"/>
                </a:solidFill>
              </a:rPr>
              <a:t>15 But if the unbelieving partner separates, let it be so. In such cases the brother or sister is not enslaved. God has called you[b] to peace. </a:t>
            </a:r>
          </a:p>
          <a:p>
            <a:pPr marL="342900" lvl="0" indent="-342900">
              <a:buFont typeface="Arial" panose="020B0604020202020204" pitchFamily="34" charset="0"/>
              <a:buChar char="•"/>
            </a:pPr>
            <a:r>
              <a:rPr lang="en-US" sz="2000" dirty="0">
                <a:solidFill>
                  <a:srgbClr val="EEECE1">
                    <a:lumMod val="75000"/>
                  </a:srgbClr>
                </a:solidFill>
              </a:rPr>
              <a:t>At first blush this may seem to ignore a marriage between two believers—but let’s take an example </a:t>
            </a:r>
            <a:r>
              <a:rPr lang="en-US" dirty="0">
                <a:solidFill>
                  <a:schemeClr val="bg1"/>
                </a:solidFill>
              </a:rPr>
              <a:t>(this is one of the myriad of practical &amp; spiritual benefits of membership in the church</a:t>
            </a:r>
            <a:r>
              <a:rPr lang="en-US" dirty="0" smtClean="0">
                <a:solidFill>
                  <a:schemeClr val="bg1"/>
                </a:solidFill>
              </a:rPr>
              <a:t>)</a:t>
            </a:r>
            <a:r>
              <a:rPr lang="en-US" dirty="0" smtClean="0">
                <a:solidFill>
                  <a:schemeClr val="bg2">
                    <a:lumMod val="75000"/>
                  </a:schemeClr>
                </a:solidFill>
              </a:rPr>
              <a:t>:</a:t>
            </a:r>
            <a:endParaRPr lang="en-US" sz="2000" dirty="0" smtClean="0">
              <a:solidFill>
                <a:schemeClr val="bg2">
                  <a:lumMod val="75000"/>
                </a:schemeClr>
              </a:solidFill>
            </a:endParaRPr>
          </a:p>
          <a:p>
            <a:pPr lvl="0"/>
            <a:r>
              <a:rPr lang="en-US" sz="1600" dirty="0" smtClean="0">
                <a:solidFill>
                  <a:srgbClr val="EEECE1">
                    <a:lumMod val="75000"/>
                  </a:srgbClr>
                </a:solidFill>
              </a:rPr>
              <a:t>Suppose Victor and Susan are professing believers and members of Grace Presbyterian Church and Victor deserts his wife Susan.  This situation as it now stands does not fall under the I Cor. 7:15 terms because they are both regarded as believers.  But Susan is not without recourse.  She has the privilege and responsibility to call on the church for help.   The elders call Victor to repentance, but he is adamant and, once all admonitions and rebukes have been clearly laid out, falls under discipline and is, in the end, excommunicated.  From that point on, Susan and the Church regard him as an unbeliever, and the marriage becomes a mixed marriage.  Victor’s desertion falls under the above terms and Susan may recognize that by filing divorce papers.</a:t>
            </a:r>
            <a:endParaRPr lang="en-US" sz="2000" dirty="0">
              <a:solidFill>
                <a:srgbClr val="EEECE1">
                  <a:lumMod val="75000"/>
                </a:srgbClr>
              </a:solidFill>
            </a:endParaRPr>
          </a:p>
          <a:p>
            <a:pPr marL="285750" lvl="0" indent="-285750">
              <a:buFont typeface="Arial" panose="020B0604020202020204" pitchFamily="34" charset="0"/>
              <a:buChar char="•"/>
            </a:pPr>
            <a:r>
              <a:rPr lang="en-US" sz="2000" dirty="0">
                <a:solidFill>
                  <a:srgbClr val="EEECE1">
                    <a:lumMod val="75000"/>
                  </a:srgbClr>
                </a:solidFill>
              </a:rPr>
              <a:t>If an unbelieving spouse divorces a believing spouse, the believer is free to remarry</a:t>
            </a:r>
          </a:p>
          <a:p>
            <a:endParaRPr lang="en-US" sz="1600" dirty="0" smtClean="0">
              <a:solidFill>
                <a:schemeClr val="bg1"/>
              </a:solidFill>
            </a:endParaRPr>
          </a:p>
        </p:txBody>
      </p:sp>
      <p:sp>
        <p:nvSpPr>
          <p:cNvPr id="6" name="TextBox 5"/>
          <p:cNvSpPr txBox="1"/>
          <p:nvPr/>
        </p:nvSpPr>
        <p:spPr>
          <a:xfrm>
            <a:off x="6585097" y="511805"/>
            <a:ext cx="2362200" cy="276999"/>
          </a:xfrm>
          <a:prstGeom prst="rect">
            <a:avLst/>
          </a:prstGeom>
          <a:noFill/>
        </p:spPr>
        <p:txBody>
          <a:bodyPr wrap="square" rtlCol="0">
            <a:spAutoFit/>
          </a:bodyPr>
          <a:lstStyle/>
          <a:p>
            <a:r>
              <a:rPr lang="en-US" sz="1200" dirty="0" smtClean="0">
                <a:solidFill>
                  <a:schemeClr val="bg1"/>
                </a:solidFill>
              </a:rPr>
              <a:t>*Taken from Frame, DCL 770-781</a:t>
            </a:r>
            <a:endParaRPr lang="en-US" sz="1200" dirty="0">
              <a:solidFill>
                <a:schemeClr val="bg1"/>
              </a:solidFill>
            </a:endParaRPr>
          </a:p>
        </p:txBody>
      </p:sp>
    </p:spTree>
    <p:extLst>
      <p:ext uri="{BB962C8B-B14F-4D97-AF65-F5344CB8AC3E}">
        <p14:creationId xmlns:p14="http://schemas.microsoft.com/office/powerpoint/2010/main" val="31129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4"/>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5. What about </a:t>
            </a:r>
            <a:r>
              <a:rPr lang="en-US" sz="2800" i="1" dirty="0" smtClean="0">
                <a:solidFill>
                  <a:schemeClr val="bg1"/>
                </a:solidFill>
              </a:rPr>
              <a:t>celibacy</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788804"/>
            <a:ext cx="8566297" cy="5940088"/>
          </a:xfrm>
          <a:prstGeom prst="rect">
            <a:avLst/>
          </a:prstGeom>
          <a:noFill/>
        </p:spPr>
        <p:txBody>
          <a:bodyPr wrap="square" rtlCol="0">
            <a:spAutoFit/>
          </a:bodyPr>
          <a:lstStyle/>
          <a:p>
            <a:r>
              <a:rPr lang="en-US" sz="2000" dirty="0" smtClean="0">
                <a:solidFill>
                  <a:schemeClr val="bg2">
                    <a:lumMod val="75000"/>
                  </a:schemeClr>
                </a:solidFill>
              </a:rPr>
              <a:t>For many centuries, the church has basically taught that singleness is better than marriage, but that not everyone has the "gift of singleness." </a:t>
            </a:r>
          </a:p>
          <a:p>
            <a:endParaRPr lang="en-US" sz="2000" dirty="0" smtClean="0">
              <a:solidFill>
                <a:schemeClr val="bg2">
                  <a:lumMod val="75000"/>
                </a:schemeClr>
              </a:solidFill>
            </a:endParaRPr>
          </a:p>
          <a:p>
            <a:r>
              <a:rPr lang="en-US" sz="2000" dirty="0" smtClean="0">
                <a:solidFill>
                  <a:schemeClr val="bg2">
                    <a:lumMod val="75000"/>
                  </a:schemeClr>
                </a:solidFill>
              </a:rPr>
              <a:t>That is, the church has taught that Paul thought singleness and celibacy was an objectively better state for Christian devotion to God than was marriage.</a:t>
            </a:r>
          </a:p>
          <a:p>
            <a:endParaRPr lang="en-US" sz="2000" dirty="0" smtClean="0">
              <a:solidFill>
                <a:schemeClr val="bg2">
                  <a:lumMod val="75000"/>
                </a:schemeClr>
              </a:solidFill>
            </a:endParaRPr>
          </a:p>
          <a:p>
            <a:r>
              <a:rPr lang="en-US" sz="2000" dirty="0">
                <a:solidFill>
                  <a:schemeClr val="accent1">
                    <a:lumMod val="60000"/>
                    <a:lumOff val="40000"/>
                  </a:schemeClr>
                </a:solidFill>
              </a:rPr>
              <a:t>The obvious problem with this view is </a:t>
            </a:r>
            <a:r>
              <a:rPr lang="en-US" sz="2000" dirty="0" smtClean="0">
                <a:solidFill>
                  <a:schemeClr val="accent1">
                    <a:lumMod val="60000"/>
                    <a:lumOff val="40000"/>
                  </a:schemeClr>
                </a:solidFill>
              </a:rPr>
              <a:t>it </a:t>
            </a:r>
            <a:r>
              <a:rPr lang="en-US" sz="2000" dirty="0">
                <a:solidFill>
                  <a:schemeClr val="accent1">
                    <a:lumMod val="60000"/>
                    <a:lumOff val="40000"/>
                  </a:schemeClr>
                </a:solidFill>
              </a:rPr>
              <a:t>contradicts the Old Testament</a:t>
            </a:r>
            <a:r>
              <a:rPr lang="en-US" sz="2000" dirty="0" smtClean="0">
                <a:solidFill>
                  <a:schemeClr val="accent1">
                    <a:lumMod val="60000"/>
                    <a:lumOff val="40000"/>
                  </a:schemeClr>
                </a:solidFill>
              </a:rPr>
              <a:t>.</a:t>
            </a:r>
          </a:p>
          <a:p>
            <a:endParaRPr lang="en-US" sz="2000" dirty="0">
              <a:solidFill>
                <a:schemeClr val="accent1">
                  <a:lumMod val="60000"/>
                  <a:lumOff val="40000"/>
                </a:schemeClr>
              </a:solidFill>
            </a:endParaRPr>
          </a:p>
          <a:p>
            <a:r>
              <a:rPr lang="en-US" sz="2000" dirty="0" smtClean="0">
                <a:solidFill>
                  <a:schemeClr val="accent1">
                    <a:lumMod val="60000"/>
                    <a:lumOff val="40000"/>
                  </a:schemeClr>
                </a:solidFill>
              </a:rPr>
              <a:t>Where did the church get this idea?		</a:t>
            </a:r>
            <a:r>
              <a:rPr lang="en-US" sz="2000" b="1" dirty="0" smtClean="0">
                <a:solidFill>
                  <a:schemeClr val="bg1"/>
                </a:solidFill>
              </a:rPr>
              <a:t>I Corinthians 7</a:t>
            </a:r>
          </a:p>
          <a:p>
            <a:endParaRPr lang="en-US" sz="2000" dirty="0">
              <a:solidFill>
                <a:schemeClr val="accent1">
                  <a:lumMod val="60000"/>
                  <a:lumOff val="40000"/>
                </a:schemeClr>
              </a:solidFill>
            </a:endParaRPr>
          </a:p>
          <a:p>
            <a:r>
              <a:rPr lang="en-US" sz="2000" dirty="0">
                <a:solidFill>
                  <a:schemeClr val="bg2">
                    <a:lumMod val="75000"/>
                  </a:schemeClr>
                </a:solidFill>
              </a:rPr>
              <a:t>The biggest problem passage regarding this topic is 1 Corinthians 7. This passage is the source of such assertions as: 1) it is good for a man not to have sexual relations with a woman; 2) Paul wished that everyone were single like him; 3) it is better not to marry; 4) those who marry have more difficult lives; 5) those who marry are less devoted to God</a:t>
            </a:r>
            <a:r>
              <a:rPr lang="en-US" sz="2000" dirty="0" smtClean="0">
                <a:solidFill>
                  <a:schemeClr val="bg2">
                    <a:lumMod val="75000"/>
                  </a:schemeClr>
                </a:solidFill>
              </a:rPr>
              <a:t>.</a:t>
            </a:r>
          </a:p>
          <a:p>
            <a:r>
              <a:rPr lang="en-US" sz="2000" dirty="0">
                <a:solidFill>
                  <a:schemeClr val="bg2">
                    <a:lumMod val="75000"/>
                  </a:schemeClr>
                </a:solidFill>
              </a:rPr>
              <a:t/>
            </a:r>
            <a:br>
              <a:rPr lang="en-US" sz="2000" dirty="0">
                <a:solidFill>
                  <a:schemeClr val="bg2">
                    <a:lumMod val="75000"/>
                  </a:schemeClr>
                </a:solidFill>
              </a:rPr>
            </a:br>
            <a:r>
              <a:rPr lang="en-US" sz="2400" dirty="0" smtClean="0">
                <a:solidFill>
                  <a:schemeClr val="bg1"/>
                </a:solidFill>
              </a:rPr>
              <a:t>What are we to do with this?</a:t>
            </a:r>
          </a:p>
          <a:p>
            <a:endParaRPr lang="en-US" sz="2000" dirty="0" smtClean="0">
              <a:solidFill>
                <a:schemeClr val="bg2">
                  <a:lumMod val="75000"/>
                </a:schemeClr>
              </a:solidFill>
            </a:endParaRPr>
          </a:p>
          <a:p>
            <a:endParaRPr lang="en-US" sz="1600" dirty="0" smtClean="0">
              <a:solidFill>
                <a:schemeClr val="bg1"/>
              </a:solidFill>
            </a:endParaRPr>
          </a:p>
        </p:txBody>
      </p:sp>
      <p:sp>
        <p:nvSpPr>
          <p:cNvPr id="6" name="TextBox 5"/>
          <p:cNvSpPr txBox="1"/>
          <p:nvPr/>
        </p:nvSpPr>
        <p:spPr>
          <a:xfrm>
            <a:off x="5105400" y="226367"/>
            <a:ext cx="3841897" cy="461665"/>
          </a:xfrm>
          <a:prstGeom prst="rect">
            <a:avLst/>
          </a:prstGeom>
          <a:noFill/>
        </p:spPr>
        <p:txBody>
          <a:bodyPr wrap="square" rtlCol="0">
            <a:spAutoFit/>
          </a:bodyPr>
          <a:lstStyle/>
          <a:p>
            <a:r>
              <a:rPr lang="en-US" sz="1200" dirty="0" smtClean="0">
                <a:solidFill>
                  <a:schemeClr val="bg1"/>
                </a:solidFill>
              </a:rPr>
              <a:t>*Taken from </a:t>
            </a:r>
            <a:r>
              <a:rPr lang="en-US" sz="1200" dirty="0">
                <a:solidFill>
                  <a:schemeClr val="bg1"/>
                </a:solidFill>
              </a:rPr>
              <a:t>http://thirdmill.org/answers/answer.asp/file/40410</a:t>
            </a:r>
          </a:p>
        </p:txBody>
      </p:sp>
    </p:spTree>
    <p:extLst>
      <p:ext uri="{BB962C8B-B14F-4D97-AF65-F5344CB8AC3E}">
        <p14:creationId xmlns:p14="http://schemas.microsoft.com/office/powerpoint/2010/main" val="348658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fade">
                                      <p:cBhvr>
                                        <p:cTn id="22" dur="500"/>
                                        <p:tgtEl>
                                          <p:spTgt spid="11">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Effect transition="in" filter="fade">
                                      <p:cBhvr>
                                        <p:cTn id="2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5. What about </a:t>
            </a:r>
            <a:r>
              <a:rPr lang="en-US" sz="2800" i="1" dirty="0" smtClean="0">
                <a:solidFill>
                  <a:schemeClr val="bg1"/>
                </a:solidFill>
              </a:rPr>
              <a:t>celibacy</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788804"/>
            <a:ext cx="8566297" cy="6617196"/>
          </a:xfrm>
          <a:prstGeom prst="rect">
            <a:avLst/>
          </a:prstGeom>
          <a:noFill/>
        </p:spPr>
        <p:txBody>
          <a:bodyPr wrap="square" rtlCol="0">
            <a:spAutoFit/>
          </a:bodyPr>
          <a:lstStyle/>
          <a:p>
            <a:r>
              <a:rPr lang="en-US" sz="2400" dirty="0" smtClean="0">
                <a:solidFill>
                  <a:schemeClr val="bg1"/>
                </a:solidFill>
              </a:rPr>
              <a:t>What are we to do with this?</a:t>
            </a:r>
          </a:p>
          <a:p>
            <a:endParaRPr lang="en-US" sz="2400" dirty="0" smtClean="0">
              <a:solidFill>
                <a:schemeClr val="bg1"/>
              </a:solidFill>
            </a:endParaRPr>
          </a:p>
          <a:p>
            <a:r>
              <a:rPr lang="en-US" sz="2000" dirty="0">
                <a:solidFill>
                  <a:schemeClr val="bg2">
                    <a:lumMod val="75000"/>
                  </a:schemeClr>
                </a:solidFill>
              </a:rPr>
              <a:t>In fact, these interpretations of this passage are completely erroneous, being based on a misunderstanding of the context and situation to which Paul wrote. In order to read the passage properly we need to notice a couple things about 1 Corinthians itself:</a:t>
            </a:r>
            <a:br>
              <a:rPr lang="en-US" sz="2000" dirty="0">
                <a:solidFill>
                  <a:schemeClr val="bg2">
                    <a:lumMod val="75000"/>
                  </a:schemeClr>
                </a:solidFill>
              </a:rPr>
            </a:br>
            <a:r>
              <a:rPr lang="en-US" sz="2000" dirty="0">
                <a:solidFill>
                  <a:schemeClr val="bg2">
                    <a:lumMod val="75000"/>
                  </a:schemeClr>
                </a:solidFill>
              </a:rPr>
              <a:t/>
            </a:r>
            <a:br>
              <a:rPr lang="en-US" sz="2000" dirty="0">
                <a:solidFill>
                  <a:schemeClr val="bg2">
                    <a:lumMod val="75000"/>
                  </a:schemeClr>
                </a:solidFill>
              </a:rPr>
            </a:br>
            <a:r>
              <a:rPr lang="en-US" sz="2000" dirty="0">
                <a:solidFill>
                  <a:schemeClr val="bg2">
                    <a:lumMod val="75000"/>
                  </a:schemeClr>
                </a:solidFill>
              </a:rPr>
              <a:t>1) </a:t>
            </a:r>
            <a:r>
              <a:rPr lang="en-US" sz="2000" b="1" dirty="0">
                <a:solidFill>
                  <a:schemeClr val="bg1"/>
                </a:solidFill>
              </a:rPr>
              <a:t>It was written as an "occasional" letter </a:t>
            </a:r>
            <a:r>
              <a:rPr lang="en-US" sz="2000" dirty="0">
                <a:solidFill>
                  <a:schemeClr val="bg2">
                    <a:lumMod val="75000"/>
                  </a:schemeClr>
                </a:solidFill>
              </a:rPr>
              <a:t>— Paul wrote this letter to a specific church regarding particular problems that church was having due to its peculiar circumstances. It was also written largely in response to a letter that the Corinthians had written to Paul (</a:t>
            </a:r>
            <a:r>
              <a:rPr lang="en-US" sz="2000" dirty="0">
                <a:solidFill>
                  <a:schemeClr val="bg1"/>
                </a:solidFill>
              </a:rPr>
              <a:t>1 Cor. 7:1</a:t>
            </a:r>
            <a:r>
              <a:rPr lang="en-US" sz="2000" dirty="0">
                <a:solidFill>
                  <a:schemeClr val="bg2">
                    <a:lumMod val="75000"/>
                  </a:schemeClr>
                </a:solidFill>
              </a:rPr>
              <a:t>).</a:t>
            </a:r>
            <a:br>
              <a:rPr lang="en-US" sz="2000" dirty="0">
                <a:solidFill>
                  <a:schemeClr val="bg2">
                    <a:lumMod val="75000"/>
                  </a:schemeClr>
                </a:solidFill>
              </a:rPr>
            </a:br>
            <a:r>
              <a:rPr lang="en-US" sz="2000" dirty="0">
                <a:solidFill>
                  <a:schemeClr val="bg2">
                    <a:lumMod val="75000"/>
                  </a:schemeClr>
                </a:solidFill>
              </a:rPr>
              <a:t/>
            </a:r>
            <a:br>
              <a:rPr lang="en-US" sz="2000" dirty="0">
                <a:solidFill>
                  <a:schemeClr val="bg2">
                    <a:lumMod val="75000"/>
                  </a:schemeClr>
                </a:solidFill>
              </a:rPr>
            </a:br>
            <a:r>
              <a:rPr lang="en-US" sz="2000" dirty="0">
                <a:solidFill>
                  <a:schemeClr val="bg2">
                    <a:lumMod val="75000"/>
                  </a:schemeClr>
                </a:solidFill>
              </a:rPr>
              <a:t>2) </a:t>
            </a:r>
            <a:r>
              <a:rPr lang="en-US" sz="2000" b="1" dirty="0">
                <a:solidFill>
                  <a:schemeClr val="bg1"/>
                </a:solidFill>
              </a:rPr>
              <a:t>Corinth and much of the rest of the Roman world was suffering from famines</a:t>
            </a:r>
            <a:r>
              <a:rPr lang="en-US" sz="2000" dirty="0">
                <a:solidFill>
                  <a:schemeClr val="bg2">
                    <a:lumMod val="75000"/>
                  </a:schemeClr>
                </a:solidFill>
              </a:rPr>
              <a:t>. This is corroborated by secular history, and by the fact that Paul was taking up the famine relief collection for Jerusalem (</a:t>
            </a:r>
            <a:r>
              <a:rPr lang="en-US" sz="2000" dirty="0">
                <a:solidFill>
                  <a:schemeClr val="bg1"/>
                </a:solidFill>
              </a:rPr>
              <a:t>1 Cor. 16:1-4</a:t>
            </a:r>
            <a:r>
              <a:rPr lang="en-US" sz="2000" dirty="0">
                <a:solidFill>
                  <a:schemeClr val="bg2">
                    <a:lumMod val="75000"/>
                  </a:schemeClr>
                </a:solidFill>
              </a:rPr>
              <a:t>). (Even though the Corinthians were suffering, those in Jerusalem were evidently suffering worse from the famines.)</a:t>
            </a:r>
            <a:r>
              <a:rPr lang="en-US" sz="2000" dirty="0">
                <a:solidFill>
                  <a:schemeClr val="accent1">
                    <a:lumMod val="60000"/>
                    <a:lumOff val="40000"/>
                  </a:schemeClr>
                </a:solidFill>
              </a:rPr>
              <a:t/>
            </a:r>
            <a:br>
              <a:rPr lang="en-US" sz="2000" dirty="0">
                <a:solidFill>
                  <a:schemeClr val="accent1">
                    <a:lumMod val="60000"/>
                    <a:lumOff val="40000"/>
                  </a:schemeClr>
                </a:solidFill>
              </a:rPr>
            </a:br>
            <a:endParaRPr lang="en-US" sz="2000" dirty="0">
              <a:solidFill>
                <a:schemeClr val="accent1">
                  <a:lumMod val="60000"/>
                  <a:lumOff val="40000"/>
                </a:schemeClr>
              </a:solidFill>
            </a:endParaRPr>
          </a:p>
          <a:p>
            <a:endParaRPr lang="en-US" sz="2000" dirty="0">
              <a:solidFill>
                <a:schemeClr val="bg2">
                  <a:lumMod val="75000"/>
                </a:schemeClr>
              </a:solidFill>
            </a:endParaRPr>
          </a:p>
          <a:p>
            <a:endParaRPr lang="en-US" sz="2000" dirty="0" smtClean="0">
              <a:solidFill>
                <a:schemeClr val="bg2">
                  <a:lumMod val="75000"/>
                </a:schemeClr>
              </a:solidFill>
            </a:endParaRPr>
          </a:p>
          <a:p>
            <a:endParaRPr lang="en-US" sz="1600" dirty="0" smtClean="0">
              <a:solidFill>
                <a:schemeClr val="bg1"/>
              </a:solidFill>
            </a:endParaRPr>
          </a:p>
        </p:txBody>
      </p:sp>
      <p:sp>
        <p:nvSpPr>
          <p:cNvPr id="7" name="TextBox 6"/>
          <p:cNvSpPr txBox="1"/>
          <p:nvPr/>
        </p:nvSpPr>
        <p:spPr>
          <a:xfrm>
            <a:off x="5105400" y="226367"/>
            <a:ext cx="3841897" cy="461665"/>
          </a:xfrm>
          <a:prstGeom prst="rect">
            <a:avLst/>
          </a:prstGeom>
          <a:noFill/>
        </p:spPr>
        <p:txBody>
          <a:bodyPr wrap="square" rtlCol="0">
            <a:spAutoFit/>
          </a:bodyPr>
          <a:lstStyle/>
          <a:p>
            <a:r>
              <a:rPr lang="en-US" sz="1200" dirty="0" smtClean="0">
                <a:solidFill>
                  <a:schemeClr val="bg1"/>
                </a:solidFill>
              </a:rPr>
              <a:t>*Taken from </a:t>
            </a:r>
            <a:r>
              <a:rPr lang="en-US" sz="1200" dirty="0">
                <a:solidFill>
                  <a:schemeClr val="bg1"/>
                </a:solidFill>
              </a:rPr>
              <a:t>http://thirdmill.org/answers/answer.asp/file/40410</a:t>
            </a:r>
          </a:p>
        </p:txBody>
      </p:sp>
    </p:spTree>
    <p:extLst>
      <p:ext uri="{BB962C8B-B14F-4D97-AF65-F5344CB8AC3E}">
        <p14:creationId xmlns:p14="http://schemas.microsoft.com/office/powerpoint/2010/main" val="275740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5. What about </a:t>
            </a:r>
            <a:r>
              <a:rPr lang="en-US" sz="2800" i="1" dirty="0" smtClean="0">
                <a:solidFill>
                  <a:schemeClr val="bg1"/>
                </a:solidFill>
              </a:rPr>
              <a:t>celibacy</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650304"/>
            <a:ext cx="8658446" cy="6186309"/>
          </a:xfrm>
          <a:prstGeom prst="rect">
            <a:avLst/>
          </a:prstGeom>
          <a:noFill/>
        </p:spPr>
        <p:txBody>
          <a:bodyPr wrap="square" rtlCol="0">
            <a:spAutoFit/>
          </a:bodyPr>
          <a:lstStyle/>
          <a:p>
            <a:r>
              <a:rPr lang="en-US" sz="2400" dirty="0" smtClean="0">
                <a:solidFill>
                  <a:schemeClr val="bg1"/>
                </a:solidFill>
              </a:rPr>
              <a:t>What are we to do with this?</a:t>
            </a:r>
          </a:p>
          <a:p>
            <a:r>
              <a:rPr lang="en-US" sz="2000" dirty="0" smtClean="0">
                <a:solidFill>
                  <a:schemeClr val="bg2">
                    <a:lumMod val="75000"/>
                  </a:schemeClr>
                </a:solidFill>
              </a:rPr>
              <a:t>Dealing with the assertions:</a:t>
            </a:r>
          </a:p>
          <a:p>
            <a:endParaRPr lang="en-US" sz="2000" dirty="0">
              <a:solidFill>
                <a:schemeClr val="bg2">
                  <a:lumMod val="75000"/>
                </a:schemeClr>
              </a:solidFill>
            </a:endParaRPr>
          </a:p>
          <a:p>
            <a:pPr marL="457200" indent="-457200">
              <a:buAutoNum type="arabicParenR"/>
            </a:pPr>
            <a:r>
              <a:rPr lang="en-US" sz="2000" dirty="0" smtClean="0">
                <a:solidFill>
                  <a:schemeClr val="bg2">
                    <a:lumMod val="75000"/>
                  </a:schemeClr>
                </a:solidFill>
              </a:rPr>
              <a:t>it </a:t>
            </a:r>
            <a:r>
              <a:rPr lang="en-US" sz="2000" dirty="0">
                <a:solidFill>
                  <a:schemeClr val="bg2">
                    <a:lumMod val="75000"/>
                  </a:schemeClr>
                </a:solidFill>
              </a:rPr>
              <a:t>is good for a man not to have sexual relations with a </a:t>
            </a:r>
            <a:r>
              <a:rPr lang="en-US" sz="2000" dirty="0" smtClean="0">
                <a:solidFill>
                  <a:schemeClr val="bg2">
                    <a:lumMod val="75000"/>
                  </a:schemeClr>
                </a:solidFill>
              </a:rPr>
              <a:t>woman</a:t>
            </a:r>
          </a:p>
          <a:p>
            <a:pPr algn="ctr"/>
            <a:r>
              <a:rPr lang="en-US" sz="2000" i="1" dirty="0" smtClean="0">
                <a:solidFill>
                  <a:schemeClr val="bg1"/>
                </a:solidFill>
              </a:rPr>
              <a:t>This was not Paul’s belief in the context of marriage—but the Corinthians’ statement—which Paul refuted</a:t>
            </a:r>
          </a:p>
          <a:p>
            <a:pPr marL="457200" indent="-457200">
              <a:buAutoNum type="arabicParenR"/>
            </a:pPr>
            <a:endParaRPr lang="en-US" sz="2000" dirty="0" smtClean="0">
              <a:solidFill>
                <a:schemeClr val="bg2">
                  <a:lumMod val="75000"/>
                </a:schemeClr>
              </a:solidFill>
            </a:endParaRPr>
          </a:p>
          <a:p>
            <a:pPr marL="457200" indent="-457200">
              <a:buAutoNum type="arabicParenR" startAt="2"/>
            </a:pPr>
            <a:r>
              <a:rPr lang="en-US" sz="2000" dirty="0" smtClean="0">
                <a:solidFill>
                  <a:schemeClr val="bg2">
                    <a:lumMod val="75000"/>
                  </a:schemeClr>
                </a:solidFill>
              </a:rPr>
              <a:t>Paul </a:t>
            </a:r>
            <a:r>
              <a:rPr lang="en-US" sz="2000" dirty="0">
                <a:solidFill>
                  <a:schemeClr val="bg2">
                    <a:lumMod val="75000"/>
                  </a:schemeClr>
                </a:solidFill>
              </a:rPr>
              <a:t>wished that everyone were single like </a:t>
            </a:r>
            <a:r>
              <a:rPr lang="en-US" sz="2000" dirty="0" smtClean="0">
                <a:solidFill>
                  <a:schemeClr val="bg2">
                    <a:lumMod val="75000"/>
                  </a:schemeClr>
                </a:solidFill>
              </a:rPr>
              <a:t>him</a:t>
            </a:r>
          </a:p>
          <a:p>
            <a:pPr marL="457200" indent="-457200">
              <a:buAutoNum type="arabicParenR" startAt="2"/>
            </a:pPr>
            <a:r>
              <a:rPr lang="en-US" sz="2000" dirty="0" smtClean="0">
                <a:solidFill>
                  <a:schemeClr val="bg2">
                    <a:lumMod val="75000"/>
                  </a:schemeClr>
                </a:solidFill>
              </a:rPr>
              <a:t>it </a:t>
            </a:r>
            <a:r>
              <a:rPr lang="en-US" sz="2000" dirty="0">
                <a:solidFill>
                  <a:schemeClr val="bg2">
                    <a:lumMod val="75000"/>
                  </a:schemeClr>
                </a:solidFill>
              </a:rPr>
              <a:t>is better not to </a:t>
            </a:r>
            <a:r>
              <a:rPr lang="en-US" sz="2000" dirty="0" smtClean="0">
                <a:solidFill>
                  <a:schemeClr val="bg2">
                    <a:lumMod val="75000"/>
                  </a:schemeClr>
                </a:solidFill>
              </a:rPr>
              <a:t>marry</a:t>
            </a:r>
          </a:p>
          <a:p>
            <a:pPr marL="457200" indent="-457200">
              <a:buAutoNum type="arabicParenR" startAt="2"/>
            </a:pPr>
            <a:r>
              <a:rPr lang="en-US" sz="2000" dirty="0" smtClean="0">
                <a:solidFill>
                  <a:schemeClr val="bg2">
                    <a:lumMod val="75000"/>
                  </a:schemeClr>
                </a:solidFill>
              </a:rPr>
              <a:t>those </a:t>
            </a:r>
            <a:r>
              <a:rPr lang="en-US" sz="2000" dirty="0">
                <a:solidFill>
                  <a:schemeClr val="bg2">
                    <a:lumMod val="75000"/>
                  </a:schemeClr>
                </a:solidFill>
              </a:rPr>
              <a:t>who marry have more difficult </a:t>
            </a:r>
            <a:r>
              <a:rPr lang="en-US" sz="2000" dirty="0" smtClean="0">
                <a:solidFill>
                  <a:schemeClr val="bg2">
                    <a:lumMod val="75000"/>
                  </a:schemeClr>
                </a:solidFill>
              </a:rPr>
              <a:t>lives</a:t>
            </a:r>
            <a:endParaRPr lang="en-US" sz="2000" dirty="0">
              <a:solidFill>
                <a:schemeClr val="bg2">
                  <a:lumMod val="75000"/>
                </a:schemeClr>
              </a:solidFill>
            </a:endParaRPr>
          </a:p>
          <a:p>
            <a:pPr algn="ctr"/>
            <a:r>
              <a:rPr lang="en-US" sz="2000" i="1" dirty="0" smtClean="0">
                <a:solidFill>
                  <a:schemeClr val="bg1"/>
                </a:solidFill>
              </a:rPr>
              <a:t>Considering the context of famine/ “present distress”, Paul  </a:t>
            </a:r>
            <a:r>
              <a:rPr lang="en-US" sz="2000" i="1" dirty="0">
                <a:solidFill>
                  <a:schemeClr val="bg1"/>
                </a:solidFill>
              </a:rPr>
              <a:t>wanted the Corinthians to place a temporary moratorium on weddings so that they would be better able to survive the "present crisis</a:t>
            </a:r>
            <a:r>
              <a:rPr lang="en-US" sz="2000" i="1" dirty="0" smtClean="0">
                <a:solidFill>
                  <a:schemeClr val="bg1"/>
                </a:solidFill>
              </a:rPr>
              <a:t>.“</a:t>
            </a:r>
          </a:p>
          <a:p>
            <a:pPr algn="ctr"/>
            <a:endParaRPr lang="en-US" sz="2000" i="1" dirty="0" smtClean="0">
              <a:solidFill>
                <a:schemeClr val="bg1"/>
              </a:solidFill>
            </a:endParaRPr>
          </a:p>
          <a:p>
            <a:pPr marL="457200" indent="-457200">
              <a:buAutoNum type="arabicParenR" startAt="5"/>
            </a:pPr>
            <a:r>
              <a:rPr lang="en-US" sz="2000" dirty="0" smtClean="0">
                <a:solidFill>
                  <a:schemeClr val="bg2">
                    <a:lumMod val="75000"/>
                  </a:schemeClr>
                </a:solidFill>
              </a:rPr>
              <a:t>those </a:t>
            </a:r>
            <a:r>
              <a:rPr lang="en-US" sz="2000" dirty="0">
                <a:solidFill>
                  <a:schemeClr val="bg2">
                    <a:lumMod val="75000"/>
                  </a:schemeClr>
                </a:solidFill>
              </a:rPr>
              <a:t>who marry are less devoted to </a:t>
            </a:r>
            <a:r>
              <a:rPr lang="en-US" sz="2000" dirty="0" smtClean="0">
                <a:solidFill>
                  <a:schemeClr val="bg2">
                    <a:lumMod val="75000"/>
                  </a:schemeClr>
                </a:solidFill>
              </a:rPr>
              <a:t>God.</a:t>
            </a:r>
            <a:endParaRPr lang="en-US" sz="2000" dirty="0" smtClean="0">
              <a:solidFill>
                <a:schemeClr val="accent1">
                  <a:lumMod val="60000"/>
                  <a:lumOff val="40000"/>
                </a:schemeClr>
              </a:solidFill>
            </a:endParaRPr>
          </a:p>
          <a:p>
            <a:r>
              <a:rPr lang="en-US" i="1" dirty="0" smtClean="0">
                <a:solidFill>
                  <a:schemeClr val="bg1"/>
                </a:solidFill>
              </a:rPr>
              <a:t>The </a:t>
            </a:r>
            <a:r>
              <a:rPr lang="en-US" i="1" dirty="0">
                <a:solidFill>
                  <a:schemeClr val="bg1"/>
                </a:solidFill>
              </a:rPr>
              <a:t>presence of verses 29-31, which teach that Christians should maintain an eternal perspective rather than being absorbed in worldly approaches to live, further demonstrates that Paul is speaking about improper anxiety in all instances mentioned in verses 32-35. Undistracted devotion to God does not require singleness, but an eternal perspective, and both married people and single people have trouble with devotion and perspective.</a:t>
            </a:r>
            <a:r>
              <a:rPr lang="en-US" sz="2000" i="1" dirty="0">
                <a:solidFill>
                  <a:schemeClr val="bg1"/>
                </a:solidFill>
              </a:rPr>
              <a:t> </a:t>
            </a:r>
          </a:p>
        </p:txBody>
      </p:sp>
      <p:sp>
        <p:nvSpPr>
          <p:cNvPr id="2" name="Right Brace 1"/>
          <p:cNvSpPr/>
          <p:nvPr/>
        </p:nvSpPr>
        <p:spPr>
          <a:xfrm>
            <a:off x="5786628" y="2872796"/>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Bent Arrow 2"/>
          <p:cNvSpPr/>
          <p:nvPr/>
        </p:nvSpPr>
        <p:spPr>
          <a:xfrm rot="5400000">
            <a:off x="6171814" y="3227098"/>
            <a:ext cx="457199" cy="556204"/>
          </a:xfrm>
          <a:prstGeom prst="bentArrow">
            <a:avLst>
              <a:gd name="adj1" fmla="val 25000"/>
              <a:gd name="adj2" fmla="val 2054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105400" y="226367"/>
            <a:ext cx="3841897" cy="461665"/>
          </a:xfrm>
          <a:prstGeom prst="rect">
            <a:avLst/>
          </a:prstGeom>
          <a:noFill/>
        </p:spPr>
        <p:txBody>
          <a:bodyPr wrap="square" rtlCol="0">
            <a:spAutoFit/>
          </a:bodyPr>
          <a:lstStyle/>
          <a:p>
            <a:r>
              <a:rPr lang="en-US" sz="1200" dirty="0" smtClean="0">
                <a:solidFill>
                  <a:schemeClr val="bg1"/>
                </a:solidFill>
              </a:rPr>
              <a:t>*Taken from </a:t>
            </a:r>
            <a:r>
              <a:rPr lang="en-US" sz="1200" dirty="0">
                <a:solidFill>
                  <a:schemeClr val="bg1"/>
                </a:solidFill>
              </a:rPr>
              <a:t>http://thirdmill.org/answers/answer.asp/file/40410</a:t>
            </a:r>
          </a:p>
        </p:txBody>
      </p:sp>
    </p:spTree>
    <p:extLst>
      <p:ext uri="{BB962C8B-B14F-4D97-AF65-F5344CB8AC3E}">
        <p14:creationId xmlns:p14="http://schemas.microsoft.com/office/powerpoint/2010/main" val="8199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500"/>
                                        <p:tgtEl>
                                          <p:spTgt spid="1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fade">
                                      <p:cBhvr>
                                        <p:cTn id="37" dur="500"/>
                                        <p:tgtEl>
                                          <p:spTgt spid="1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9" end="9"/>
                                            </p:txEl>
                                          </p:spTgt>
                                        </p:tgtEl>
                                        <p:attrNameLst>
                                          <p:attrName>style.visibility</p:attrName>
                                        </p:attrNameLst>
                                      </p:cBhvr>
                                      <p:to>
                                        <p:strVal val="visible"/>
                                      </p:to>
                                    </p:set>
                                    <p:animEffect transition="in" filter="fade">
                                      <p:cBhvr>
                                        <p:cTn id="42" dur="500"/>
                                        <p:tgtEl>
                                          <p:spTgt spid="1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11" end="11"/>
                                            </p:txEl>
                                          </p:spTgt>
                                        </p:tgtEl>
                                        <p:attrNameLst>
                                          <p:attrName>style.visibility</p:attrName>
                                        </p:attrNameLst>
                                      </p:cBhvr>
                                      <p:to>
                                        <p:strVal val="visible"/>
                                      </p:to>
                                    </p:set>
                                    <p:animEffect transition="in" filter="fade">
                                      <p:cBhvr>
                                        <p:cTn id="47" dur="500"/>
                                        <p:tgtEl>
                                          <p:spTgt spid="11">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12" end="12"/>
                                            </p:txEl>
                                          </p:spTgt>
                                        </p:tgtEl>
                                        <p:attrNameLst>
                                          <p:attrName>style.visibility</p:attrName>
                                        </p:attrNameLst>
                                      </p:cBhvr>
                                      <p:to>
                                        <p:strVal val="visible"/>
                                      </p:to>
                                    </p:set>
                                    <p:animEffect transition="in" filter="fade">
                                      <p:cBhvr>
                                        <p:cTn id="52"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5. What about </a:t>
            </a:r>
            <a:r>
              <a:rPr lang="en-US" sz="2800" i="1" dirty="0" smtClean="0">
                <a:solidFill>
                  <a:schemeClr val="bg1"/>
                </a:solidFill>
              </a:rPr>
              <a:t>celibacy</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88851" y="381000"/>
            <a:ext cx="8658446" cy="2677656"/>
          </a:xfrm>
          <a:prstGeom prst="rect">
            <a:avLst/>
          </a:prstGeom>
          <a:noFill/>
        </p:spPr>
        <p:txBody>
          <a:bodyPr wrap="square" rtlCol="0">
            <a:spAutoFit/>
          </a:bodyPr>
          <a:lstStyle/>
          <a:p>
            <a:endParaRPr lang="en-US" sz="2400" dirty="0" smtClean="0">
              <a:solidFill>
                <a:schemeClr val="bg1"/>
              </a:solidFill>
            </a:endParaRPr>
          </a:p>
          <a:p>
            <a:r>
              <a:rPr lang="en-US" sz="2400" dirty="0" smtClean="0">
                <a:solidFill>
                  <a:schemeClr val="bg1"/>
                </a:solidFill>
              </a:rPr>
              <a:t>The role of celibacy?</a:t>
            </a:r>
          </a:p>
          <a:p>
            <a:endParaRPr lang="en-US" sz="2400" dirty="0">
              <a:solidFill>
                <a:schemeClr val="bg1"/>
              </a:solidFill>
            </a:endParaRPr>
          </a:p>
          <a:p>
            <a:r>
              <a:rPr lang="en-US" sz="2400" dirty="0">
                <a:solidFill>
                  <a:schemeClr val="bg2">
                    <a:lumMod val="75000"/>
                  </a:schemeClr>
                </a:solidFill>
              </a:rPr>
              <a:t>That, if you are single, you exploit your singleness to the full in devotion to God and not be paralyzed by the desire to be married</a:t>
            </a:r>
            <a:r>
              <a:rPr lang="en-US" sz="2400" dirty="0" smtClean="0">
                <a:solidFill>
                  <a:schemeClr val="bg2">
                    <a:lumMod val="75000"/>
                  </a:schemeClr>
                </a:solidFill>
              </a:rPr>
              <a:t>.</a:t>
            </a:r>
            <a:endParaRPr lang="en-US" sz="2400" dirty="0">
              <a:solidFill>
                <a:schemeClr val="bg1"/>
              </a:solidFill>
            </a:endParaRPr>
          </a:p>
          <a:p>
            <a:endParaRPr lang="en-US" sz="2400" dirty="0">
              <a:solidFill>
                <a:schemeClr val="bg1"/>
              </a:solidFill>
            </a:endParaRPr>
          </a:p>
          <a:p>
            <a:r>
              <a:rPr lang="en-US" sz="2400" dirty="0" smtClean="0">
                <a:solidFill>
                  <a:schemeClr val="bg1"/>
                </a:solidFill>
              </a:rPr>
              <a:t>The roles within marriage?</a:t>
            </a:r>
          </a:p>
        </p:txBody>
      </p:sp>
      <p:sp>
        <p:nvSpPr>
          <p:cNvPr id="9" name="TextBox 8"/>
          <p:cNvSpPr txBox="1"/>
          <p:nvPr/>
        </p:nvSpPr>
        <p:spPr>
          <a:xfrm>
            <a:off x="5105400" y="226367"/>
            <a:ext cx="3841897" cy="461665"/>
          </a:xfrm>
          <a:prstGeom prst="rect">
            <a:avLst/>
          </a:prstGeom>
          <a:noFill/>
        </p:spPr>
        <p:txBody>
          <a:bodyPr wrap="square" rtlCol="0">
            <a:spAutoFit/>
          </a:bodyPr>
          <a:lstStyle/>
          <a:p>
            <a:r>
              <a:rPr lang="en-US" sz="1200" dirty="0" smtClean="0">
                <a:solidFill>
                  <a:schemeClr val="bg1"/>
                </a:solidFill>
              </a:rPr>
              <a:t>*Taken from Piper, Recovering Biblical Manhood &amp; Womanhood</a:t>
            </a:r>
            <a:endParaRPr lang="en-US" sz="1200" dirty="0">
              <a:solidFill>
                <a:schemeClr val="bg1"/>
              </a:solidFill>
            </a:endParaRPr>
          </a:p>
        </p:txBody>
      </p:sp>
      <p:sp>
        <p:nvSpPr>
          <p:cNvPr id="7" name="TextBox 6"/>
          <p:cNvSpPr txBox="1"/>
          <p:nvPr/>
        </p:nvSpPr>
        <p:spPr>
          <a:xfrm>
            <a:off x="296812" y="3368903"/>
            <a:ext cx="4419600" cy="3416320"/>
          </a:xfrm>
          <a:prstGeom prst="rect">
            <a:avLst/>
          </a:prstGeom>
          <a:noFill/>
        </p:spPr>
        <p:txBody>
          <a:bodyPr wrap="square" rtlCol="0">
            <a:spAutoFit/>
          </a:bodyPr>
          <a:lstStyle/>
          <a:p>
            <a:r>
              <a:rPr lang="en-US" dirty="0">
                <a:solidFill>
                  <a:schemeClr val="tx2">
                    <a:lumMod val="40000"/>
                    <a:lumOff val="60000"/>
                  </a:schemeClr>
                </a:solidFill>
              </a:rPr>
              <a:t>You love your wife the way Christ loved the church and gave himself for her; that you be a humble, self-denying, </a:t>
            </a:r>
            <a:r>
              <a:rPr lang="en-US" dirty="0" err="1">
                <a:solidFill>
                  <a:schemeClr val="tx2">
                    <a:lumMod val="40000"/>
                    <a:lumOff val="60000"/>
                  </a:schemeClr>
                </a:solidFill>
              </a:rPr>
              <a:t>upbuilding</a:t>
            </a:r>
            <a:r>
              <a:rPr lang="en-US" dirty="0">
                <a:solidFill>
                  <a:schemeClr val="tx2">
                    <a:lumMod val="40000"/>
                    <a:lumOff val="60000"/>
                  </a:schemeClr>
                </a:solidFill>
              </a:rPr>
              <a:t>, happy spiritual leader; that you consistently grow in grace and knowledge so as never to quench the aspirations of your wife for spiritual advancement; that you cultivate tenderness and strength, a pattern of initiative and a listening ear; and that you accept the responsibility of provision and protection in the family, however you and your wife share the labor.</a:t>
            </a:r>
          </a:p>
        </p:txBody>
      </p:sp>
      <p:sp>
        <p:nvSpPr>
          <p:cNvPr id="8" name="TextBox 7"/>
          <p:cNvSpPr txBox="1"/>
          <p:nvPr/>
        </p:nvSpPr>
        <p:spPr>
          <a:xfrm>
            <a:off x="4800600" y="3374734"/>
            <a:ext cx="3994297" cy="2308324"/>
          </a:xfrm>
          <a:prstGeom prst="rect">
            <a:avLst/>
          </a:prstGeom>
          <a:noFill/>
        </p:spPr>
        <p:txBody>
          <a:bodyPr wrap="square" rtlCol="0">
            <a:spAutoFit/>
          </a:bodyPr>
          <a:lstStyle/>
          <a:p>
            <a:r>
              <a:rPr lang="en-US" dirty="0" smtClean="0">
                <a:solidFill>
                  <a:schemeClr val="accent2">
                    <a:lumMod val="60000"/>
                    <a:lumOff val="40000"/>
                  </a:schemeClr>
                </a:solidFill>
              </a:rPr>
              <a:t>You </a:t>
            </a:r>
            <a:r>
              <a:rPr lang="en-US" dirty="0">
                <a:solidFill>
                  <a:schemeClr val="accent2">
                    <a:lumMod val="60000"/>
                    <a:lumOff val="40000"/>
                  </a:schemeClr>
                </a:solidFill>
              </a:rPr>
              <a:t>creatively and intelligently and sincerely support the leadership of your husband as deeply as obedience to Christ will allow; that you encourage him in his God-appointed role as head; that you influence him spiritually primarily through your fearless </a:t>
            </a:r>
            <a:r>
              <a:rPr lang="en-US" dirty="0" err="1">
                <a:solidFill>
                  <a:schemeClr val="accent2">
                    <a:lumMod val="60000"/>
                    <a:lumOff val="40000"/>
                  </a:schemeClr>
                </a:solidFill>
              </a:rPr>
              <a:t>tranquillity</a:t>
            </a:r>
            <a:r>
              <a:rPr lang="en-US" dirty="0">
                <a:solidFill>
                  <a:schemeClr val="accent2">
                    <a:lumMod val="60000"/>
                    <a:lumOff val="40000"/>
                  </a:schemeClr>
                </a:solidFill>
              </a:rPr>
              <a:t> and holiness and prayer.</a:t>
            </a:r>
          </a:p>
        </p:txBody>
      </p:sp>
      <p:sp>
        <p:nvSpPr>
          <p:cNvPr id="10" name="TextBox 9"/>
          <p:cNvSpPr txBox="1"/>
          <p:nvPr/>
        </p:nvSpPr>
        <p:spPr>
          <a:xfrm>
            <a:off x="5105400" y="6027115"/>
            <a:ext cx="3352800" cy="646331"/>
          </a:xfrm>
          <a:prstGeom prst="rect">
            <a:avLst/>
          </a:prstGeom>
          <a:solidFill>
            <a:schemeClr val="bg1">
              <a:lumMod val="65000"/>
            </a:schemeClr>
          </a:solidFill>
        </p:spPr>
        <p:txBody>
          <a:bodyPr wrap="square" rtlCol="0">
            <a:spAutoFit/>
          </a:bodyPr>
          <a:lstStyle/>
          <a:p>
            <a:r>
              <a:rPr lang="en-US" dirty="0" smtClean="0">
                <a:hlinkClick r:id="rId4"/>
              </a:rPr>
              <a:t>The Village Porch Scene in 720p HD use next link if unworkable</a:t>
            </a:r>
          </a:p>
        </p:txBody>
      </p:sp>
    </p:spTree>
    <p:extLst>
      <p:ext uri="{BB962C8B-B14F-4D97-AF65-F5344CB8AC3E}">
        <p14:creationId xmlns:p14="http://schemas.microsoft.com/office/powerpoint/2010/main" val="232490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p:bldP spid="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5. What about </a:t>
            </a:r>
            <a:r>
              <a:rPr lang="en-US" sz="2800" i="1" dirty="0" smtClean="0">
                <a:solidFill>
                  <a:schemeClr val="bg1"/>
                </a:solidFill>
              </a:rPr>
              <a:t>celibacy</a:t>
            </a:r>
            <a:r>
              <a:rPr lang="en-US" sz="2800" dirty="0" smtClean="0">
                <a:solidFill>
                  <a:schemeClr val="bg1"/>
                </a:solidFill>
              </a:rPr>
              <a:t>?*</a:t>
            </a:r>
            <a:endParaRPr lang="en-US" sz="2800" dirty="0">
              <a:solidFill>
                <a:schemeClr val="bg1"/>
              </a:solidFill>
            </a:endParaRPr>
          </a:p>
        </p:txBody>
      </p:sp>
      <p:sp>
        <p:nvSpPr>
          <p:cNvPr id="11" name="TextBox 10"/>
          <p:cNvSpPr txBox="1"/>
          <p:nvPr/>
        </p:nvSpPr>
        <p:spPr>
          <a:xfrm>
            <a:off x="242777" y="381000"/>
            <a:ext cx="8658446" cy="830997"/>
          </a:xfrm>
          <a:prstGeom prst="rect">
            <a:avLst/>
          </a:prstGeom>
          <a:noFill/>
        </p:spPr>
        <p:txBody>
          <a:bodyPr wrap="square" rtlCol="0">
            <a:spAutoFit/>
          </a:bodyPr>
          <a:lstStyle/>
          <a:p>
            <a:endParaRPr lang="en-US" sz="2400" dirty="0">
              <a:solidFill>
                <a:schemeClr val="bg1"/>
              </a:solidFill>
            </a:endParaRPr>
          </a:p>
          <a:p>
            <a:r>
              <a:rPr lang="en-US" sz="2400" dirty="0" smtClean="0">
                <a:solidFill>
                  <a:schemeClr val="bg1"/>
                </a:solidFill>
              </a:rPr>
              <a:t>A call to the men…</a:t>
            </a:r>
            <a:r>
              <a:rPr lang="en-US" sz="1400" dirty="0" smtClean="0">
                <a:solidFill>
                  <a:schemeClr val="bg1"/>
                </a:solidFill>
              </a:rPr>
              <a:t>an excerpt from an article by </a:t>
            </a:r>
            <a:r>
              <a:rPr lang="en-US" sz="1400" dirty="0" err="1" smtClean="0">
                <a:solidFill>
                  <a:schemeClr val="bg1"/>
                </a:solidFill>
              </a:rPr>
              <a:t>gary</a:t>
            </a:r>
            <a:r>
              <a:rPr lang="en-US" sz="1400" dirty="0" smtClean="0">
                <a:solidFill>
                  <a:schemeClr val="bg1"/>
                </a:solidFill>
              </a:rPr>
              <a:t> </a:t>
            </a:r>
            <a:r>
              <a:rPr lang="en-US" sz="1400" dirty="0" err="1" smtClean="0">
                <a:solidFill>
                  <a:schemeClr val="bg1"/>
                </a:solidFill>
              </a:rPr>
              <a:t>yagel</a:t>
            </a:r>
            <a:endParaRPr lang="en-US" sz="1400" dirty="0" smtClean="0">
              <a:solidFill>
                <a:schemeClr val="bg1"/>
              </a:solidFill>
            </a:endParaRPr>
          </a:p>
        </p:txBody>
      </p:sp>
      <p:sp>
        <p:nvSpPr>
          <p:cNvPr id="9" name="TextBox 8"/>
          <p:cNvSpPr txBox="1"/>
          <p:nvPr/>
        </p:nvSpPr>
        <p:spPr>
          <a:xfrm>
            <a:off x="5105400" y="226367"/>
            <a:ext cx="3841897" cy="461665"/>
          </a:xfrm>
          <a:prstGeom prst="rect">
            <a:avLst/>
          </a:prstGeom>
          <a:noFill/>
        </p:spPr>
        <p:txBody>
          <a:bodyPr wrap="square" rtlCol="0">
            <a:spAutoFit/>
          </a:bodyPr>
          <a:lstStyle/>
          <a:p>
            <a:r>
              <a:rPr lang="en-US" sz="1200" dirty="0" smtClean="0">
                <a:solidFill>
                  <a:schemeClr val="bg1"/>
                </a:solidFill>
              </a:rPr>
              <a:t>*Taken </a:t>
            </a:r>
            <a:r>
              <a:rPr lang="en-US" sz="1200" dirty="0">
                <a:solidFill>
                  <a:schemeClr val="bg1"/>
                </a:solidFill>
              </a:rPr>
              <a:t>from https://byfaithonline.com/beneath-gillettes-what-is-a-man-controversy/</a:t>
            </a:r>
            <a:endParaRPr lang="en-US" sz="1200" dirty="0">
              <a:solidFill>
                <a:schemeClr val="bg1"/>
              </a:solidFill>
            </a:endParaRPr>
          </a:p>
        </p:txBody>
      </p:sp>
      <p:sp>
        <p:nvSpPr>
          <p:cNvPr id="7" name="TextBox 6"/>
          <p:cNvSpPr txBox="1"/>
          <p:nvPr/>
        </p:nvSpPr>
        <p:spPr>
          <a:xfrm>
            <a:off x="242777" y="1371600"/>
            <a:ext cx="8658446" cy="4524315"/>
          </a:xfrm>
          <a:prstGeom prst="rect">
            <a:avLst/>
          </a:prstGeom>
          <a:noFill/>
        </p:spPr>
        <p:txBody>
          <a:bodyPr wrap="square" rtlCol="0">
            <a:spAutoFit/>
          </a:bodyPr>
          <a:lstStyle/>
          <a:p>
            <a:pPr fontAlgn="base"/>
            <a:r>
              <a:rPr lang="en-US" dirty="0">
                <a:solidFill>
                  <a:schemeClr val="bg2">
                    <a:lumMod val="75000"/>
                  </a:schemeClr>
                </a:solidFill>
              </a:rPr>
              <a:t>Consider just one aspect of Adam’s calling. In Genesis 2:15, we are told that Adam is placed in the garden to work it (ESV). The Hebrew word for “work it” is </a:t>
            </a:r>
            <a:r>
              <a:rPr lang="en-US" i="1" dirty="0" err="1">
                <a:solidFill>
                  <a:schemeClr val="bg2">
                    <a:lumMod val="75000"/>
                  </a:schemeClr>
                </a:solidFill>
              </a:rPr>
              <a:t>avad</a:t>
            </a:r>
            <a:r>
              <a:rPr lang="en-US" dirty="0">
                <a:solidFill>
                  <a:schemeClr val="bg2">
                    <a:lumMod val="75000"/>
                  </a:schemeClr>
                </a:solidFill>
              </a:rPr>
              <a:t>, which means “to make fruitful,” to “cause to flourish.” Adam is to provide what the garden, which includes its human inhabitants, needs to be fruitful. This core concept of masculinity is that we invest our greatest assets, time, effort, and energy so that all parts of the garden (or civilization) flourish. </a:t>
            </a:r>
            <a:endParaRPr lang="en-US" dirty="0" smtClean="0">
              <a:solidFill>
                <a:schemeClr val="bg2">
                  <a:lumMod val="75000"/>
                </a:schemeClr>
              </a:solidFill>
            </a:endParaRPr>
          </a:p>
          <a:p>
            <a:pPr fontAlgn="base"/>
            <a:endParaRPr lang="en-US" dirty="0">
              <a:solidFill>
                <a:schemeClr val="bg2">
                  <a:lumMod val="75000"/>
                </a:schemeClr>
              </a:solidFill>
            </a:endParaRPr>
          </a:p>
          <a:p>
            <a:pPr fontAlgn="base"/>
            <a:r>
              <a:rPr lang="en-US" dirty="0">
                <a:solidFill>
                  <a:schemeClr val="bg2">
                    <a:lumMod val="75000"/>
                  </a:schemeClr>
                </a:solidFill>
              </a:rPr>
              <a:t>When the broad calling of manhood is applied in the narrower sphere of the home, we see that husbands and fathers are called to provide what their wives and children need to flourish physically, emotionally, and spiritually. It is Adam’s original call to manhood — sacrificing himself so that others reach their full potential — that is to be lived out, by Christ-following men in their homes. The masculinity that Christianity restores Christian men to display is not the selfish abuse of power but self-giving manhood. Our authority and headship are assigned to us so that we can cause those under our care to thrive. That was the original calling of unfallen Adam. This is the restored masculinity for which our culture yearns, and which it desperately needs.</a:t>
            </a:r>
          </a:p>
        </p:txBody>
      </p:sp>
    </p:spTree>
    <p:extLst>
      <p:ext uri="{BB962C8B-B14F-4D97-AF65-F5344CB8AC3E}">
        <p14:creationId xmlns:p14="http://schemas.microsoft.com/office/powerpoint/2010/main" val="24754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6. What about </a:t>
            </a:r>
            <a:r>
              <a:rPr lang="en-US" sz="2800" i="1" dirty="0" smtClean="0">
                <a:solidFill>
                  <a:schemeClr val="bg1"/>
                </a:solidFill>
              </a:rPr>
              <a:t>culture’s view of family</a:t>
            </a:r>
            <a:r>
              <a:rPr lang="en-US" sz="2800" dirty="0" smtClean="0">
                <a:solidFill>
                  <a:schemeClr val="bg1"/>
                </a:solidFill>
              </a:rPr>
              <a:t>?*</a:t>
            </a:r>
            <a:endParaRPr lang="en-US" sz="2800" dirty="0">
              <a:solidFill>
                <a:schemeClr val="bg1"/>
              </a:solidFill>
            </a:endParaRPr>
          </a:p>
        </p:txBody>
      </p:sp>
      <p:sp>
        <p:nvSpPr>
          <p:cNvPr id="6" name="TextBox 5"/>
          <p:cNvSpPr txBox="1"/>
          <p:nvPr/>
        </p:nvSpPr>
        <p:spPr>
          <a:xfrm>
            <a:off x="6746543" y="13158"/>
            <a:ext cx="2362200" cy="461665"/>
          </a:xfrm>
          <a:prstGeom prst="rect">
            <a:avLst/>
          </a:prstGeom>
          <a:noFill/>
        </p:spPr>
        <p:txBody>
          <a:bodyPr wrap="square" rtlCol="0">
            <a:spAutoFit/>
          </a:bodyPr>
          <a:lstStyle/>
          <a:p>
            <a:r>
              <a:rPr lang="en-US" sz="1200" dirty="0" smtClean="0">
                <a:solidFill>
                  <a:schemeClr val="bg1"/>
                </a:solidFill>
              </a:rPr>
              <a:t>*Taken from </a:t>
            </a:r>
            <a:r>
              <a:rPr lang="en-US" sz="1200" dirty="0" err="1" smtClean="0">
                <a:solidFill>
                  <a:schemeClr val="bg1"/>
                </a:solidFill>
              </a:rPr>
              <a:t>Stonestreet</a:t>
            </a:r>
            <a:r>
              <a:rPr lang="en-US" sz="1200" dirty="0" smtClean="0">
                <a:solidFill>
                  <a:schemeClr val="bg1"/>
                </a:solidFill>
              </a:rPr>
              <a:t>; Summit Basecamp 2019 &amp; Wikipedia</a:t>
            </a:r>
            <a:endParaRPr lang="en-US" sz="1200" dirty="0">
              <a:solidFill>
                <a:schemeClr val="bg1"/>
              </a:solidFill>
            </a:endParaRPr>
          </a:p>
        </p:txBody>
      </p:sp>
      <p:sp>
        <p:nvSpPr>
          <p:cNvPr id="8" name="Title 3"/>
          <p:cNvSpPr txBox="1">
            <a:spLocks/>
          </p:cNvSpPr>
          <p:nvPr/>
        </p:nvSpPr>
        <p:spPr>
          <a:xfrm>
            <a:off x="184182" y="685800"/>
            <a:ext cx="8711947" cy="12382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2400" dirty="0" smtClean="0">
                <a:solidFill>
                  <a:schemeClr val="bg1"/>
                </a:solidFill>
              </a:rPr>
              <a:t>There was a sexual revolution in earlier decades (early 20’s…then radically in the 50’s &amp; beyond)…and the fluid times in which we live in the matters of sexuality/sexual identity are its fruit</a:t>
            </a:r>
            <a:endParaRPr lang="en-US" sz="2400" dirty="0">
              <a:solidFill>
                <a:schemeClr val="bg1"/>
              </a:solidFill>
            </a:endParaRPr>
          </a:p>
        </p:txBody>
      </p:sp>
      <p:pic>
        <p:nvPicPr>
          <p:cNvPr id="1028" name="Picture 4" descr="Image result for stonestreet sexual r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798460"/>
            <a:ext cx="3347386" cy="174365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rot="20652820">
            <a:off x="235855" y="2355475"/>
            <a:ext cx="8711947" cy="265018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2400" b="0" dirty="0">
                <a:solidFill>
                  <a:schemeClr val="bg1"/>
                </a:solidFill>
              </a:rPr>
              <a:t> Emergence of highly sexualized modern psychoanalysis</a:t>
            </a:r>
          </a:p>
          <a:p>
            <a:r>
              <a:rPr lang="en-US" sz="2400" b="0" dirty="0" smtClean="0">
                <a:solidFill>
                  <a:schemeClr val="bg1"/>
                </a:solidFill>
              </a:rPr>
              <a:t>	“Liberation” of sexual roles/desires for women</a:t>
            </a:r>
          </a:p>
          <a:p>
            <a:r>
              <a:rPr lang="en-US" sz="2400" b="0" dirty="0" smtClean="0">
                <a:solidFill>
                  <a:schemeClr val="bg1"/>
                </a:solidFill>
              </a:rPr>
              <a:t>	Development of birth control and STD prevention/medicines</a:t>
            </a:r>
          </a:p>
          <a:p>
            <a:r>
              <a:rPr lang="en-US" sz="2400" b="0" dirty="0" smtClean="0">
                <a:solidFill>
                  <a:schemeClr val="bg1"/>
                </a:solidFill>
              </a:rPr>
              <a:t> Rise of non-traditional sexuality/countercultural movements </a:t>
            </a:r>
          </a:p>
          <a:p>
            <a:r>
              <a:rPr lang="en-US" sz="2400" b="0" dirty="0">
                <a:solidFill>
                  <a:schemeClr val="bg1"/>
                </a:solidFill>
              </a:rPr>
              <a:t> 	</a:t>
            </a:r>
            <a:r>
              <a:rPr lang="en-US" sz="2400" b="0" dirty="0" smtClean="0">
                <a:solidFill>
                  <a:schemeClr val="bg1"/>
                </a:solidFill>
              </a:rPr>
              <a:t>Normalization of pornography</a:t>
            </a:r>
          </a:p>
          <a:p>
            <a:r>
              <a:rPr lang="en-US" sz="2400" b="0" dirty="0" smtClean="0">
                <a:solidFill>
                  <a:schemeClr val="bg1"/>
                </a:solidFill>
              </a:rPr>
              <a:t>		Widespread acceptance/publishing in the media</a:t>
            </a:r>
          </a:p>
          <a:p>
            <a:r>
              <a:rPr lang="en-US" sz="2400" b="0" dirty="0" smtClean="0">
                <a:solidFill>
                  <a:schemeClr val="bg1"/>
                </a:solidFill>
              </a:rPr>
              <a:t>Explicit sex in film and stage…</a:t>
            </a:r>
            <a:endParaRPr lang="en-US" sz="2400" b="0" dirty="0">
              <a:solidFill>
                <a:schemeClr val="bg1"/>
              </a:solidFill>
            </a:endParaRPr>
          </a:p>
        </p:txBody>
      </p:sp>
      <p:sp>
        <p:nvSpPr>
          <p:cNvPr id="2" name="Right Arrow 1"/>
          <p:cNvSpPr/>
          <p:nvPr/>
        </p:nvSpPr>
        <p:spPr>
          <a:xfrm>
            <a:off x="3276600" y="5408926"/>
            <a:ext cx="23622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5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3"/>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457200" y="990600"/>
            <a:ext cx="8382000" cy="4114800"/>
          </a:xfrm>
        </p:spPr>
        <p:txBody>
          <a:bodyPr>
            <a:normAutofit fontScale="92500" lnSpcReduction="20000"/>
          </a:bodyPr>
          <a:lstStyle/>
          <a:p>
            <a:pPr eaLnBrk="1" hangingPunct="1">
              <a:lnSpc>
                <a:spcPct val="90000"/>
              </a:lnSpc>
              <a:buFontTx/>
              <a:buNone/>
              <a:defRPr/>
            </a:pPr>
            <a:r>
              <a:rPr lang="en-US" sz="2800" b="1" dirty="0" smtClean="0">
                <a:effectLst>
                  <a:outerShdw blurRad="38100" dist="38100" dir="2700000" algn="tl">
                    <a:srgbClr val="FFFFFF"/>
                  </a:outerShdw>
                </a:effectLst>
              </a:rPr>
              <a:t>Part III: The Doctrine of </a:t>
            </a:r>
            <a:r>
              <a:rPr lang="en-US" sz="2800" b="1" i="1" dirty="0" smtClean="0">
                <a:effectLst>
                  <a:outerShdw blurRad="38100" dist="38100" dir="2700000" algn="tl">
                    <a:srgbClr val="FFFFFF"/>
                  </a:outerShdw>
                </a:effectLst>
              </a:rPr>
              <a:t>Man</a:t>
            </a: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r>
              <a:rPr lang="en-US" sz="2800" b="1" dirty="0" smtClean="0"/>
              <a:t>11. The Creation of Man</a:t>
            </a:r>
            <a:br>
              <a:rPr lang="en-US" sz="2800" b="1" dirty="0" smtClean="0"/>
            </a:br>
            <a:r>
              <a:rPr lang="en-US" sz="2800" dirty="0" smtClean="0">
                <a:effectLst>
                  <a:outerShdw blurRad="38100" dist="38100" dir="2700000" algn="tl">
                    <a:srgbClr val="FFFFFF"/>
                  </a:outerShdw>
                </a:effectLst>
              </a:rPr>
              <a:t>Why did God create us? How did God make us like himself? What does Scripture mean by "soul" and "spirit"?</a:t>
            </a:r>
            <a:br>
              <a:rPr lang="en-US" sz="2800" dirty="0" smtClean="0">
                <a:effectLst>
                  <a:outerShdw blurRad="38100" dist="38100" dir="2700000" algn="tl">
                    <a:srgbClr val="FFFFFF"/>
                  </a:outerShdw>
                </a:effectLst>
              </a:rPr>
            </a:b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r>
              <a:rPr lang="en-US" sz="2800" b="1" dirty="0" smtClean="0">
                <a:effectLst>
                  <a:outerShdw blurRad="38100" dist="38100" dir="2700000" algn="tl">
                    <a:srgbClr val="FFFFFF"/>
                  </a:outerShdw>
                </a:effectLst>
              </a:rPr>
              <a:t>12. Man as Male and Female</a:t>
            </a: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r>
              <a:rPr lang="en-US" sz="2800" dirty="0" smtClean="0">
                <a:effectLst>
                  <a:outerShdw blurRad="38100" dist="38100" dir="2700000" algn="tl">
                    <a:srgbClr val="FFFFFF"/>
                  </a:outerShdw>
                </a:effectLst>
              </a:rPr>
              <a:t>Why did God create two sexes? Can men and women be equal and yet have different roles?</a:t>
            </a:r>
            <a:br>
              <a:rPr lang="en-US" sz="2800" dirty="0" smtClean="0">
                <a:effectLst>
                  <a:outerShdw blurRad="38100" dist="38100" dir="2700000" algn="tl">
                    <a:srgbClr val="FFFFFF"/>
                  </a:outerShdw>
                </a:effectLst>
              </a:rPr>
            </a:b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r>
              <a:rPr lang="en-US" sz="2800" b="1" dirty="0" smtClean="0">
                <a:effectLst>
                  <a:outerShdw blurRad="38100" dist="38100" dir="2700000" algn="tl">
                    <a:srgbClr val="FFFFFF"/>
                  </a:outerShdw>
                </a:effectLst>
              </a:rPr>
              <a:t>13. Sin</a:t>
            </a:r>
            <a:br>
              <a:rPr lang="en-US" sz="2800" b="1" dirty="0" smtClean="0">
                <a:effectLst>
                  <a:outerShdw blurRad="38100" dist="38100" dir="2700000" algn="tl">
                    <a:srgbClr val="FFFFFF"/>
                  </a:outerShdw>
                </a:effectLst>
              </a:rPr>
            </a:br>
            <a:r>
              <a:rPr lang="en-US" sz="2800" dirty="0" smtClean="0">
                <a:effectLst>
                  <a:outerShdw blurRad="38100" dist="38100" dir="2700000" algn="tl">
                    <a:srgbClr val="FFFFFF"/>
                  </a:outerShdw>
                </a:effectLst>
              </a:rPr>
              <a:t>What is sin? Where did it come from? Do we inherit a sinful nature from Adam?</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latin typeface="Ringbearer" pitchFamily="18" charset="0"/>
              </a:rPr>
              <a:t>Introduction: Systematic Theology</a:t>
            </a:r>
            <a:endParaRPr lang="en-US" sz="3200" dirty="0">
              <a:solidFill>
                <a:schemeClr val="bg1"/>
              </a:solidFill>
              <a:latin typeface="Ringbearer" pitchFamily="18" charset="0"/>
            </a:endParaRPr>
          </a:p>
        </p:txBody>
      </p:sp>
      <p:sp>
        <p:nvSpPr>
          <p:cNvPr id="7172" name="Text Box 4"/>
          <p:cNvSpPr txBox="1">
            <a:spLocks noChangeArrowheads="1"/>
          </p:cNvSpPr>
          <p:nvPr/>
        </p:nvSpPr>
        <p:spPr bwMode="auto">
          <a:xfrm>
            <a:off x="3886200" y="609600"/>
            <a:ext cx="5257800" cy="1277273"/>
          </a:xfrm>
          <a:prstGeom prst="rect">
            <a:avLst/>
          </a:prstGeom>
          <a:noFill/>
          <a:ln w="9525">
            <a:noFill/>
            <a:miter lim="800000"/>
            <a:headEnd/>
            <a:tailEnd/>
          </a:ln>
          <a:effectLst/>
        </p:spPr>
        <p:txBody>
          <a:bodyPr wrap="square">
            <a:spAutoFit/>
          </a:bodyPr>
          <a:lstStyle/>
          <a:p>
            <a:pPr>
              <a:spcBef>
                <a:spcPct val="50000"/>
              </a:spcBef>
              <a:defRPr/>
            </a:pPr>
            <a:r>
              <a:rPr lang="en-US" dirty="0">
                <a:solidFill>
                  <a:srgbClr val="84984C"/>
                </a:solidFill>
                <a:latin typeface="Ringbearer" pitchFamily="18" charset="0"/>
              </a:rPr>
              <a:t>                                          </a:t>
            </a:r>
            <a:endParaRPr lang="en-US" dirty="0" smtClean="0">
              <a:solidFill>
                <a:srgbClr val="84984C"/>
              </a:solidFill>
              <a:latin typeface="Ringbearer" pitchFamily="18" charset="0"/>
            </a:endParaRPr>
          </a:p>
          <a:p>
            <a:pPr>
              <a:spcBef>
                <a:spcPct val="50000"/>
              </a:spcBef>
              <a:defRPr/>
            </a:pPr>
            <a:r>
              <a:rPr lang="en-US" dirty="0">
                <a:solidFill>
                  <a:srgbClr val="84984C"/>
                </a:solidFill>
                <a:latin typeface="Ringbearer" pitchFamily="18" charset="0"/>
              </a:rPr>
              <a:t>	</a:t>
            </a:r>
            <a:r>
              <a:rPr lang="en-US" dirty="0" smtClean="0">
                <a:solidFill>
                  <a:srgbClr val="84984C"/>
                </a:solidFill>
                <a:latin typeface="Ringbearer" pitchFamily="18" charset="0"/>
              </a:rPr>
              <a:t>What </a:t>
            </a:r>
            <a:r>
              <a:rPr lang="en-US" dirty="0">
                <a:solidFill>
                  <a:srgbClr val="84984C"/>
                </a:solidFill>
                <a:latin typeface="Ringbearer" pitchFamily="18" charset="0"/>
              </a:rPr>
              <a:t>is this called?      		                       </a:t>
            </a:r>
            <a:r>
              <a:rPr lang="en-US" dirty="0" smtClean="0">
                <a:solidFill>
                  <a:srgbClr val="84984C"/>
                </a:solidFill>
                <a:latin typeface="Ringbearer" pitchFamily="18" charset="0"/>
              </a:rPr>
              <a:t>		</a:t>
            </a:r>
            <a:r>
              <a:rPr lang="en-US" sz="3200" dirty="0" smtClean="0">
                <a:solidFill>
                  <a:srgbClr val="4A8B9A"/>
                </a:solidFill>
                <a:effectLst>
                  <a:outerShdw blurRad="38100" dist="38100" dir="2700000" algn="tl">
                    <a:srgbClr val="FFFFFF"/>
                  </a:outerShdw>
                </a:effectLst>
                <a:latin typeface="Ringbearer" pitchFamily="18" charset="0"/>
              </a:rPr>
              <a:t>Anthropology</a:t>
            </a:r>
            <a:endParaRPr lang="en-US" sz="3200" dirty="0">
              <a:solidFill>
                <a:srgbClr val="4A8B9A"/>
              </a:solidFill>
              <a:effectLst>
                <a:outerShdw blurRad="38100" dist="38100" dir="2700000" algn="tl">
                  <a:srgbClr val="FFFFFF"/>
                </a:outerShdw>
              </a:effectLst>
              <a:latin typeface="Ringbearer" pitchFamily="18" charset="0"/>
            </a:endParaRPr>
          </a:p>
        </p:txBody>
      </p:sp>
      <p:sp>
        <p:nvSpPr>
          <p:cNvPr id="7176" name="Text Box 8"/>
          <p:cNvSpPr txBox="1">
            <a:spLocks noChangeArrowheads="1"/>
          </p:cNvSpPr>
          <p:nvPr/>
        </p:nvSpPr>
        <p:spPr bwMode="auto">
          <a:xfrm>
            <a:off x="2133600" y="5257800"/>
            <a:ext cx="6477000" cy="1189038"/>
          </a:xfrm>
          <a:prstGeom prst="rect">
            <a:avLst/>
          </a:prstGeom>
          <a:solidFill>
            <a:schemeClr val="tx1">
              <a:alpha val="50000"/>
            </a:schemeClr>
          </a:solidFill>
          <a:ln w="9525">
            <a:noFill/>
            <a:miter lim="800000"/>
            <a:headEnd/>
            <a:tailEnd/>
          </a:ln>
          <a:effectLst/>
        </p:spPr>
        <p:txBody>
          <a:bodyPr>
            <a:spAutoFit/>
          </a:bodyPr>
          <a:lstStyle/>
          <a:p>
            <a:pPr>
              <a:spcBef>
                <a:spcPct val="50000"/>
              </a:spcBef>
              <a:defRPr/>
            </a:pPr>
            <a:r>
              <a:rPr lang="en-US">
                <a:solidFill>
                  <a:srgbClr val="84984C"/>
                </a:solidFill>
                <a:effectLst>
                  <a:outerShdw blurRad="38100" dist="38100" dir="2700000" algn="tl">
                    <a:srgbClr val="FFFFFF"/>
                  </a:outerShdw>
                </a:effectLst>
                <a:latin typeface="Ringbearer" pitchFamily="18" charset="0"/>
              </a:rPr>
              <a:t>What is this sub-part sometimes called?      </a:t>
            </a:r>
          </a:p>
          <a:p>
            <a:pPr>
              <a:spcBef>
                <a:spcPct val="50000"/>
              </a:spcBef>
              <a:defRPr/>
            </a:pPr>
            <a:r>
              <a:rPr lang="en-US">
                <a:solidFill>
                  <a:srgbClr val="84984C"/>
                </a:solidFill>
                <a:effectLst>
                  <a:outerShdw blurRad="38100" dist="38100" dir="2700000" algn="tl">
                    <a:srgbClr val="FFFFFF"/>
                  </a:outerShdw>
                </a:effectLst>
                <a:latin typeface="Ringbearer" pitchFamily="18" charset="0"/>
              </a:rPr>
              <a:t>			</a:t>
            </a:r>
            <a:r>
              <a:rPr lang="en-US" sz="3200">
                <a:solidFill>
                  <a:srgbClr val="4A8B9A"/>
                </a:solidFill>
                <a:effectLst>
                  <a:outerShdw blurRad="38100" dist="38100" dir="2700000" algn="tl">
                    <a:srgbClr val="FFFFFF"/>
                  </a:outerShdw>
                </a:effectLst>
                <a:latin typeface="Ringbearer" pitchFamily="18" charset="0"/>
              </a:rPr>
              <a:t>Hamartiology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dissolve">
                                      <p:cBhvr>
                                        <p:cTn id="7" dur="500"/>
                                        <p:tgtEl>
                                          <p:spTgt spid="71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6">
                                            <p:bg/>
                                          </p:spTgt>
                                        </p:tgtEl>
                                        <p:attrNameLst>
                                          <p:attrName>style.visibility</p:attrName>
                                        </p:attrNameLst>
                                      </p:cBhvr>
                                      <p:to>
                                        <p:strVal val="visible"/>
                                      </p:to>
                                    </p:set>
                                    <p:animEffect transition="in" filter="dissolve">
                                      <p:cBhvr>
                                        <p:cTn id="12" dur="500"/>
                                        <p:tgtEl>
                                          <p:spTgt spid="7176">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176">
                                            <p:txEl>
                                              <p:pRg st="0" end="0"/>
                                            </p:txEl>
                                          </p:spTgt>
                                        </p:tgtEl>
                                        <p:attrNameLst>
                                          <p:attrName>style.visibility</p:attrName>
                                        </p:attrNameLst>
                                      </p:cBhvr>
                                      <p:to>
                                        <p:strVal val="visible"/>
                                      </p:to>
                                    </p:set>
                                    <p:animEffect transition="in" filter="dissolve">
                                      <p:cBhvr>
                                        <p:cTn id="15" dur="500"/>
                                        <p:tgtEl>
                                          <p:spTgt spid="717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176">
                                            <p:txEl>
                                              <p:pRg st="1" end="1"/>
                                            </p:txEl>
                                          </p:spTgt>
                                        </p:tgtEl>
                                        <p:attrNameLst>
                                          <p:attrName>style.visibility</p:attrName>
                                        </p:attrNameLst>
                                      </p:cBhvr>
                                      <p:to>
                                        <p:strVal val="visible"/>
                                      </p:to>
                                    </p:set>
                                    <p:animEffect transition="in" filter="dissolve">
                                      <p:cBhvr>
                                        <p:cTn id="20" dur="500"/>
                                        <p:tgtEl>
                                          <p:spTgt spid="71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uiExpand="1" build="p" autoUpdateAnimBg="0"/>
      <p:bldP spid="7176" grpId="0" uiExpand="1" build="p"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6. What about </a:t>
            </a:r>
            <a:r>
              <a:rPr lang="en-US" sz="2800" i="1" dirty="0" smtClean="0">
                <a:solidFill>
                  <a:schemeClr val="bg1"/>
                </a:solidFill>
              </a:rPr>
              <a:t>culture’s view of family</a:t>
            </a:r>
            <a:r>
              <a:rPr lang="en-US" sz="2800" dirty="0" smtClean="0">
                <a:solidFill>
                  <a:schemeClr val="bg1"/>
                </a:solidFill>
              </a:rPr>
              <a:t>?*</a:t>
            </a:r>
            <a:endParaRPr lang="en-US" sz="2800" dirty="0">
              <a:solidFill>
                <a:schemeClr val="bg1"/>
              </a:solidFill>
            </a:endParaRPr>
          </a:p>
        </p:txBody>
      </p:sp>
      <p:sp>
        <p:nvSpPr>
          <p:cNvPr id="6" name="TextBox 5"/>
          <p:cNvSpPr txBox="1"/>
          <p:nvPr/>
        </p:nvSpPr>
        <p:spPr>
          <a:xfrm>
            <a:off x="6747111" y="50140"/>
            <a:ext cx="2362200" cy="461665"/>
          </a:xfrm>
          <a:prstGeom prst="rect">
            <a:avLst/>
          </a:prstGeom>
          <a:noFill/>
        </p:spPr>
        <p:txBody>
          <a:bodyPr wrap="square" rtlCol="0">
            <a:spAutoFit/>
          </a:bodyPr>
          <a:lstStyle/>
          <a:p>
            <a:r>
              <a:rPr lang="en-US" sz="1200" dirty="0" smtClean="0">
                <a:solidFill>
                  <a:schemeClr val="bg1"/>
                </a:solidFill>
              </a:rPr>
              <a:t>*Taken from </a:t>
            </a:r>
            <a:r>
              <a:rPr lang="en-US" sz="1200" dirty="0" err="1" smtClean="0">
                <a:solidFill>
                  <a:schemeClr val="bg1"/>
                </a:solidFill>
              </a:rPr>
              <a:t>Stonestreet</a:t>
            </a:r>
            <a:r>
              <a:rPr lang="en-US" sz="1200" dirty="0" smtClean="0">
                <a:solidFill>
                  <a:schemeClr val="bg1"/>
                </a:solidFill>
              </a:rPr>
              <a:t>; Summit Basecamp 2019</a:t>
            </a:r>
            <a:endParaRPr lang="en-US" sz="1200" dirty="0">
              <a:solidFill>
                <a:schemeClr val="bg1"/>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1099" y="2289843"/>
            <a:ext cx="678180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0" y="798821"/>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400" b="0" dirty="0" smtClean="0">
                <a:solidFill>
                  <a:schemeClr val="bg2">
                    <a:lumMod val="75000"/>
                  </a:schemeClr>
                </a:solidFill>
                <a:effectLst>
                  <a:outerShdw blurRad="38100" dist="38100" dir="2700000" algn="tl">
                    <a:srgbClr val="000000">
                      <a:alpha val="43137"/>
                    </a:srgbClr>
                  </a:outerShdw>
                </a:effectLst>
              </a:rPr>
              <a:t>“ideas have consequences.  Bad ideas have victims”    </a:t>
            </a:r>
            <a:r>
              <a:rPr lang="en-US" sz="1400" b="0" dirty="0" smtClean="0">
                <a:solidFill>
                  <a:schemeClr val="bg2">
                    <a:lumMod val="75000"/>
                  </a:schemeClr>
                </a:solidFill>
                <a:effectLst>
                  <a:outerShdw blurRad="38100" dist="38100" dir="2700000" algn="tl">
                    <a:srgbClr val="000000">
                      <a:alpha val="43137"/>
                    </a:srgbClr>
                  </a:outerShdw>
                </a:effectLst>
              </a:rPr>
              <a:t>j. </a:t>
            </a:r>
            <a:r>
              <a:rPr lang="en-US" sz="1400" b="0" dirty="0" err="1" smtClean="0">
                <a:solidFill>
                  <a:schemeClr val="bg2">
                    <a:lumMod val="75000"/>
                  </a:schemeClr>
                </a:solidFill>
                <a:effectLst>
                  <a:outerShdw blurRad="38100" dist="38100" dir="2700000" algn="tl">
                    <a:srgbClr val="000000">
                      <a:alpha val="43137"/>
                    </a:srgbClr>
                  </a:outerShdw>
                </a:effectLst>
              </a:rPr>
              <a:t>stonestreet</a:t>
            </a:r>
            <a:endParaRPr lang="en-US" sz="2400" b="0" dirty="0">
              <a:solidFill>
                <a:schemeClr val="bg2">
                  <a:lumMod val="75000"/>
                </a:schemeClr>
              </a:solidFill>
              <a:effectLst>
                <a:outerShdw blurRad="38100" dist="38100" dir="2700000" algn="tl">
                  <a:srgbClr val="000000">
                    <a:alpha val="43137"/>
                  </a:srgbClr>
                </a:outerShdw>
              </a:effectLst>
            </a:endParaRPr>
          </a:p>
        </p:txBody>
      </p:sp>
      <p:sp>
        <p:nvSpPr>
          <p:cNvPr id="9" name="Title 3"/>
          <p:cNvSpPr txBox="1">
            <a:spLocks/>
          </p:cNvSpPr>
          <p:nvPr/>
        </p:nvSpPr>
        <p:spPr>
          <a:xfrm>
            <a:off x="216025" y="1661193"/>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2400" dirty="0" smtClean="0">
                <a:solidFill>
                  <a:schemeClr val="bg1"/>
                </a:solidFill>
              </a:rPr>
              <a:t>What were the ‘bad idea’ shifts inherited from the sexual revolution?</a:t>
            </a:r>
            <a:endParaRPr lang="en-US" sz="2400" dirty="0">
              <a:solidFill>
                <a:schemeClr val="bg1"/>
              </a:solidFill>
            </a:endParaRPr>
          </a:p>
        </p:txBody>
      </p:sp>
    </p:spTree>
    <p:extLst>
      <p:ext uri="{BB962C8B-B14F-4D97-AF65-F5344CB8AC3E}">
        <p14:creationId xmlns:p14="http://schemas.microsoft.com/office/powerpoint/2010/main" val="325659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6. What about </a:t>
            </a:r>
            <a:r>
              <a:rPr lang="en-US" sz="2800" i="1" dirty="0" smtClean="0">
                <a:solidFill>
                  <a:schemeClr val="bg1"/>
                </a:solidFill>
              </a:rPr>
              <a:t>culture’s view of family</a:t>
            </a:r>
            <a:r>
              <a:rPr lang="en-US" sz="2800" dirty="0" smtClean="0">
                <a:solidFill>
                  <a:schemeClr val="bg1"/>
                </a:solidFill>
              </a:rPr>
              <a:t>?*</a:t>
            </a:r>
            <a:endParaRPr lang="en-US" sz="2800" dirty="0">
              <a:solidFill>
                <a:schemeClr val="bg1"/>
              </a:solidFill>
            </a:endParaRPr>
          </a:p>
        </p:txBody>
      </p:sp>
      <p:sp>
        <p:nvSpPr>
          <p:cNvPr id="6" name="TextBox 5"/>
          <p:cNvSpPr txBox="1"/>
          <p:nvPr/>
        </p:nvSpPr>
        <p:spPr>
          <a:xfrm>
            <a:off x="6747111" y="50140"/>
            <a:ext cx="2362200" cy="461665"/>
          </a:xfrm>
          <a:prstGeom prst="rect">
            <a:avLst/>
          </a:prstGeom>
          <a:noFill/>
        </p:spPr>
        <p:txBody>
          <a:bodyPr wrap="square" rtlCol="0">
            <a:spAutoFit/>
          </a:bodyPr>
          <a:lstStyle/>
          <a:p>
            <a:r>
              <a:rPr lang="en-US" sz="1200" dirty="0" smtClean="0">
                <a:solidFill>
                  <a:schemeClr val="bg1"/>
                </a:solidFill>
              </a:rPr>
              <a:t>*Taken from </a:t>
            </a:r>
            <a:r>
              <a:rPr lang="en-US" sz="1200" dirty="0" err="1" smtClean="0">
                <a:solidFill>
                  <a:schemeClr val="bg1"/>
                </a:solidFill>
              </a:rPr>
              <a:t>Stonestreet</a:t>
            </a:r>
            <a:r>
              <a:rPr lang="en-US" sz="1200" dirty="0" smtClean="0">
                <a:solidFill>
                  <a:schemeClr val="bg1"/>
                </a:solidFill>
              </a:rPr>
              <a:t>; Summit Basecamp 2019</a:t>
            </a:r>
            <a:endParaRPr lang="en-US" sz="1200" dirty="0">
              <a:solidFill>
                <a:schemeClr val="bg1"/>
              </a:solidFill>
            </a:endParaRPr>
          </a:p>
        </p:txBody>
      </p:sp>
      <p:sp>
        <p:nvSpPr>
          <p:cNvPr id="8" name="Title 3"/>
          <p:cNvSpPr txBox="1">
            <a:spLocks/>
          </p:cNvSpPr>
          <p:nvPr/>
        </p:nvSpPr>
        <p:spPr>
          <a:xfrm>
            <a:off x="0" y="798821"/>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400" b="0" dirty="0" smtClean="0">
                <a:solidFill>
                  <a:schemeClr val="bg2">
                    <a:lumMod val="75000"/>
                  </a:schemeClr>
                </a:solidFill>
                <a:effectLst>
                  <a:outerShdw blurRad="38100" dist="38100" dir="2700000" algn="tl">
                    <a:srgbClr val="000000">
                      <a:alpha val="43137"/>
                    </a:srgbClr>
                  </a:outerShdw>
                </a:effectLst>
              </a:rPr>
              <a:t>“ideas have consequences.  Bad ideas have victims”    </a:t>
            </a:r>
            <a:r>
              <a:rPr lang="en-US" sz="1400" b="0" dirty="0" smtClean="0">
                <a:solidFill>
                  <a:schemeClr val="bg2">
                    <a:lumMod val="75000"/>
                  </a:schemeClr>
                </a:solidFill>
                <a:effectLst>
                  <a:outerShdw blurRad="38100" dist="38100" dir="2700000" algn="tl">
                    <a:srgbClr val="000000">
                      <a:alpha val="43137"/>
                    </a:srgbClr>
                  </a:outerShdw>
                </a:effectLst>
              </a:rPr>
              <a:t>j. </a:t>
            </a:r>
            <a:r>
              <a:rPr lang="en-US" sz="1400" b="0" dirty="0" err="1" smtClean="0">
                <a:solidFill>
                  <a:schemeClr val="bg2">
                    <a:lumMod val="75000"/>
                  </a:schemeClr>
                </a:solidFill>
                <a:effectLst>
                  <a:outerShdw blurRad="38100" dist="38100" dir="2700000" algn="tl">
                    <a:srgbClr val="000000">
                      <a:alpha val="43137"/>
                    </a:srgbClr>
                  </a:outerShdw>
                </a:effectLst>
              </a:rPr>
              <a:t>stonestreet</a:t>
            </a:r>
            <a:endParaRPr lang="en-US" sz="2400" b="0" dirty="0">
              <a:solidFill>
                <a:schemeClr val="bg2">
                  <a:lumMod val="75000"/>
                </a:schemeClr>
              </a:solidFill>
              <a:effectLst>
                <a:outerShdw blurRad="38100" dist="38100" dir="2700000" algn="tl">
                  <a:srgbClr val="000000">
                    <a:alpha val="43137"/>
                  </a:srgbClr>
                </a:outerShdw>
              </a:effectLst>
            </a:endParaRPr>
          </a:p>
        </p:txBody>
      </p:sp>
      <p:sp>
        <p:nvSpPr>
          <p:cNvPr id="9" name="Title 3"/>
          <p:cNvSpPr txBox="1">
            <a:spLocks/>
          </p:cNvSpPr>
          <p:nvPr/>
        </p:nvSpPr>
        <p:spPr>
          <a:xfrm>
            <a:off x="216025" y="1661193"/>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2400" dirty="0" smtClean="0">
                <a:solidFill>
                  <a:schemeClr val="bg1"/>
                </a:solidFill>
              </a:rPr>
              <a:t>What were the ‘bad idea’ shifts inherited from the sexual revolution?</a:t>
            </a:r>
            <a:endParaRPr lang="en-US" sz="2400" dirty="0">
              <a:solidFill>
                <a:schemeClr val="bg1"/>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1099" y="2325171"/>
            <a:ext cx="6747112" cy="421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397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457200"/>
            <a:ext cx="9144000" cy="6084916"/>
          </a:xfrm>
          <a:prstGeom prst="rect">
            <a:avLst/>
          </a:prstGeom>
          <a:noFill/>
          <a:ln w="9525">
            <a:noFill/>
            <a:miter lim="800000"/>
            <a:headEnd/>
            <a:tailEnd/>
          </a:ln>
        </p:spPr>
      </p:pic>
      <p:sp>
        <p:nvSpPr>
          <p:cNvPr id="18" name="TextBox 17"/>
          <p:cNvSpPr txBox="1"/>
          <p:nvPr/>
        </p:nvSpPr>
        <p:spPr>
          <a:xfrm>
            <a:off x="0" y="457200"/>
            <a:ext cx="9144000" cy="6186309"/>
          </a:xfrm>
          <a:prstGeom prst="rect">
            <a:avLst/>
          </a:prstGeom>
          <a:solidFill>
            <a:schemeClr val="tx1">
              <a:alpha val="75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itle 3"/>
          <p:cNvSpPr>
            <a:spLocks noGrp="1"/>
          </p:cNvSpPr>
          <p:nvPr>
            <p:ph type="title"/>
          </p:nvPr>
        </p:nvSpPr>
        <p:spPr>
          <a:xfrm>
            <a:off x="140030" y="142875"/>
            <a:ext cx="7546769" cy="628650"/>
          </a:xfrm>
        </p:spPr>
        <p:txBody>
          <a:bodyPr>
            <a:noAutofit/>
          </a:bodyPr>
          <a:lstStyle/>
          <a:p>
            <a:r>
              <a:rPr lang="en-US" sz="2800" dirty="0" smtClean="0">
                <a:solidFill>
                  <a:schemeClr val="bg1"/>
                </a:solidFill>
              </a:rPr>
              <a:t>E.  6. What about </a:t>
            </a:r>
            <a:r>
              <a:rPr lang="en-US" sz="2800" i="1" dirty="0" smtClean="0">
                <a:solidFill>
                  <a:schemeClr val="bg1"/>
                </a:solidFill>
              </a:rPr>
              <a:t>culture’s view of family</a:t>
            </a:r>
            <a:r>
              <a:rPr lang="en-US" sz="2800" dirty="0" smtClean="0">
                <a:solidFill>
                  <a:schemeClr val="bg1"/>
                </a:solidFill>
              </a:rPr>
              <a:t>?*</a:t>
            </a:r>
            <a:endParaRPr lang="en-US" sz="2800" dirty="0">
              <a:solidFill>
                <a:schemeClr val="bg1"/>
              </a:solidFill>
            </a:endParaRPr>
          </a:p>
        </p:txBody>
      </p:sp>
      <p:sp>
        <p:nvSpPr>
          <p:cNvPr id="6" name="TextBox 5"/>
          <p:cNvSpPr txBox="1"/>
          <p:nvPr/>
        </p:nvSpPr>
        <p:spPr>
          <a:xfrm>
            <a:off x="6747111" y="50140"/>
            <a:ext cx="2362200" cy="461665"/>
          </a:xfrm>
          <a:prstGeom prst="rect">
            <a:avLst/>
          </a:prstGeom>
          <a:noFill/>
        </p:spPr>
        <p:txBody>
          <a:bodyPr wrap="square" rtlCol="0">
            <a:spAutoFit/>
          </a:bodyPr>
          <a:lstStyle/>
          <a:p>
            <a:r>
              <a:rPr lang="en-US" sz="1200" dirty="0" smtClean="0">
                <a:solidFill>
                  <a:schemeClr val="bg1"/>
                </a:solidFill>
              </a:rPr>
              <a:t>*Taken from </a:t>
            </a:r>
            <a:r>
              <a:rPr lang="en-US" sz="1200" dirty="0" err="1" smtClean="0">
                <a:solidFill>
                  <a:schemeClr val="bg1"/>
                </a:solidFill>
              </a:rPr>
              <a:t>Stonestreet</a:t>
            </a:r>
            <a:r>
              <a:rPr lang="en-US" sz="1200" dirty="0" smtClean="0">
                <a:solidFill>
                  <a:schemeClr val="bg1"/>
                </a:solidFill>
              </a:rPr>
              <a:t>; Summit Basecamp 2019</a:t>
            </a:r>
            <a:endParaRPr lang="en-US" sz="1200" dirty="0">
              <a:solidFill>
                <a:schemeClr val="bg1"/>
              </a:solidFill>
            </a:endParaRPr>
          </a:p>
        </p:txBody>
      </p:sp>
      <p:sp>
        <p:nvSpPr>
          <p:cNvPr id="8" name="Title 3"/>
          <p:cNvSpPr txBox="1">
            <a:spLocks/>
          </p:cNvSpPr>
          <p:nvPr/>
        </p:nvSpPr>
        <p:spPr>
          <a:xfrm>
            <a:off x="0" y="798821"/>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400" b="0" dirty="0" smtClean="0">
                <a:solidFill>
                  <a:schemeClr val="bg2">
                    <a:lumMod val="75000"/>
                  </a:schemeClr>
                </a:solidFill>
                <a:effectLst>
                  <a:outerShdw blurRad="38100" dist="38100" dir="2700000" algn="tl">
                    <a:srgbClr val="000000">
                      <a:alpha val="43137"/>
                    </a:srgbClr>
                  </a:outerShdw>
                </a:effectLst>
              </a:rPr>
              <a:t>“ideas have consequences.  Bad ideas have victims”    </a:t>
            </a:r>
            <a:r>
              <a:rPr lang="en-US" sz="1400" b="0" dirty="0" smtClean="0">
                <a:solidFill>
                  <a:schemeClr val="bg2">
                    <a:lumMod val="75000"/>
                  </a:schemeClr>
                </a:solidFill>
                <a:effectLst>
                  <a:outerShdw blurRad="38100" dist="38100" dir="2700000" algn="tl">
                    <a:srgbClr val="000000">
                      <a:alpha val="43137"/>
                    </a:srgbClr>
                  </a:outerShdw>
                </a:effectLst>
              </a:rPr>
              <a:t>j. </a:t>
            </a:r>
            <a:r>
              <a:rPr lang="en-US" sz="1400" b="0" dirty="0" err="1" smtClean="0">
                <a:solidFill>
                  <a:schemeClr val="bg2">
                    <a:lumMod val="75000"/>
                  </a:schemeClr>
                </a:solidFill>
                <a:effectLst>
                  <a:outerShdw blurRad="38100" dist="38100" dir="2700000" algn="tl">
                    <a:srgbClr val="000000">
                      <a:alpha val="43137"/>
                    </a:srgbClr>
                  </a:outerShdw>
                </a:effectLst>
              </a:rPr>
              <a:t>stonestreet</a:t>
            </a:r>
            <a:endParaRPr lang="en-US" sz="2400" b="0" dirty="0">
              <a:solidFill>
                <a:schemeClr val="bg2">
                  <a:lumMod val="75000"/>
                </a:schemeClr>
              </a:solidFill>
              <a:effectLst>
                <a:outerShdw blurRad="38100" dist="38100" dir="2700000" algn="tl">
                  <a:srgbClr val="000000">
                    <a:alpha val="43137"/>
                  </a:srgbClr>
                </a:outerShdw>
              </a:effectLst>
            </a:endParaRPr>
          </a:p>
        </p:txBody>
      </p:sp>
      <p:sp>
        <p:nvSpPr>
          <p:cNvPr id="9" name="Title 3"/>
          <p:cNvSpPr txBox="1">
            <a:spLocks/>
          </p:cNvSpPr>
          <p:nvPr/>
        </p:nvSpPr>
        <p:spPr>
          <a:xfrm>
            <a:off x="216025" y="1661193"/>
            <a:ext cx="8711947" cy="62865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2400" dirty="0" smtClean="0">
                <a:solidFill>
                  <a:schemeClr val="bg1"/>
                </a:solidFill>
              </a:rPr>
              <a:t>What were the ‘bad idea’ shifts inherited from the sexual revolution?</a:t>
            </a:r>
            <a:endParaRPr lang="en-US" sz="2400" dirty="0">
              <a:solidFill>
                <a:schemeClr val="bg1"/>
              </a:solidFill>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198" y="2311452"/>
            <a:ext cx="67056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16025" y="6325738"/>
            <a:ext cx="4416136" cy="307777"/>
          </a:xfrm>
          <a:prstGeom prst="rect">
            <a:avLst/>
          </a:prstGeom>
        </p:spPr>
        <p:txBody>
          <a:bodyPr wrap="square">
            <a:spAutoFit/>
          </a:bodyPr>
          <a:lstStyle/>
          <a:p>
            <a:r>
              <a:rPr lang="en-US" sz="1400" b="1" dirty="0">
                <a:hlinkClick r:id="rId5" tooltip="College Kids Say the Darndest Things: On Identity"/>
              </a:rPr>
              <a:t>College Kids Say the </a:t>
            </a:r>
            <a:r>
              <a:rPr lang="en-US" sz="1400" b="1" dirty="0" err="1">
                <a:hlinkClick r:id="rId5" tooltip="College Kids Say the Darndest Things: On Identity"/>
              </a:rPr>
              <a:t>Darndest</a:t>
            </a:r>
            <a:r>
              <a:rPr lang="en-US" sz="1400" b="1" dirty="0">
                <a:hlinkClick r:id="rId5" tooltip="College Kids Say the Darndest Things: On Identity"/>
              </a:rPr>
              <a:t> Things: On Identity</a:t>
            </a:r>
            <a:endParaRPr lang="en-US" sz="1400" b="1" dirty="0"/>
          </a:p>
        </p:txBody>
      </p:sp>
    </p:spTree>
    <p:extLst>
      <p:ext uri="{BB962C8B-B14F-4D97-AF65-F5344CB8AC3E}">
        <p14:creationId xmlns:p14="http://schemas.microsoft.com/office/powerpoint/2010/main" val="12288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381000"/>
            <a:ext cx="7391400" cy="523220"/>
          </a:xfrm>
          <a:prstGeom prst="rect">
            <a:avLst/>
          </a:prstGeom>
          <a:noFill/>
        </p:spPr>
        <p:txBody>
          <a:bodyPr wrap="square" rtlCol="0">
            <a:spAutoFit/>
          </a:bodyPr>
          <a:lstStyle/>
          <a:p>
            <a:r>
              <a:rPr lang="en-US" sz="2800" dirty="0" smtClean="0">
                <a:solidFill>
                  <a:schemeClr val="bg1">
                    <a:lumMod val="75000"/>
                  </a:schemeClr>
                </a:solidFill>
                <a:latin typeface="Ringbearer" pitchFamily="18" charset="0"/>
              </a:rPr>
              <a:t>Media Moment</a:t>
            </a:r>
            <a:endParaRPr lang="en-US" sz="2800" dirty="0">
              <a:solidFill>
                <a:schemeClr val="bg1">
                  <a:lumMod val="75000"/>
                </a:schemeClr>
              </a:solidFill>
              <a:latin typeface="Ringbearer" pitchFamily="18" charset="0"/>
            </a:endParaRPr>
          </a:p>
        </p:txBody>
      </p:sp>
      <p:sp>
        <p:nvSpPr>
          <p:cNvPr id="7" name="TextBox 6"/>
          <p:cNvSpPr txBox="1"/>
          <p:nvPr/>
        </p:nvSpPr>
        <p:spPr>
          <a:xfrm>
            <a:off x="685800" y="1219200"/>
            <a:ext cx="4724400" cy="3785652"/>
          </a:xfrm>
          <a:prstGeom prst="rect">
            <a:avLst/>
          </a:prstGeom>
          <a:noFill/>
        </p:spPr>
        <p:txBody>
          <a:bodyPr wrap="square" rtlCol="0">
            <a:spAutoFit/>
          </a:bodyPr>
          <a:lstStyle/>
          <a:p>
            <a:pPr marL="342900" indent="-342900">
              <a:buAutoNum type="arabicPeriod"/>
            </a:pPr>
            <a:r>
              <a:rPr lang="en-US" sz="2400" dirty="0" smtClean="0">
                <a:solidFill>
                  <a:schemeClr val="bg2">
                    <a:lumMod val="75000"/>
                  </a:schemeClr>
                </a:solidFill>
              </a:rPr>
              <a:t>Pick any TV show</a:t>
            </a:r>
          </a:p>
          <a:p>
            <a:pPr marL="342900" indent="-342900">
              <a:buAutoNum type="arabicPeriod"/>
            </a:pPr>
            <a:endParaRPr lang="en-US" sz="2400" dirty="0" smtClean="0">
              <a:solidFill>
                <a:schemeClr val="bg2">
                  <a:lumMod val="75000"/>
                </a:schemeClr>
              </a:solidFill>
            </a:endParaRPr>
          </a:p>
          <a:p>
            <a:pPr marL="342900" indent="-342900">
              <a:buAutoNum type="arabicPeriod"/>
            </a:pPr>
            <a:r>
              <a:rPr lang="en-US" sz="2400" dirty="0" smtClean="0">
                <a:solidFill>
                  <a:schemeClr val="bg2">
                    <a:lumMod val="75000"/>
                  </a:schemeClr>
                </a:solidFill>
              </a:rPr>
              <a:t>How do they represent celibate/marital roles?</a:t>
            </a:r>
          </a:p>
          <a:p>
            <a:pPr marL="342900" indent="-342900">
              <a:buAutoNum type="arabicPeriod"/>
            </a:pPr>
            <a:endParaRPr lang="en-US" sz="2400" dirty="0" smtClean="0">
              <a:solidFill>
                <a:schemeClr val="bg2">
                  <a:lumMod val="75000"/>
                </a:schemeClr>
              </a:solidFill>
            </a:endParaRPr>
          </a:p>
          <a:p>
            <a:pPr marL="342900" indent="-342900">
              <a:buFontTx/>
              <a:buAutoNum type="arabicPeriod"/>
            </a:pPr>
            <a:r>
              <a:rPr lang="en-US" sz="2400" dirty="0" smtClean="0">
                <a:solidFill>
                  <a:schemeClr val="bg2">
                    <a:lumMod val="75000"/>
                  </a:schemeClr>
                </a:solidFill>
              </a:rPr>
              <a:t>How are they dishonorable and destructive?</a:t>
            </a:r>
          </a:p>
          <a:p>
            <a:pPr marL="342900" indent="-342900">
              <a:buFontTx/>
              <a:buAutoNum type="arabicPeriod"/>
            </a:pPr>
            <a:endParaRPr lang="en-US" sz="2400" dirty="0" smtClean="0">
              <a:solidFill>
                <a:schemeClr val="bg2">
                  <a:lumMod val="75000"/>
                </a:schemeClr>
              </a:solidFill>
            </a:endParaRPr>
          </a:p>
          <a:p>
            <a:pPr marL="342900" indent="-342900">
              <a:buFontTx/>
              <a:buAutoNum type="arabicPeriod"/>
            </a:pPr>
            <a:r>
              <a:rPr lang="en-US" sz="2400" dirty="0" smtClean="0">
                <a:solidFill>
                  <a:schemeClr val="bg2">
                    <a:lumMod val="75000"/>
                  </a:schemeClr>
                </a:solidFill>
              </a:rPr>
              <a:t>How are they honorable and redemptive?</a:t>
            </a:r>
          </a:p>
        </p:txBody>
      </p:sp>
      <p:pic>
        <p:nvPicPr>
          <p:cNvPr id="2050" name="Picture 2"/>
          <p:cNvPicPr>
            <a:picLocks noChangeAspect="1" noChangeArrowheads="1"/>
          </p:cNvPicPr>
          <p:nvPr/>
        </p:nvPicPr>
        <p:blipFill>
          <a:blip r:embed="rId2" cstate="print"/>
          <a:srcRect/>
          <a:stretch>
            <a:fillRect/>
          </a:stretch>
        </p:blipFill>
        <p:spPr bwMode="auto">
          <a:xfrm>
            <a:off x="5486400" y="762000"/>
            <a:ext cx="3215089" cy="2590800"/>
          </a:xfrm>
          <a:prstGeom prst="rect">
            <a:avLst/>
          </a:prstGeom>
          <a:noFill/>
          <a:ln w="9525">
            <a:noFill/>
            <a:miter lim="800000"/>
            <a:headEnd/>
            <a:tailEnd/>
          </a:ln>
        </p:spPr>
      </p:pic>
      <p:sp>
        <p:nvSpPr>
          <p:cNvPr id="3" name="Rectangle 2"/>
          <p:cNvSpPr/>
          <p:nvPr/>
        </p:nvSpPr>
        <p:spPr>
          <a:xfrm>
            <a:off x="5410200" y="4477757"/>
            <a:ext cx="3142207" cy="369332"/>
          </a:xfrm>
          <a:prstGeom prst="rect">
            <a:avLst/>
          </a:prstGeom>
        </p:spPr>
        <p:txBody>
          <a:bodyPr wrap="none">
            <a:spAutoFit/>
          </a:bodyPr>
          <a:lstStyle/>
          <a:p>
            <a:r>
              <a:rPr lang="en-US" dirty="0">
                <a:hlinkClick r:id="rId3"/>
              </a:rPr>
              <a:t>Tim Hawkins - Helper in the Car</a:t>
            </a:r>
            <a:endParaRPr lang="en-US" dirty="0"/>
          </a:p>
        </p:txBody>
      </p:sp>
      <p:sp>
        <p:nvSpPr>
          <p:cNvPr id="2" name="Rectangle 1"/>
          <p:cNvSpPr/>
          <p:nvPr/>
        </p:nvSpPr>
        <p:spPr>
          <a:xfrm>
            <a:off x="5544336" y="4847296"/>
            <a:ext cx="3009542" cy="646331"/>
          </a:xfrm>
          <a:prstGeom prst="rect">
            <a:avLst/>
          </a:prstGeom>
        </p:spPr>
        <p:txBody>
          <a:bodyPr wrap="none">
            <a:spAutoFit/>
          </a:bodyPr>
          <a:lstStyle/>
          <a:p>
            <a:r>
              <a:rPr lang="en-US" dirty="0">
                <a:hlinkClick r:id="rId4"/>
              </a:rPr>
              <a:t>https://youtu.be/-</a:t>
            </a:r>
            <a:r>
              <a:rPr lang="en-US" dirty="0" smtClean="0">
                <a:hlinkClick r:id="rId4"/>
              </a:rPr>
              <a:t>YFRUSTiFUs</a:t>
            </a:r>
            <a:endParaRPr lang="en-US" dirty="0" smtClean="0"/>
          </a:p>
          <a:p>
            <a:endParaRPr lang="en-US" dirty="0"/>
          </a:p>
        </p:txBody>
      </p:sp>
      <p:sp>
        <p:nvSpPr>
          <p:cNvPr id="4" name="Rectangle 3"/>
          <p:cNvSpPr/>
          <p:nvPr/>
        </p:nvSpPr>
        <p:spPr>
          <a:xfrm>
            <a:off x="457200" y="5791200"/>
            <a:ext cx="4572000" cy="646331"/>
          </a:xfrm>
          <a:prstGeom prst="rect">
            <a:avLst/>
          </a:prstGeom>
        </p:spPr>
        <p:txBody>
          <a:bodyPr>
            <a:spAutoFit/>
          </a:bodyPr>
          <a:lstStyle/>
          <a:p>
            <a:r>
              <a:rPr lang="en-US" u="sng" dirty="0">
                <a:hlinkClick r:id="rId5"/>
              </a:rPr>
              <a:t>We Believe: The Best Men Can Be | Gillette (Short Film)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6561" t="6477" r="6561" b="6218"/>
          <a:stretch>
            <a:fillRect/>
          </a:stretch>
        </p:blipFill>
        <p:spPr bwMode="auto">
          <a:xfrm>
            <a:off x="0" y="209550"/>
            <a:ext cx="9144000" cy="6419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What does Scripture mean by "soul" and "spirit"?</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1.  Introduction:  all agree we have bodies…but what is that other part—the immaterial part of us that lives on after our bodies die?</a:t>
            </a:r>
          </a:p>
          <a:p>
            <a:pPr marL="609600" indent="-609600">
              <a:buNone/>
              <a:defRPr/>
            </a:pPr>
            <a:r>
              <a:rPr lang="en-US" sz="2400" dirty="0" smtClean="0">
                <a:solidFill>
                  <a:schemeClr val="bg1"/>
                </a:solidFill>
                <a:latin typeface="Calibri" pitchFamily="34" charset="0"/>
                <a:cs typeface="Calibri" pitchFamily="34" charset="0"/>
              </a:rPr>
              <a:t>		2.  Three divisions (&amp; new </a:t>
            </a:r>
            <a:r>
              <a:rPr lang="en-US" sz="2400" dirty="0" err="1" smtClean="0">
                <a:solidFill>
                  <a:schemeClr val="bg1"/>
                </a:solidFill>
                <a:latin typeface="Calibri" pitchFamily="34" charset="0"/>
                <a:cs typeface="Calibri" pitchFamily="34" charset="0"/>
              </a:rPr>
              <a:t>vocab</a:t>
            </a:r>
            <a:r>
              <a:rPr lang="en-US" sz="2400" dirty="0" smtClean="0">
                <a:solidFill>
                  <a:schemeClr val="bg1"/>
                </a:solidFill>
                <a:latin typeface="Calibri" pitchFamily="34" charset="0"/>
                <a:cs typeface="Calibri" pitchFamily="34" charset="0"/>
              </a:rPr>
              <a:t>!)</a:t>
            </a:r>
          </a:p>
          <a:p>
            <a:pPr marL="609600" indent="-609600">
              <a:buNone/>
              <a:defRPr/>
            </a:pPr>
            <a:r>
              <a:rPr lang="en-US" sz="2400" dirty="0" smtClean="0">
                <a:solidFill>
                  <a:schemeClr val="bg1"/>
                </a:solidFill>
                <a:latin typeface="Calibri" pitchFamily="34" charset="0"/>
                <a:cs typeface="Calibri" pitchFamily="34" charset="0"/>
              </a:rPr>
              <a:t>			a.  Monism: man is body </a:t>
            </a:r>
          </a:p>
          <a:p>
            <a:pPr marL="609600" indent="-609600">
              <a:buNone/>
              <a:defRPr/>
            </a:pPr>
            <a:r>
              <a:rPr lang="en-US" sz="2400" dirty="0" smtClean="0">
                <a:solidFill>
                  <a:schemeClr val="bg1"/>
                </a:solidFill>
                <a:latin typeface="Calibri" pitchFamily="34" charset="0"/>
                <a:cs typeface="Calibri" pitchFamily="34" charset="0"/>
              </a:rPr>
              <a:t>			b.  Dichotomy: man is body &amp; soul/spirit</a:t>
            </a:r>
          </a:p>
          <a:p>
            <a:pPr marL="609600" indent="-609600">
              <a:buNone/>
              <a:defRPr/>
            </a:pPr>
            <a:r>
              <a:rPr lang="en-US" sz="2400" dirty="0" smtClean="0">
                <a:solidFill>
                  <a:schemeClr val="bg1"/>
                </a:solidFill>
                <a:latin typeface="Calibri" pitchFamily="34" charset="0"/>
                <a:cs typeface="Calibri" pitchFamily="34" charset="0"/>
              </a:rPr>
              <a:t>			c.  </a:t>
            </a:r>
            <a:r>
              <a:rPr lang="en-US" sz="2400" dirty="0" err="1" smtClean="0">
                <a:solidFill>
                  <a:schemeClr val="bg1"/>
                </a:solidFill>
                <a:latin typeface="Calibri" pitchFamily="34" charset="0"/>
                <a:cs typeface="Calibri" pitchFamily="34" charset="0"/>
              </a:rPr>
              <a:t>Trichotomy</a:t>
            </a:r>
            <a:r>
              <a:rPr lang="en-US" sz="2400" dirty="0" smtClean="0">
                <a:solidFill>
                  <a:schemeClr val="bg1"/>
                </a:solidFill>
                <a:latin typeface="Calibri" pitchFamily="34" charset="0"/>
                <a:cs typeface="Calibri" pitchFamily="34" charset="0"/>
              </a:rPr>
              <a:t>: man is body, soul, &amp; spirit</a:t>
            </a:r>
          </a:p>
          <a:p>
            <a:pPr marL="609600" indent="-609600">
              <a:buNone/>
              <a:defRPr/>
            </a:pPr>
            <a:endParaRPr lang="en-US" sz="2400" i="1"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6" name="Rounded Rectangular Callout 5"/>
          <p:cNvSpPr/>
          <p:nvPr/>
        </p:nvSpPr>
        <p:spPr>
          <a:xfrm>
            <a:off x="1219200" y="2133600"/>
            <a:ext cx="2362200" cy="1143000"/>
          </a:xfrm>
          <a:prstGeom prst="wedgeRoundRectCallout">
            <a:avLst>
              <a:gd name="adj1" fmla="val 21902"/>
              <a:gd name="adj2" fmla="val 11779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Pagan idea; assume ‘soul’ or ‘spirit’ into one person (body)</a:t>
            </a:r>
            <a:endParaRPr lang="en-US" sz="2000" dirty="0"/>
          </a:p>
        </p:txBody>
      </p:sp>
      <p:sp>
        <p:nvSpPr>
          <p:cNvPr id="7" name="Rounded Rectangular Callout 6"/>
          <p:cNvSpPr/>
          <p:nvPr/>
        </p:nvSpPr>
        <p:spPr>
          <a:xfrm>
            <a:off x="4419600" y="5410200"/>
            <a:ext cx="4114800" cy="1143000"/>
          </a:xfrm>
          <a:prstGeom prst="wedgeRoundRectCallout">
            <a:avLst>
              <a:gd name="adj1" fmla="val -74216"/>
              <a:gd name="adj2" fmla="val -58258"/>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Evangelical idea; has been a commonly held idea; few scholarly defenses today</a:t>
            </a:r>
            <a:endParaRPr lang="en-US" sz="2000" dirty="0"/>
          </a:p>
        </p:txBody>
      </p:sp>
      <p:sp>
        <p:nvSpPr>
          <p:cNvPr id="8" name="Rounded Rectangular Callout 7"/>
          <p:cNvSpPr/>
          <p:nvPr/>
        </p:nvSpPr>
        <p:spPr>
          <a:xfrm>
            <a:off x="4572000" y="1562100"/>
            <a:ext cx="4114800" cy="1143000"/>
          </a:xfrm>
          <a:prstGeom prst="wedgeRoundRectCallout">
            <a:avLst>
              <a:gd name="adj1" fmla="val -75730"/>
              <a:gd name="adj2" fmla="val 205413"/>
              <a:gd name="adj3" fmla="val 16667"/>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Evangelical idea; held more commonly throughout the history of the church</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dissolve">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dissolve">
                                      <p:cBhvr>
                                        <p:cTn id="12" dur="500"/>
                                        <p:tgtEl>
                                          <p:spTgt spid="54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dissolve">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dissolve">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dissolve">
                                      <p:cBhvr>
                                        <p:cTn id="27" dur="500"/>
                                        <p:tgtEl>
                                          <p:spTgt spid="54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275">
                                            <p:txEl>
                                              <p:pRg st="6" end="6"/>
                                            </p:txEl>
                                          </p:spTgt>
                                        </p:tgtEl>
                                        <p:attrNameLst>
                                          <p:attrName>style.visibility</p:attrName>
                                        </p:attrNameLst>
                                      </p:cBhvr>
                                      <p:to>
                                        <p:strVal val="visible"/>
                                      </p:to>
                                    </p:set>
                                    <p:animEffect transition="in" filter="dissolve">
                                      <p:cBhvr>
                                        <p:cTn id="32" dur="500"/>
                                        <p:tgtEl>
                                          <p:spTgt spid="5427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4275">
                                            <p:txEl>
                                              <p:pRg st="7" end="7"/>
                                            </p:txEl>
                                          </p:spTgt>
                                        </p:tgtEl>
                                        <p:attrNameLst>
                                          <p:attrName>style.visibility</p:attrName>
                                        </p:attrNameLst>
                                      </p:cBhvr>
                                      <p:to>
                                        <p:strVal val="visible"/>
                                      </p:to>
                                    </p:set>
                                    <p:animEffect transition="in" filter="dissolve">
                                      <p:cBhvr>
                                        <p:cTn id="37" dur="500"/>
                                        <p:tgtEl>
                                          <p:spTgt spid="5427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autoUpdateAnimBg="0"/>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6561" t="6477" r="6561" b="6218"/>
          <a:stretch>
            <a:fillRect/>
          </a:stretch>
        </p:blipFill>
        <p:spPr bwMode="auto">
          <a:xfrm>
            <a:off x="0" y="209550"/>
            <a:ext cx="9144000" cy="6419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What does Scripture mean by "soul" and "spirit"?</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3.  Biblical Data</a:t>
            </a:r>
          </a:p>
          <a:p>
            <a:pPr marL="609600" indent="-609600">
              <a:buNone/>
              <a:defRPr/>
            </a:pPr>
            <a:r>
              <a:rPr lang="en-US" sz="2400" dirty="0" smtClean="0">
                <a:solidFill>
                  <a:schemeClr val="bg1"/>
                </a:solidFill>
                <a:latin typeface="Calibri" pitchFamily="34" charset="0"/>
                <a:cs typeface="Calibri" pitchFamily="34" charset="0"/>
              </a:rPr>
              <a:t>		a.  Scripture uses “soul” &amp; “spirit” interchangeably</a:t>
            </a:r>
          </a:p>
          <a:p>
            <a:pPr marL="609600" indent="-609600">
              <a:buNone/>
              <a:defRPr/>
            </a:pPr>
            <a:r>
              <a:rPr lang="en-US" sz="2400" dirty="0" smtClean="0">
                <a:solidFill>
                  <a:schemeClr val="bg1"/>
                </a:solidFill>
                <a:latin typeface="Calibri" pitchFamily="34" charset="0"/>
                <a:cs typeface="Calibri" pitchFamily="34" charset="0"/>
              </a:rPr>
              <a:t>		b.  At death the soul/spirit departs </a:t>
            </a:r>
            <a:r>
              <a:rPr lang="en-US" sz="2000" dirty="0" smtClean="0">
                <a:solidFill>
                  <a:schemeClr val="bg1"/>
                </a:solidFill>
                <a:latin typeface="Calibri" pitchFamily="34" charset="0"/>
                <a:cs typeface="Calibri" pitchFamily="34" charset="0"/>
              </a:rPr>
              <a:t>(&amp; continues to function)</a:t>
            </a:r>
            <a:endParaRPr lang="en-US" sz="2400" dirty="0" smtClean="0">
              <a:solidFill>
                <a:schemeClr val="bg1"/>
              </a:solidFill>
              <a:latin typeface="Calibri" pitchFamily="34" charset="0"/>
              <a:cs typeface="Calibri" pitchFamily="34" charset="0"/>
            </a:endParaRPr>
          </a:p>
          <a:p>
            <a:pPr marL="609600" indent="-609600">
              <a:buNone/>
              <a:defRPr/>
            </a:pPr>
            <a:r>
              <a:rPr lang="en-US" sz="2400" dirty="0" smtClean="0">
                <a:solidFill>
                  <a:schemeClr val="bg1"/>
                </a:solidFill>
                <a:latin typeface="Calibri" pitchFamily="34" charset="0"/>
                <a:cs typeface="Calibri" pitchFamily="34" charset="0"/>
              </a:rPr>
              <a:t>		c.  Man is said to be either “body &amp; soul” or “body &amp; spirit”</a:t>
            </a:r>
          </a:p>
          <a:p>
            <a:pPr marL="609600" indent="-609600">
              <a:buNone/>
              <a:defRPr/>
            </a:pPr>
            <a:r>
              <a:rPr lang="en-US" sz="2400" dirty="0" smtClean="0">
                <a:solidFill>
                  <a:schemeClr val="bg1"/>
                </a:solidFill>
                <a:latin typeface="Calibri" pitchFamily="34" charset="0"/>
                <a:cs typeface="Calibri" pitchFamily="34" charset="0"/>
              </a:rPr>
              <a:t>		d.  The “soul” can sin; the “spirit” can sin</a:t>
            </a:r>
          </a:p>
          <a:p>
            <a:pPr marL="609600" indent="-609600">
              <a:buNone/>
              <a:defRPr/>
            </a:pPr>
            <a:r>
              <a:rPr lang="en-US" sz="2400" dirty="0" smtClean="0">
                <a:solidFill>
                  <a:schemeClr val="bg1"/>
                </a:solidFill>
                <a:latin typeface="Calibri" pitchFamily="34" charset="0"/>
                <a:cs typeface="Calibri" pitchFamily="34" charset="0"/>
              </a:rPr>
              <a:t>		e.  Each is said to do what the other does</a:t>
            </a:r>
          </a:p>
          <a:p>
            <a:pPr marL="609600" indent="-609600">
              <a:buNone/>
              <a:defRPr/>
            </a:pPr>
            <a:endParaRPr lang="en-US" sz="2400" i="1"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b="1"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9" name="TextBox 8"/>
          <p:cNvSpPr txBox="1"/>
          <p:nvPr/>
        </p:nvSpPr>
        <p:spPr>
          <a:xfrm>
            <a:off x="381000" y="5029200"/>
            <a:ext cx="8305800" cy="1569660"/>
          </a:xfrm>
          <a:prstGeom prst="rect">
            <a:avLst/>
          </a:prstGeom>
          <a:solidFill>
            <a:schemeClr val="accent3">
              <a:lumMod val="75000"/>
            </a:schemeClr>
          </a:solid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latin typeface="Papyrus" pitchFamily="66" charset="0"/>
              </a:rPr>
              <a:t> </a:t>
            </a:r>
            <a:r>
              <a:rPr lang="en-US" sz="2400" baseline="30000" dirty="0" smtClean="0">
                <a:solidFill>
                  <a:schemeClr val="bg1"/>
                </a:solidFill>
                <a:effectLst>
                  <a:outerShdw blurRad="38100" dist="38100" dir="2700000" algn="tl">
                    <a:srgbClr val="000000">
                      <a:alpha val="43137"/>
                    </a:srgbClr>
                  </a:outerShdw>
                </a:effectLst>
                <a:latin typeface="Papyrus" pitchFamily="66" charset="0"/>
              </a:rPr>
              <a:t>1</a:t>
            </a:r>
            <a:r>
              <a:rPr lang="en-US" sz="2400" dirty="0" smtClean="0">
                <a:solidFill>
                  <a:schemeClr val="bg1"/>
                </a:solidFill>
                <a:effectLst>
                  <a:outerShdw blurRad="38100" dist="38100" dir="2700000" algn="tl">
                    <a:srgbClr val="000000">
                      <a:alpha val="43137"/>
                    </a:srgbClr>
                  </a:outerShdw>
                </a:effectLst>
                <a:latin typeface="Papyrus" pitchFamily="66" charset="0"/>
              </a:rPr>
              <a:t> Therefore, since we have these promises, dear friends, let us purify ourselves from everything that contaminates </a:t>
            </a:r>
            <a:r>
              <a:rPr lang="en-US" sz="2400" b="1" dirty="0" smtClean="0">
                <a:solidFill>
                  <a:schemeClr val="bg1"/>
                </a:solidFill>
                <a:effectLst>
                  <a:outerShdw blurRad="38100" dist="38100" dir="2700000" algn="tl">
                    <a:srgbClr val="000000">
                      <a:alpha val="43137"/>
                    </a:srgbClr>
                  </a:outerShdw>
                </a:effectLst>
                <a:latin typeface="Papyrus" pitchFamily="66" charset="0"/>
              </a:rPr>
              <a:t>body and spirit</a:t>
            </a:r>
            <a:r>
              <a:rPr lang="en-US" sz="2400" dirty="0" smtClean="0">
                <a:solidFill>
                  <a:schemeClr val="bg1"/>
                </a:solidFill>
                <a:effectLst>
                  <a:outerShdw blurRad="38100" dist="38100" dir="2700000" algn="tl">
                    <a:srgbClr val="000000">
                      <a:alpha val="43137"/>
                    </a:srgbClr>
                  </a:outerShdw>
                </a:effectLst>
                <a:latin typeface="Papyrus" pitchFamily="66" charset="0"/>
              </a:rPr>
              <a:t>, perfecting holiness out of reverence for God. 							</a:t>
            </a:r>
            <a:r>
              <a:rPr lang="en-US" sz="2400" b="1" dirty="0" smtClean="0">
                <a:solidFill>
                  <a:schemeClr val="bg1"/>
                </a:solidFill>
                <a:effectLst>
                  <a:outerShdw blurRad="38100" dist="38100" dir="2700000" algn="tl">
                    <a:srgbClr val="000000">
                      <a:alpha val="43137"/>
                    </a:srgbClr>
                  </a:outerShdw>
                </a:effectLst>
                <a:latin typeface="Papyrus" pitchFamily="66" charset="0"/>
              </a:rPr>
              <a:t>2 Corinthians 7:1</a:t>
            </a:r>
          </a:p>
        </p:txBody>
      </p:sp>
      <p:sp>
        <p:nvSpPr>
          <p:cNvPr id="10" name="Rounded Rectangular Callout 9"/>
          <p:cNvSpPr/>
          <p:nvPr/>
        </p:nvSpPr>
        <p:spPr>
          <a:xfrm>
            <a:off x="609600" y="533400"/>
            <a:ext cx="8077200" cy="1143000"/>
          </a:xfrm>
          <a:prstGeom prst="wedgeRoundRectCallout">
            <a:avLst>
              <a:gd name="adj1" fmla="val 21438"/>
              <a:gd name="adj2" fmla="val 1368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For example, in John 12:27, Jesus says, “Now is my </a:t>
            </a:r>
            <a:r>
              <a:rPr lang="en-US" sz="2400" i="1" dirty="0" smtClean="0"/>
              <a:t>soul troubled,” whereas in a very similar context in the next chapter John says that </a:t>
            </a:r>
            <a:r>
              <a:rPr lang="en-US" sz="2400" dirty="0" smtClean="0"/>
              <a:t>Jesus was “troubled in </a:t>
            </a:r>
            <a:r>
              <a:rPr lang="en-US" sz="2400" i="1" dirty="0" smtClean="0"/>
              <a:t>spirit” (John 13:21).</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3" end="3"/>
                                            </p:txEl>
                                          </p:spTgt>
                                        </p:tgtEl>
                                        <p:attrNameLst>
                                          <p:attrName>style.visibility</p:attrName>
                                        </p:attrNameLst>
                                      </p:cBhvr>
                                      <p:to>
                                        <p:strVal val="visible"/>
                                      </p:to>
                                    </p:set>
                                    <p:animEffect transition="in" filter="dissolve">
                                      <p:cBhvr>
                                        <p:cTn id="7" dur="500"/>
                                        <p:tgtEl>
                                          <p:spTgt spid="5427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4" end="4"/>
                                            </p:txEl>
                                          </p:spTgt>
                                        </p:tgtEl>
                                        <p:attrNameLst>
                                          <p:attrName>style.visibility</p:attrName>
                                        </p:attrNameLst>
                                      </p:cBhvr>
                                      <p:to>
                                        <p:strVal val="visible"/>
                                      </p:to>
                                    </p:set>
                                    <p:animEffect transition="in" filter="dissolve">
                                      <p:cBhvr>
                                        <p:cTn id="12" dur="500"/>
                                        <p:tgtEl>
                                          <p:spTgt spid="5427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dissolve">
                                      <p:cBhvr>
                                        <p:cTn id="27" dur="500"/>
                                        <p:tgtEl>
                                          <p:spTgt spid="54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275">
                                            <p:txEl>
                                              <p:pRg st="6" end="6"/>
                                            </p:txEl>
                                          </p:spTgt>
                                        </p:tgtEl>
                                        <p:attrNameLst>
                                          <p:attrName>style.visibility</p:attrName>
                                        </p:attrNameLst>
                                      </p:cBhvr>
                                      <p:to>
                                        <p:strVal val="visible"/>
                                      </p:to>
                                    </p:set>
                                    <p:animEffect transition="in" filter="dissolve">
                                      <p:cBhvr>
                                        <p:cTn id="32" dur="500"/>
                                        <p:tgtEl>
                                          <p:spTgt spid="5427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4275">
                                            <p:txEl>
                                              <p:pRg st="7" end="7"/>
                                            </p:txEl>
                                          </p:spTgt>
                                        </p:tgtEl>
                                        <p:attrNameLst>
                                          <p:attrName>style.visibility</p:attrName>
                                        </p:attrNameLst>
                                      </p:cBhvr>
                                      <p:to>
                                        <p:strVal val="visible"/>
                                      </p:to>
                                    </p:set>
                                    <p:animEffect transition="in" filter="dissolve">
                                      <p:cBhvr>
                                        <p:cTn id="37" dur="500"/>
                                        <p:tgtEl>
                                          <p:spTgt spid="5427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4275">
                                            <p:txEl>
                                              <p:pRg st="8" end="8"/>
                                            </p:txEl>
                                          </p:spTgt>
                                        </p:tgtEl>
                                        <p:attrNameLst>
                                          <p:attrName>style.visibility</p:attrName>
                                        </p:attrNameLst>
                                      </p:cBhvr>
                                      <p:to>
                                        <p:strVal val="visible"/>
                                      </p:to>
                                    </p:set>
                                    <p:animEffect transition="in" filter="dissolve">
                                      <p:cBhvr>
                                        <p:cTn id="42" dur="500"/>
                                        <p:tgtEl>
                                          <p:spTgt spid="5427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autoUpdateAnimBg="0"/>
      <p:bldP spid="9" grpId="0"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6561" t="6477" r="6561" b="6218"/>
          <a:stretch>
            <a:fillRect/>
          </a:stretch>
        </p:blipFill>
        <p:spPr bwMode="auto">
          <a:xfrm>
            <a:off x="0" y="209550"/>
            <a:ext cx="9144000" cy="6419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What does Scripture mean by "soul" and "spirit"?</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4.  An Argument for </a:t>
            </a:r>
            <a:r>
              <a:rPr lang="en-US" sz="2400" dirty="0" err="1" smtClean="0">
                <a:solidFill>
                  <a:schemeClr val="bg1"/>
                </a:solidFill>
                <a:latin typeface="Calibri" pitchFamily="34" charset="0"/>
                <a:cs typeface="Calibri" pitchFamily="34" charset="0"/>
              </a:rPr>
              <a:t>trichotomy</a:t>
            </a:r>
            <a:r>
              <a:rPr lang="en-US" sz="2400" dirty="0" smtClean="0">
                <a:solidFill>
                  <a:schemeClr val="bg1"/>
                </a:solidFill>
                <a:latin typeface="Calibri" pitchFamily="34" charset="0"/>
                <a:cs typeface="Calibri" pitchFamily="34" charset="0"/>
              </a:rPr>
              <a:t> &amp; response</a:t>
            </a:r>
          </a:p>
          <a:p>
            <a:pPr marL="609600" indent="-609600">
              <a:buNone/>
              <a:defRPr/>
            </a:pPr>
            <a:r>
              <a:rPr lang="en-US" sz="2400" dirty="0" smtClean="0">
                <a:solidFill>
                  <a:schemeClr val="bg1"/>
                </a:solidFill>
                <a:latin typeface="Calibri" pitchFamily="34" charset="0"/>
                <a:cs typeface="Calibri" pitchFamily="34" charset="0"/>
              </a:rPr>
              <a:t>		a.  Hebrews 4:12</a:t>
            </a: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r>
              <a:rPr lang="en-US" sz="2400" dirty="0" smtClean="0">
                <a:solidFill>
                  <a:schemeClr val="bg1"/>
                </a:solidFill>
                <a:latin typeface="Calibri" pitchFamily="34" charset="0"/>
                <a:cs typeface="Calibri" pitchFamily="34" charset="0"/>
              </a:rPr>
              <a:t>		b.  Response:</a:t>
            </a:r>
          </a:p>
          <a:p>
            <a:pPr marL="609600" indent="-609600">
              <a:buNone/>
              <a:defRPr/>
            </a:pPr>
            <a:r>
              <a:rPr lang="en-US" sz="2400" dirty="0" smtClean="0">
                <a:solidFill>
                  <a:schemeClr val="bg1"/>
                </a:solidFill>
                <a:latin typeface="Calibri" pitchFamily="34" charset="0"/>
                <a:cs typeface="Calibri" pitchFamily="34" charset="0"/>
              </a:rPr>
              <a:t>			1.  Not soul </a:t>
            </a:r>
            <a:r>
              <a:rPr lang="en-US" sz="2400" i="1" dirty="0" smtClean="0">
                <a:solidFill>
                  <a:schemeClr val="bg1"/>
                </a:solidFill>
                <a:latin typeface="Calibri" pitchFamily="34" charset="0"/>
                <a:cs typeface="Calibri" pitchFamily="34" charset="0"/>
              </a:rPr>
              <a:t>from</a:t>
            </a:r>
            <a:r>
              <a:rPr lang="en-US" sz="2400" dirty="0" smtClean="0">
                <a:solidFill>
                  <a:schemeClr val="bg1"/>
                </a:solidFill>
                <a:latin typeface="Calibri" pitchFamily="34" charset="0"/>
                <a:cs typeface="Calibri" pitchFamily="34" charset="0"/>
              </a:rPr>
              <a:t> spirit </a:t>
            </a:r>
          </a:p>
          <a:p>
            <a:pPr marL="609600" indent="-609600">
              <a:buNone/>
              <a:defRPr/>
            </a:pPr>
            <a:r>
              <a:rPr lang="en-US" sz="2400" dirty="0" smtClean="0">
                <a:solidFill>
                  <a:schemeClr val="bg1"/>
                </a:solidFill>
                <a:latin typeface="Calibri" pitchFamily="34" charset="0"/>
                <a:cs typeface="Calibri" pitchFamily="34" charset="0"/>
              </a:rPr>
              <a:t>			2.  See parallel (next words...)</a:t>
            </a:r>
          </a:p>
          <a:p>
            <a:pPr marL="609600" indent="-609600">
              <a:buNone/>
              <a:defRPr/>
            </a:pPr>
            <a:r>
              <a:rPr lang="en-US" sz="2400" dirty="0" smtClean="0">
                <a:solidFill>
                  <a:schemeClr val="bg1"/>
                </a:solidFill>
                <a:latin typeface="Calibri" pitchFamily="34" charset="0"/>
                <a:cs typeface="Calibri" pitchFamily="34" charset="0"/>
              </a:rPr>
              <a:t>			3.  Context &amp; meaning (nothing is hidden)</a:t>
            </a:r>
          </a:p>
          <a:p>
            <a:pPr marL="609600" indent="-609600">
              <a:buNone/>
              <a:defRPr/>
            </a:pPr>
            <a:endParaRPr lang="en-US" sz="2400" i="1"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b="1"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9" name="TextBox 8"/>
          <p:cNvSpPr txBox="1"/>
          <p:nvPr/>
        </p:nvSpPr>
        <p:spPr>
          <a:xfrm>
            <a:off x="152400" y="3276600"/>
            <a:ext cx="8839200" cy="1200329"/>
          </a:xfrm>
          <a:prstGeom prst="rect">
            <a:avLst/>
          </a:prstGeom>
          <a:solidFill>
            <a:schemeClr val="accent5">
              <a:lumMod val="50000"/>
            </a:schemeClr>
          </a:solidFill>
        </p:spPr>
        <p:txBody>
          <a:bodyPr wrap="square" rtlCol="0">
            <a:spAutoFit/>
          </a:bodyPr>
          <a:lstStyle/>
          <a:p>
            <a:r>
              <a:rPr lang="en-US" sz="2400" dirty="0" smtClean="0">
                <a:solidFill>
                  <a:schemeClr val="bg1"/>
                </a:solidFill>
                <a:latin typeface="Papyrus" pitchFamily="66" charset="0"/>
              </a:rPr>
              <a:t> </a:t>
            </a:r>
            <a:r>
              <a:rPr lang="en-US" sz="2400" baseline="30000" dirty="0" smtClean="0">
                <a:solidFill>
                  <a:schemeClr val="bg1"/>
                </a:solidFill>
                <a:latin typeface="Papyrus" pitchFamily="66" charset="0"/>
              </a:rPr>
              <a:t>12</a:t>
            </a:r>
            <a:r>
              <a:rPr lang="en-US" sz="2400" dirty="0" smtClean="0">
                <a:solidFill>
                  <a:schemeClr val="bg1"/>
                </a:solidFill>
                <a:latin typeface="Papyrus" pitchFamily="66" charset="0"/>
              </a:rPr>
              <a:t> For the word of God is alive and active. Sharper than any double-edged sword, it penetrates even to dividing soul and spirit, joints and marrow; it judges the thoughts and attitudes of the heart. </a:t>
            </a:r>
            <a:endParaRPr lang="en-US" sz="2400" b="1" dirty="0" smtClean="0">
              <a:solidFill>
                <a:schemeClr val="bg1"/>
              </a:solidFill>
              <a:effectLst>
                <a:outerShdw blurRad="38100" dist="38100" dir="2700000" algn="tl">
                  <a:srgbClr val="000000">
                    <a:alpha val="43137"/>
                  </a:srgbClr>
                </a:outerShdw>
              </a:effectLst>
              <a:latin typeface="Papyrus" pitchFamily="66" charset="0"/>
            </a:endParaRPr>
          </a:p>
        </p:txBody>
      </p:sp>
      <p:sp>
        <p:nvSpPr>
          <p:cNvPr id="11" name="Rounded Rectangular Callout 10"/>
          <p:cNvSpPr/>
          <p:nvPr/>
        </p:nvSpPr>
        <p:spPr>
          <a:xfrm>
            <a:off x="4495800" y="3352800"/>
            <a:ext cx="4114800" cy="1143000"/>
          </a:xfrm>
          <a:prstGeom prst="wedgeRoundRectCallout">
            <a:avLst>
              <a:gd name="adj1" fmla="val 21"/>
              <a:gd name="adj2" fmla="val 171944"/>
              <a:gd name="adj3" fmla="val 16667"/>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Here’s a lesson in Hermeneutics!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3" end="3"/>
                                            </p:txEl>
                                          </p:spTgt>
                                        </p:tgtEl>
                                        <p:attrNameLst>
                                          <p:attrName>style.visibility</p:attrName>
                                        </p:attrNameLst>
                                      </p:cBhvr>
                                      <p:to>
                                        <p:strVal val="visible"/>
                                      </p:to>
                                    </p:set>
                                    <p:animEffect transition="in" filter="dissolve">
                                      <p:cBhvr>
                                        <p:cTn id="7" dur="500"/>
                                        <p:tgtEl>
                                          <p:spTgt spid="5427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4" end="4"/>
                                            </p:txEl>
                                          </p:spTgt>
                                        </p:tgtEl>
                                        <p:attrNameLst>
                                          <p:attrName>style.visibility</p:attrName>
                                        </p:attrNameLst>
                                      </p:cBhvr>
                                      <p:to>
                                        <p:strVal val="visible"/>
                                      </p:to>
                                    </p:set>
                                    <p:animEffect transition="in" filter="dissolve">
                                      <p:cBhvr>
                                        <p:cTn id="12" dur="500"/>
                                        <p:tgtEl>
                                          <p:spTgt spid="5427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275">
                                            <p:txEl>
                                              <p:pRg st="8" end="8"/>
                                            </p:txEl>
                                          </p:spTgt>
                                        </p:tgtEl>
                                        <p:attrNameLst>
                                          <p:attrName>style.visibility</p:attrName>
                                        </p:attrNameLst>
                                      </p:cBhvr>
                                      <p:to>
                                        <p:strVal val="visible"/>
                                      </p:to>
                                    </p:set>
                                    <p:animEffect transition="in" filter="dissolve">
                                      <p:cBhvr>
                                        <p:cTn id="22" dur="500"/>
                                        <p:tgtEl>
                                          <p:spTgt spid="5427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275">
                                            <p:txEl>
                                              <p:pRg st="9" end="9"/>
                                            </p:txEl>
                                          </p:spTgt>
                                        </p:tgtEl>
                                        <p:attrNameLst>
                                          <p:attrName>style.visibility</p:attrName>
                                        </p:attrNameLst>
                                      </p:cBhvr>
                                      <p:to>
                                        <p:strVal val="visible"/>
                                      </p:to>
                                    </p:set>
                                    <p:animEffect transition="in" filter="dissolve">
                                      <p:cBhvr>
                                        <p:cTn id="27" dur="500"/>
                                        <p:tgtEl>
                                          <p:spTgt spid="5427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275">
                                            <p:txEl>
                                              <p:pRg st="10" end="10"/>
                                            </p:txEl>
                                          </p:spTgt>
                                        </p:tgtEl>
                                        <p:attrNameLst>
                                          <p:attrName>style.visibility</p:attrName>
                                        </p:attrNameLst>
                                      </p:cBhvr>
                                      <p:to>
                                        <p:strVal val="visible"/>
                                      </p:to>
                                    </p:set>
                                    <p:animEffect transition="in" filter="dissolve">
                                      <p:cBhvr>
                                        <p:cTn id="32" dur="500"/>
                                        <p:tgtEl>
                                          <p:spTgt spid="5427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4275">
                                            <p:txEl>
                                              <p:pRg st="11" end="11"/>
                                            </p:txEl>
                                          </p:spTgt>
                                        </p:tgtEl>
                                        <p:attrNameLst>
                                          <p:attrName>style.visibility</p:attrName>
                                        </p:attrNameLst>
                                      </p:cBhvr>
                                      <p:to>
                                        <p:strVal val="visible"/>
                                      </p:to>
                                    </p:set>
                                    <p:animEffect transition="in" filter="dissolve">
                                      <p:cBhvr>
                                        <p:cTn id="37" dur="500"/>
                                        <p:tgtEl>
                                          <p:spTgt spid="5427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autoUpdateAnimBg="0"/>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4918" y="228600"/>
            <a:ext cx="744088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2438400" y="914400"/>
            <a:ext cx="4419600" cy="523220"/>
          </a:xfrm>
          <a:prstGeom prst="rect">
            <a:avLst/>
          </a:prstGeom>
          <a:solidFill>
            <a:schemeClr val="bg1">
              <a:lumMod val="95000"/>
            </a:schemeClr>
          </a:solidFill>
        </p:spPr>
        <p:txBody>
          <a:bodyPr wrap="square" rtlCol="0">
            <a:spAutoFit/>
          </a:bodyPr>
          <a:lstStyle/>
          <a:p>
            <a:r>
              <a:rPr lang="en-US" sz="2800" dirty="0" smtClean="0">
                <a:solidFill>
                  <a:schemeClr val="tx1">
                    <a:lumMod val="85000"/>
                    <a:lumOff val="15000"/>
                  </a:schemeClr>
                </a:solidFill>
                <a:latin typeface="Rockwell" pitchFamily="18" charset="0"/>
              </a:rPr>
              <a:t>“Tide Rolls Over Auburn”</a:t>
            </a:r>
            <a:endParaRPr lang="en-US" sz="2800" dirty="0">
              <a:solidFill>
                <a:schemeClr val="tx1">
                  <a:lumMod val="85000"/>
                  <a:lumOff val="15000"/>
                </a:schemeClr>
              </a:solidFill>
              <a:latin typeface="Rockwell" pitchFamily="18" charset="0"/>
            </a:endParaRPr>
          </a:p>
        </p:txBody>
      </p:sp>
      <p:pic>
        <p:nvPicPr>
          <p:cNvPr id="45059" name="Picture 3"/>
          <p:cNvPicPr>
            <a:picLocks noChangeAspect="1" noChangeArrowheads="1"/>
          </p:cNvPicPr>
          <p:nvPr/>
        </p:nvPicPr>
        <p:blipFill>
          <a:blip r:embed="rId2" cstate="print"/>
          <a:srcRect/>
          <a:stretch>
            <a:fillRect/>
          </a:stretch>
        </p:blipFill>
        <p:spPr bwMode="auto">
          <a:xfrm>
            <a:off x="533400" y="2286000"/>
            <a:ext cx="2524125" cy="1809750"/>
          </a:xfrm>
          <a:prstGeom prst="rect">
            <a:avLst/>
          </a:prstGeom>
          <a:noFill/>
          <a:ln w="9525">
            <a:noFill/>
            <a:miter lim="800000"/>
            <a:headEnd/>
            <a:tailEnd/>
          </a:ln>
        </p:spPr>
      </p:pic>
      <p:pic>
        <p:nvPicPr>
          <p:cNvPr id="45058" name="Picture 2"/>
          <p:cNvPicPr>
            <a:picLocks noChangeAspect="1" noChangeArrowheads="1"/>
          </p:cNvPicPr>
          <p:nvPr/>
        </p:nvPicPr>
        <p:blipFill>
          <a:blip r:embed="rId3" cstate="print"/>
          <a:srcRect/>
          <a:stretch>
            <a:fillRect/>
          </a:stretch>
        </p:blipFill>
        <p:spPr bwMode="auto">
          <a:xfrm>
            <a:off x="152400" y="1371600"/>
            <a:ext cx="2143125" cy="1095375"/>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914400" y="3886200"/>
            <a:ext cx="1809750" cy="2524125"/>
          </a:xfrm>
          <a:prstGeom prst="rect">
            <a:avLst/>
          </a:prstGeom>
          <a:noFill/>
          <a:ln w="9525">
            <a:noFill/>
            <a:miter lim="800000"/>
            <a:headEnd/>
            <a:tailEnd/>
          </a:ln>
        </p:spPr>
      </p:pic>
      <p:pic>
        <p:nvPicPr>
          <p:cNvPr id="45062" name="Picture 6"/>
          <p:cNvPicPr>
            <a:picLocks noChangeAspect="1" noChangeArrowheads="1"/>
          </p:cNvPicPr>
          <p:nvPr/>
        </p:nvPicPr>
        <p:blipFill>
          <a:blip r:embed="rId5" cstate="print"/>
          <a:srcRect/>
          <a:stretch>
            <a:fillRect/>
          </a:stretch>
        </p:blipFill>
        <p:spPr bwMode="auto">
          <a:xfrm>
            <a:off x="3352800" y="1752600"/>
            <a:ext cx="2743200" cy="2057400"/>
          </a:xfrm>
          <a:prstGeom prst="rect">
            <a:avLst/>
          </a:prstGeom>
          <a:noFill/>
          <a:ln w="9525">
            <a:noFill/>
            <a:miter lim="800000"/>
            <a:headEnd/>
            <a:tailEnd/>
          </a:ln>
        </p:spPr>
      </p:pic>
      <p:pic>
        <p:nvPicPr>
          <p:cNvPr id="45064" name="Picture 8"/>
          <p:cNvPicPr>
            <a:picLocks noChangeAspect="1" noChangeArrowheads="1"/>
          </p:cNvPicPr>
          <p:nvPr/>
        </p:nvPicPr>
        <p:blipFill>
          <a:blip r:embed="rId6" cstate="print"/>
          <a:srcRect/>
          <a:stretch>
            <a:fillRect/>
          </a:stretch>
        </p:blipFill>
        <p:spPr bwMode="auto">
          <a:xfrm>
            <a:off x="3886200" y="3733800"/>
            <a:ext cx="2009775" cy="2009775"/>
          </a:xfrm>
          <a:prstGeom prst="rect">
            <a:avLst/>
          </a:prstGeom>
          <a:noFill/>
          <a:ln w="9525">
            <a:noFill/>
            <a:miter lim="800000"/>
            <a:headEnd/>
            <a:tailEnd/>
          </a:ln>
        </p:spPr>
      </p:pic>
      <p:pic>
        <p:nvPicPr>
          <p:cNvPr id="45065" name="Picture 9"/>
          <p:cNvPicPr>
            <a:picLocks noChangeAspect="1" noChangeArrowheads="1"/>
          </p:cNvPicPr>
          <p:nvPr/>
        </p:nvPicPr>
        <p:blipFill>
          <a:blip r:embed="rId7" cstate="print"/>
          <a:srcRect/>
          <a:stretch>
            <a:fillRect/>
          </a:stretch>
        </p:blipFill>
        <p:spPr bwMode="auto">
          <a:xfrm>
            <a:off x="6324600" y="2819400"/>
            <a:ext cx="2631129" cy="1752600"/>
          </a:xfrm>
          <a:prstGeom prst="rect">
            <a:avLst/>
          </a:prstGeom>
          <a:noFill/>
          <a:ln w="9525">
            <a:noFill/>
            <a:miter lim="800000"/>
            <a:headEnd/>
            <a:tailEnd/>
          </a:ln>
        </p:spPr>
      </p:pic>
      <p:pic>
        <p:nvPicPr>
          <p:cNvPr id="45066" name="Picture 10"/>
          <p:cNvPicPr>
            <a:picLocks noChangeAspect="1" noChangeArrowheads="1"/>
          </p:cNvPicPr>
          <p:nvPr/>
        </p:nvPicPr>
        <p:blipFill>
          <a:blip r:embed="rId8" cstate="print"/>
          <a:srcRect/>
          <a:stretch>
            <a:fillRect/>
          </a:stretch>
        </p:blipFill>
        <p:spPr bwMode="auto">
          <a:xfrm>
            <a:off x="7391400" y="1752600"/>
            <a:ext cx="1377723"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067" name="Picture 11"/>
          <p:cNvPicPr>
            <a:picLocks noChangeAspect="1" noChangeArrowheads="1"/>
          </p:cNvPicPr>
          <p:nvPr/>
        </p:nvPicPr>
        <p:blipFill>
          <a:blip r:embed="rId9" cstate="print"/>
          <a:srcRect/>
          <a:stretch>
            <a:fillRect/>
          </a:stretch>
        </p:blipFill>
        <p:spPr bwMode="auto">
          <a:xfrm>
            <a:off x="7010400" y="4419600"/>
            <a:ext cx="1628775" cy="1083876"/>
          </a:xfrm>
          <a:prstGeom prst="rect">
            <a:avLst/>
          </a:prstGeom>
          <a:noFill/>
          <a:ln w="9525">
            <a:noFill/>
            <a:miter lim="800000"/>
            <a:headEnd/>
            <a:tailEnd/>
          </a:ln>
        </p:spPr>
      </p:pic>
      <p:sp>
        <p:nvSpPr>
          <p:cNvPr id="15" name="TextBox 14"/>
          <p:cNvSpPr txBox="1"/>
          <p:nvPr/>
        </p:nvSpPr>
        <p:spPr>
          <a:xfrm>
            <a:off x="2971800" y="5562600"/>
            <a:ext cx="533400" cy="584775"/>
          </a:xfrm>
          <a:prstGeom prst="rect">
            <a:avLst/>
          </a:prstGeom>
          <a:noFill/>
        </p:spPr>
        <p:txBody>
          <a:bodyPr wrap="square" rtlCol="0">
            <a:spAutoFit/>
          </a:bodyPr>
          <a:lstStyle/>
          <a:p>
            <a:r>
              <a:rPr lang="en-US" sz="3200" dirty="0" smtClean="0">
                <a:solidFill>
                  <a:schemeClr val="bg1"/>
                </a:solidFill>
                <a:latin typeface="Copperplate Gothic Light" pitchFamily="34" charset="0"/>
              </a:rPr>
              <a:t>I.</a:t>
            </a:r>
            <a:endParaRPr lang="en-US" sz="3200" dirty="0">
              <a:solidFill>
                <a:schemeClr val="bg1"/>
              </a:solidFill>
              <a:latin typeface="Copperplate Gothic Light" pitchFamily="34" charset="0"/>
            </a:endParaRPr>
          </a:p>
        </p:txBody>
      </p:sp>
      <p:sp>
        <p:nvSpPr>
          <p:cNvPr id="16" name="TextBox 15"/>
          <p:cNvSpPr txBox="1"/>
          <p:nvPr/>
        </p:nvSpPr>
        <p:spPr>
          <a:xfrm>
            <a:off x="5715000" y="5867400"/>
            <a:ext cx="533400" cy="584775"/>
          </a:xfrm>
          <a:prstGeom prst="rect">
            <a:avLst/>
          </a:prstGeom>
          <a:noFill/>
        </p:spPr>
        <p:txBody>
          <a:bodyPr wrap="square" rtlCol="0">
            <a:spAutoFit/>
          </a:bodyPr>
          <a:lstStyle/>
          <a:p>
            <a:r>
              <a:rPr lang="en-US" sz="3200" dirty="0" smtClean="0">
                <a:solidFill>
                  <a:schemeClr val="bg1"/>
                </a:solidFill>
                <a:latin typeface="Copperplate Gothic Light" pitchFamily="34" charset="0"/>
              </a:rPr>
              <a:t>II.</a:t>
            </a:r>
            <a:endParaRPr lang="en-US" sz="3200" dirty="0">
              <a:solidFill>
                <a:schemeClr val="bg1"/>
              </a:solidFill>
              <a:latin typeface="Copperplate Gothic Light" pitchFamily="34" charset="0"/>
            </a:endParaRPr>
          </a:p>
        </p:txBody>
      </p:sp>
      <p:sp>
        <p:nvSpPr>
          <p:cNvPr id="17" name="TextBox 16"/>
          <p:cNvSpPr txBox="1"/>
          <p:nvPr/>
        </p:nvSpPr>
        <p:spPr>
          <a:xfrm>
            <a:off x="7924800" y="5791200"/>
            <a:ext cx="685800" cy="584775"/>
          </a:xfrm>
          <a:prstGeom prst="rect">
            <a:avLst/>
          </a:prstGeom>
          <a:noFill/>
        </p:spPr>
        <p:txBody>
          <a:bodyPr wrap="square" rtlCol="0">
            <a:spAutoFit/>
          </a:bodyPr>
          <a:lstStyle/>
          <a:p>
            <a:r>
              <a:rPr lang="en-US" sz="3200" dirty="0" smtClean="0">
                <a:solidFill>
                  <a:schemeClr val="bg1"/>
                </a:solidFill>
                <a:latin typeface="Copperplate Gothic Light" pitchFamily="34" charset="0"/>
              </a:rPr>
              <a:t>III.</a:t>
            </a:r>
            <a:endParaRPr lang="en-US" sz="3200" dirty="0">
              <a:solidFill>
                <a:schemeClr val="bg1"/>
              </a:solidFill>
              <a:latin typeface="Copperplate Gothic Light" pitchFamily="34" charset="0"/>
            </a:endParaRPr>
          </a:p>
        </p:txBody>
      </p:sp>
      <p:pic>
        <p:nvPicPr>
          <p:cNvPr id="45068" name="Picture 12"/>
          <p:cNvPicPr>
            <a:picLocks noChangeAspect="1" noChangeArrowheads="1"/>
          </p:cNvPicPr>
          <p:nvPr/>
        </p:nvPicPr>
        <p:blipFill>
          <a:blip r:embed="rId10" cstate="print"/>
          <a:srcRect t="12355"/>
          <a:stretch>
            <a:fillRect/>
          </a:stretch>
        </p:blipFill>
        <p:spPr bwMode="auto">
          <a:xfrm>
            <a:off x="5334000" y="1447800"/>
            <a:ext cx="1847850" cy="2162175"/>
          </a:xfrm>
          <a:prstGeom prst="rect">
            <a:avLst/>
          </a:prstGeom>
          <a:noFill/>
          <a:ln w="9525">
            <a:noFill/>
            <a:miter lim="800000"/>
            <a:headEnd/>
            <a:tailEnd/>
          </a:ln>
        </p:spPr>
      </p:pic>
      <p:pic>
        <p:nvPicPr>
          <p:cNvPr id="45069" name="Picture 13"/>
          <p:cNvPicPr>
            <a:picLocks noChangeAspect="1" noChangeArrowheads="1"/>
          </p:cNvPicPr>
          <p:nvPr/>
        </p:nvPicPr>
        <p:blipFill>
          <a:blip r:embed="rId11" cstate="print"/>
          <a:srcRect/>
          <a:stretch>
            <a:fillRect/>
          </a:stretch>
        </p:blipFill>
        <p:spPr bwMode="auto">
          <a:xfrm>
            <a:off x="2590800" y="1600200"/>
            <a:ext cx="2619375" cy="1743075"/>
          </a:xfrm>
          <a:prstGeom prst="rect">
            <a:avLst/>
          </a:prstGeom>
          <a:noFill/>
          <a:ln w="9525">
            <a:noFill/>
            <a:miter lim="800000"/>
            <a:headEnd/>
            <a:tailEnd/>
          </a:ln>
        </p:spPr>
      </p:pic>
      <p:sp>
        <p:nvSpPr>
          <p:cNvPr id="20" name="Rounded Rectangular Callout 19"/>
          <p:cNvSpPr/>
          <p:nvPr/>
        </p:nvSpPr>
        <p:spPr>
          <a:xfrm>
            <a:off x="4419600" y="3352800"/>
            <a:ext cx="4191000" cy="3048000"/>
          </a:xfrm>
          <a:prstGeom prst="wedgeRoundRectCallout">
            <a:avLst>
              <a:gd name="adj1" fmla="val -82030"/>
              <a:gd name="adj2" fmla="val -5814"/>
              <a:gd name="adj3" fmla="val 16667"/>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Just because one can make an argument for a particular interpretation does not mean that it is true.</a:t>
            </a:r>
          </a:p>
          <a:p>
            <a:pPr algn="ctr"/>
            <a:r>
              <a:rPr lang="en-US" sz="2000" dirty="0" smtClean="0"/>
              <a:t>We are after a natural reading of the text—not a forced or inflicted reading.  The author’s intentions are our concern as he was carried by the Holy Spirit.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5059"/>
                                        </p:tgtEl>
                                        <p:attrNameLst>
                                          <p:attrName>style.visibility</p:attrName>
                                        </p:attrNameLst>
                                      </p:cBhvr>
                                      <p:to>
                                        <p:strVal val="visible"/>
                                      </p:to>
                                    </p:set>
                                    <p:animEffect transition="in" filter="dissolve">
                                      <p:cBhvr>
                                        <p:cTn id="18" dur="500"/>
                                        <p:tgtEl>
                                          <p:spTgt spid="45059"/>
                                        </p:tgtEl>
                                      </p:cBhvr>
                                    </p:animEffect>
                                  </p:childTnLst>
                                </p:cTn>
                              </p:par>
                              <p:par>
                                <p:cTn id="19" presetID="9" presetClass="entr" presetSubtype="0" fill="hold" nodeType="withEffect">
                                  <p:stCondLst>
                                    <p:cond delay="0"/>
                                  </p:stCondLst>
                                  <p:childTnLst>
                                    <p:set>
                                      <p:cBhvr>
                                        <p:cTn id="20" dur="1" fill="hold">
                                          <p:stCondLst>
                                            <p:cond delay="0"/>
                                          </p:stCondLst>
                                        </p:cTn>
                                        <p:tgtEl>
                                          <p:spTgt spid="45058"/>
                                        </p:tgtEl>
                                        <p:attrNameLst>
                                          <p:attrName>style.visibility</p:attrName>
                                        </p:attrNameLst>
                                      </p:cBhvr>
                                      <p:to>
                                        <p:strVal val="visible"/>
                                      </p:to>
                                    </p:set>
                                    <p:animEffect transition="in" filter="dissolve">
                                      <p:cBhvr>
                                        <p:cTn id="21" dur="500"/>
                                        <p:tgtEl>
                                          <p:spTgt spid="45058"/>
                                        </p:tgtEl>
                                      </p:cBhvr>
                                    </p:animEffect>
                                  </p:childTnLst>
                                </p:cTn>
                              </p:par>
                              <p:par>
                                <p:cTn id="22" presetID="9" presetClass="entr" presetSubtype="0" fill="hold" nodeType="withEffect">
                                  <p:stCondLst>
                                    <p:cond delay="0"/>
                                  </p:stCondLst>
                                  <p:childTnLst>
                                    <p:set>
                                      <p:cBhvr>
                                        <p:cTn id="23" dur="1" fill="hold">
                                          <p:stCondLst>
                                            <p:cond delay="0"/>
                                          </p:stCondLst>
                                        </p:cTn>
                                        <p:tgtEl>
                                          <p:spTgt spid="45061"/>
                                        </p:tgtEl>
                                        <p:attrNameLst>
                                          <p:attrName>style.visibility</p:attrName>
                                        </p:attrNameLst>
                                      </p:cBhvr>
                                      <p:to>
                                        <p:strVal val="visible"/>
                                      </p:to>
                                    </p:set>
                                    <p:animEffect transition="in" filter="dissolve">
                                      <p:cBhvr>
                                        <p:cTn id="24" dur="500"/>
                                        <p:tgtEl>
                                          <p:spTgt spid="4506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5062"/>
                                        </p:tgtEl>
                                        <p:attrNameLst>
                                          <p:attrName>style.visibility</p:attrName>
                                        </p:attrNameLst>
                                      </p:cBhvr>
                                      <p:to>
                                        <p:strVal val="visible"/>
                                      </p:to>
                                    </p:set>
                                    <p:animEffect transition="in" filter="dissolve">
                                      <p:cBhvr>
                                        <p:cTn id="29" dur="500"/>
                                        <p:tgtEl>
                                          <p:spTgt spid="45062"/>
                                        </p:tgtEl>
                                      </p:cBhvr>
                                    </p:animEffect>
                                  </p:childTnLst>
                                </p:cTn>
                              </p:par>
                              <p:par>
                                <p:cTn id="30" presetID="9" presetClass="entr" presetSubtype="0" fill="hold" nodeType="withEffect">
                                  <p:stCondLst>
                                    <p:cond delay="0"/>
                                  </p:stCondLst>
                                  <p:childTnLst>
                                    <p:set>
                                      <p:cBhvr>
                                        <p:cTn id="31" dur="1" fill="hold">
                                          <p:stCondLst>
                                            <p:cond delay="0"/>
                                          </p:stCondLst>
                                        </p:cTn>
                                        <p:tgtEl>
                                          <p:spTgt spid="45064"/>
                                        </p:tgtEl>
                                        <p:attrNameLst>
                                          <p:attrName>style.visibility</p:attrName>
                                        </p:attrNameLst>
                                      </p:cBhvr>
                                      <p:to>
                                        <p:strVal val="visible"/>
                                      </p:to>
                                    </p:set>
                                    <p:animEffect transition="in" filter="dissolve">
                                      <p:cBhvr>
                                        <p:cTn id="32" dur="500"/>
                                        <p:tgtEl>
                                          <p:spTgt spid="4506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5065"/>
                                        </p:tgtEl>
                                        <p:attrNameLst>
                                          <p:attrName>style.visibility</p:attrName>
                                        </p:attrNameLst>
                                      </p:cBhvr>
                                      <p:to>
                                        <p:strVal val="visible"/>
                                      </p:to>
                                    </p:set>
                                    <p:animEffect transition="in" filter="dissolve">
                                      <p:cBhvr>
                                        <p:cTn id="37" dur="500"/>
                                        <p:tgtEl>
                                          <p:spTgt spid="45065"/>
                                        </p:tgtEl>
                                      </p:cBhvr>
                                    </p:animEffect>
                                  </p:childTnLst>
                                </p:cTn>
                              </p:par>
                              <p:par>
                                <p:cTn id="38" presetID="9" presetClass="entr" presetSubtype="0" fill="hold" nodeType="withEffect">
                                  <p:stCondLst>
                                    <p:cond delay="0"/>
                                  </p:stCondLst>
                                  <p:childTnLst>
                                    <p:set>
                                      <p:cBhvr>
                                        <p:cTn id="39" dur="1" fill="hold">
                                          <p:stCondLst>
                                            <p:cond delay="0"/>
                                          </p:stCondLst>
                                        </p:cTn>
                                        <p:tgtEl>
                                          <p:spTgt spid="45066"/>
                                        </p:tgtEl>
                                        <p:attrNameLst>
                                          <p:attrName>style.visibility</p:attrName>
                                        </p:attrNameLst>
                                      </p:cBhvr>
                                      <p:to>
                                        <p:strVal val="visible"/>
                                      </p:to>
                                    </p:set>
                                    <p:animEffect transition="in" filter="dissolve">
                                      <p:cBhvr>
                                        <p:cTn id="40" dur="500"/>
                                        <p:tgtEl>
                                          <p:spTgt spid="45066"/>
                                        </p:tgtEl>
                                      </p:cBhvr>
                                    </p:animEffect>
                                  </p:childTnLst>
                                </p:cTn>
                              </p:par>
                              <p:par>
                                <p:cTn id="41" presetID="9" presetClass="entr" presetSubtype="0" fill="hold" nodeType="withEffect">
                                  <p:stCondLst>
                                    <p:cond delay="0"/>
                                  </p:stCondLst>
                                  <p:childTnLst>
                                    <p:set>
                                      <p:cBhvr>
                                        <p:cTn id="42" dur="1" fill="hold">
                                          <p:stCondLst>
                                            <p:cond delay="0"/>
                                          </p:stCondLst>
                                        </p:cTn>
                                        <p:tgtEl>
                                          <p:spTgt spid="45067"/>
                                        </p:tgtEl>
                                        <p:attrNameLst>
                                          <p:attrName>style.visibility</p:attrName>
                                        </p:attrNameLst>
                                      </p:cBhvr>
                                      <p:to>
                                        <p:strVal val="visible"/>
                                      </p:to>
                                    </p:set>
                                    <p:animEffect transition="in" filter="dissolve">
                                      <p:cBhvr>
                                        <p:cTn id="43" dur="500"/>
                                        <p:tgtEl>
                                          <p:spTgt spid="4506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5068"/>
                                        </p:tgtEl>
                                        <p:attrNameLst>
                                          <p:attrName>style.visibility</p:attrName>
                                        </p:attrNameLst>
                                      </p:cBhvr>
                                      <p:to>
                                        <p:strVal val="visible"/>
                                      </p:to>
                                    </p:set>
                                    <p:animEffect transition="in" filter="dissolve">
                                      <p:cBhvr>
                                        <p:cTn id="48" dur="500"/>
                                        <p:tgtEl>
                                          <p:spTgt spid="4506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5069"/>
                                        </p:tgtEl>
                                        <p:attrNameLst>
                                          <p:attrName>style.visibility</p:attrName>
                                        </p:attrNameLst>
                                      </p:cBhvr>
                                      <p:to>
                                        <p:strVal val="visible"/>
                                      </p:to>
                                    </p:set>
                                    <p:animEffect transition="in" filter="dissolve">
                                      <p:cBhvr>
                                        <p:cTn id="53" dur="500"/>
                                        <p:tgtEl>
                                          <p:spTgt spid="4506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nodeType="clickEffect">
                                  <p:stCondLst>
                                    <p:cond delay="0"/>
                                  </p:stCondLst>
                                  <p:childTnLst>
                                    <p:animEffect transition="out" filter="dissolve">
                                      <p:cBhvr>
                                        <p:cTn id="57" dur="500"/>
                                        <p:tgtEl>
                                          <p:spTgt spid="45062"/>
                                        </p:tgtEl>
                                      </p:cBhvr>
                                    </p:animEffect>
                                    <p:set>
                                      <p:cBhvr>
                                        <p:cTn id="58" dur="1" fill="hold">
                                          <p:stCondLst>
                                            <p:cond delay="499"/>
                                          </p:stCondLst>
                                        </p:cTn>
                                        <p:tgtEl>
                                          <p:spTgt spid="45062"/>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45064"/>
                                        </p:tgtEl>
                                      </p:cBhvr>
                                    </p:animEffect>
                                    <p:set>
                                      <p:cBhvr>
                                        <p:cTn id="61" dur="1" fill="hold">
                                          <p:stCondLst>
                                            <p:cond delay="499"/>
                                          </p:stCondLst>
                                        </p:cTn>
                                        <p:tgtEl>
                                          <p:spTgt spid="45064"/>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45065"/>
                                        </p:tgtEl>
                                      </p:cBhvr>
                                    </p:animEffect>
                                    <p:set>
                                      <p:cBhvr>
                                        <p:cTn id="64" dur="1" fill="hold">
                                          <p:stCondLst>
                                            <p:cond delay="499"/>
                                          </p:stCondLst>
                                        </p:cTn>
                                        <p:tgtEl>
                                          <p:spTgt spid="45065"/>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45066"/>
                                        </p:tgtEl>
                                      </p:cBhvr>
                                    </p:animEffect>
                                    <p:set>
                                      <p:cBhvr>
                                        <p:cTn id="67" dur="1" fill="hold">
                                          <p:stCondLst>
                                            <p:cond delay="499"/>
                                          </p:stCondLst>
                                        </p:cTn>
                                        <p:tgtEl>
                                          <p:spTgt spid="45066"/>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45067"/>
                                        </p:tgtEl>
                                      </p:cBhvr>
                                    </p:animEffect>
                                    <p:set>
                                      <p:cBhvr>
                                        <p:cTn id="70" dur="1" fill="hold">
                                          <p:stCondLst>
                                            <p:cond delay="499"/>
                                          </p:stCondLst>
                                        </p:cTn>
                                        <p:tgtEl>
                                          <p:spTgt spid="45067"/>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45068"/>
                                        </p:tgtEl>
                                      </p:cBhvr>
                                    </p:animEffect>
                                    <p:set>
                                      <p:cBhvr>
                                        <p:cTn id="79" dur="1" fill="hold">
                                          <p:stCondLst>
                                            <p:cond delay="499"/>
                                          </p:stCondLst>
                                        </p:cTn>
                                        <p:tgtEl>
                                          <p:spTgt spid="4506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dissolv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P spid="17" grpId="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6561" t="6477" r="6561" b="6218"/>
          <a:stretch>
            <a:fillRect/>
          </a:stretch>
        </p:blipFill>
        <p:spPr bwMode="auto">
          <a:xfrm>
            <a:off x="0" y="209550"/>
            <a:ext cx="9144000" cy="6419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What does Scripture mean by "soul" and "spirit"?</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	</a:t>
            </a:r>
            <a:r>
              <a:rPr lang="en-US" sz="2400" dirty="0" smtClean="0">
                <a:solidFill>
                  <a:schemeClr val="bg1"/>
                </a:solidFill>
                <a:latin typeface="Calibri" pitchFamily="34" charset="0"/>
                <a:cs typeface="Calibri" pitchFamily="34" charset="0"/>
              </a:rPr>
              <a:t>4.  An Argument for </a:t>
            </a:r>
            <a:r>
              <a:rPr lang="en-US" sz="2400" dirty="0" err="1" smtClean="0">
                <a:solidFill>
                  <a:schemeClr val="bg1"/>
                </a:solidFill>
                <a:latin typeface="Calibri" pitchFamily="34" charset="0"/>
                <a:cs typeface="Calibri" pitchFamily="34" charset="0"/>
              </a:rPr>
              <a:t>trichotomy</a:t>
            </a:r>
            <a:r>
              <a:rPr lang="en-US" sz="2400" dirty="0" smtClean="0">
                <a:solidFill>
                  <a:schemeClr val="bg1"/>
                </a:solidFill>
                <a:latin typeface="Calibri" pitchFamily="34" charset="0"/>
                <a:cs typeface="Calibri" pitchFamily="34" charset="0"/>
              </a:rPr>
              <a:t> &amp; response</a:t>
            </a:r>
          </a:p>
          <a:p>
            <a:pPr marL="609600" indent="-609600">
              <a:buNone/>
              <a:defRPr/>
            </a:pPr>
            <a:r>
              <a:rPr lang="en-US" sz="2400" dirty="0" smtClean="0">
                <a:solidFill>
                  <a:schemeClr val="bg1"/>
                </a:solidFill>
                <a:latin typeface="Calibri" pitchFamily="34" charset="0"/>
                <a:cs typeface="Calibri" pitchFamily="34" charset="0"/>
              </a:rPr>
              <a:t>		a.  Hebrews 4:12</a:t>
            </a: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r>
              <a:rPr lang="en-US" sz="2400" dirty="0" smtClean="0">
                <a:solidFill>
                  <a:schemeClr val="bg1"/>
                </a:solidFill>
                <a:latin typeface="Calibri" pitchFamily="34" charset="0"/>
                <a:cs typeface="Calibri" pitchFamily="34" charset="0"/>
              </a:rPr>
              <a:t>		b.  Response:</a:t>
            </a:r>
          </a:p>
          <a:p>
            <a:pPr marL="609600" indent="-609600">
              <a:buNone/>
              <a:defRPr/>
            </a:pPr>
            <a:r>
              <a:rPr lang="en-US" sz="2400" dirty="0" smtClean="0">
                <a:solidFill>
                  <a:schemeClr val="bg1"/>
                </a:solidFill>
                <a:latin typeface="Calibri" pitchFamily="34" charset="0"/>
                <a:cs typeface="Calibri" pitchFamily="34" charset="0"/>
              </a:rPr>
              <a:t>			1.  Not soul </a:t>
            </a:r>
            <a:r>
              <a:rPr lang="en-US" sz="2400" i="1" dirty="0" smtClean="0">
                <a:solidFill>
                  <a:schemeClr val="bg1"/>
                </a:solidFill>
                <a:latin typeface="Calibri" pitchFamily="34" charset="0"/>
                <a:cs typeface="Calibri" pitchFamily="34" charset="0"/>
              </a:rPr>
              <a:t>from</a:t>
            </a:r>
            <a:r>
              <a:rPr lang="en-US" sz="2400" dirty="0" smtClean="0">
                <a:solidFill>
                  <a:schemeClr val="bg1"/>
                </a:solidFill>
                <a:latin typeface="Calibri" pitchFamily="34" charset="0"/>
                <a:cs typeface="Calibri" pitchFamily="34" charset="0"/>
              </a:rPr>
              <a:t> spirit </a:t>
            </a:r>
          </a:p>
          <a:p>
            <a:pPr marL="609600" indent="-609600">
              <a:buNone/>
              <a:defRPr/>
            </a:pPr>
            <a:r>
              <a:rPr lang="en-US" sz="2400" dirty="0" smtClean="0">
                <a:solidFill>
                  <a:schemeClr val="bg1"/>
                </a:solidFill>
                <a:latin typeface="Calibri" pitchFamily="34" charset="0"/>
                <a:cs typeface="Calibri" pitchFamily="34" charset="0"/>
              </a:rPr>
              <a:t>			2.  See parallel (next words...)</a:t>
            </a:r>
          </a:p>
          <a:p>
            <a:pPr marL="609600" indent="-609600">
              <a:buNone/>
              <a:defRPr/>
            </a:pPr>
            <a:r>
              <a:rPr lang="en-US" sz="2400" dirty="0" smtClean="0">
                <a:solidFill>
                  <a:schemeClr val="bg1"/>
                </a:solidFill>
                <a:latin typeface="Calibri" pitchFamily="34" charset="0"/>
                <a:cs typeface="Calibri" pitchFamily="34" charset="0"/>
              </a:rPr>
              <a:t>			3.  Context &amp; meaning (nothing is hidden)</a:t>
            </a:r>
          </a:p>
          <a:p>
            <a:pPr marL="609600" indent="-609600">
              <a:buNone/>
              <a:defRPr/>
            </a:pPr>
            <a:endParaRPr lang="en-US" sz="2400" i="1"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b="1"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9" name="TextBox 8"/>
          <p:cNvSpPr txBox="1"/>
          <p:nvPr/>
        </p:nvSpPr>
        <p:spPr>
          <a:xfrm>
            <a:off x="152400" y="3276600"/>
            <a:ext cx="8839200" cy="1200329"/>
          </a:xfrm>
          <a:prstGeom prst="rect">
            <a:avLst/>
          </a:prstGeom>
          <a:solidFill>
            <a:schemeClr val="accent5">
              <a:lumMod val="50000"/>
            </a:schemeClr>
          </a:solidFill>
        </p:spPr>
        <p:txBody>
          <a:bodyPr wrap="square" rtlCol="0">
            <a:spAutoFit/>
          </a:bodyPr>
          <a:lstStyle/>
          <a:p>
            <a:r>
              <a:rPr lang="en-US" sz="2400" dirty="0" smtClean="0">
                <a:solidFill>
                  <a:schemeClr val="bg1"/>
                </a:solidFill>
                <a:latin typeface="Papyrus" pitchFamily="66" charset="0"/>
              </a:rPr>
              <a:t> </a:t>
            </a:r>
            <a:r>
              <a:rPr lang="en-US" sz="2400" baseline="30000" dirty="0" smtClean="0">
                <a:solidFill>
                  <a:schemeClr val="bg1"/>
                </a:solidFill>
                <a:latin typeface="Papyrus" pitchFamily="66" charset="0"/>
              </a:rPr>
              <a:t>12</a:t>
            </a:r>
            <a:r>
              <a:rPr lang="en-US" sz="2400" dirty="0" smtClean="0">
                <a:solidFill>
                  <a:schemeClr val="bg1"/>
                </a:solidFill>
                <a:latin typeface="Papyrus" pitchFamily="66" charset="0"/>
              </a:rPr>
              <a:t> For the word of God is alive and active. Sharper than any double-edged sword, it penetrates even to dividing soul and spirit, joints and marrow; it judges the thoughts and attitudes of the heart. </a:t>
            </a:r>
            <a:endParaRPr lang="en-US" sz="2400" b="1" dirty="0" smtClean="0">
              <a:solidFill>
                <a:schemeClr val="bg1"/>
              </a:solidFill>
              <a:effectLst>
                <a:outerShdw blurRad="38100" dist="38100" dir="2700000" algn="tl">
                  <a:srgbClr val="000000">
                    <a:alpha val="43137"/>
                  </a:srgbClr>
                </a:outerShdw>
              </a:effectLst>
              <a:latin typeface="Papyrus" pitchFamily="66" charset="0"/>
            </a:endParaRPr>
          </a:p>
        </p:txBody>
      </p:sp>
      <p:sp>
        <p:nvSpPr>
          <p:cNvPr id="11" name="Rounded Rectangular Callout 10"/>
          <p:cNvSpPr/>
          <p:nvPr/>
        </p:nvSpPr>
        <p:spPr>
          <a:xfrm>
            <a:off x="4572000" y="838200"/>
            <a:ext cx="4114800" cy="3124200"/>
          </a:xfrm>
          <a:prstGeom prst="wedgeRoundRectCallout">
            <a:avLst>
              <a:gd name="adj1" fmla="val 1047"/>
              <a:gd name="adj2" fmla="val 113641"/>
              <a:gd name="adj3" fmla="val 16667"/>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Intent was not to teach on the nature of man but, rather, the clarity of the Divine Word—the author simply used terms common to man to teach his point</a:t>
            </a:r>
            <a:endParaRPr lang="en-US" sz="2800" dirty="0"/>
          </a:p>
        </p:txBody>
      </p:sp>
      <p:sp>
        <p:nvSpPr>
          <p:cNvPr id="6" name="TextBox 5"/>
          <p:cNvSpPr txBox="1"/>
          <p:nvPr/>
        </p:nvSpPr>
        <p:spPr>
          <a:xfrm>
            <a:off x="4191000" y="762000"/>
            <a:ext cx="4648200" cy="5092958"/>
          </a:xfrm>
          <a:prstGeom prst="rect">
            <a:avLst/>
          </a:prstGeom>
          <a:solidFill>
            <a:schemeClr val="bg2">
              <a:lumMod val="50000"/>
            </a:schemeClr>
          </a:solidFill>
        </p:spPr>
        <p:txBody>
          <a:bodyPr wrap="square" rtlCol="0">
            <a:spAutoFit/>
          </a:bodyPr>
          <a:lstStyle/>
          <a:p>
            <a:r>
              <a:rPr lang="en-US" sz="2000" dirty="0" smtClean="0">
                <a:effectLst>
                  <a:outerShdw blurRad="38100" dist="38100" dir="2700000" algn="tl">
                    <a:srgbClr val="000000">
                      <a:alpha val="43137"/>
                    </a:srgbClr>
                  </a:outerShdw>
                </a:effectLst>
              </a:rPr>
              <a:t>We might also note the observation of Louis </a:t>
            </a:r>
            <a:r>
              <a:rPr lang="en-US" sz="2000" dirty="0" err="1" smtClean="0">
                <a:effectLst>
                  <a:outerShdw blurRad="38100" dist="38100" dir="2700000" algn="tl">
                    <a:srgbClr val="000000">
                      <a:alpha val="43137"/>
                    </a:srgbClr>
                  </a:outerShdw>
                </a:effectLst>
              </a:rPr>
              <a:t>Berkhof</a:t>
            </a:r>
            <a:r>
              <a:rPr lang="en-US" sz="2000" dirty="0" smtClean="0">
                <a:effectLst>
                  <a:outerShdw blurRad="38100" dist="38100" dir="2700000" algn="tl">
                    <a:srgbClr val="000000">
                      <a:alpha val="43137"/>
                    </a:srgbClr>
                  </a:outerShdw>
                </a:effectLst>
              </a:rPr>
              <a:t> on the origin of </a:t>
            </a:r>
            <a:r>
              <a:rPr lang="en-US" sz="2000" dirty="0" err="1" smtClean="0">
                <a:effectLst>
                  <a:outerShdw blurRad="38100" dist="38100" dir="2700000" algn="tl">
                    <a:srgbClr val="000000">
                      <a:alpha val="43137"/>
                    </a:srgbClr>
                  </a:outerShdw>
                </a:effectLst>
              </a:rPr>
              <a:t>trichotomy</a:t>
            </a:r>
            <a:r>
              <a:rPr lang="en-US" sz="2000" dirty="0" smtClean="0">
                <a:effectLst>
                  <a:outerShdw blurRad="38100" dist="38100" dir="2700000" algn="tl">
                    <a:srgbClr val="000000">
                      <a:alpha val="43137"/>
                    </a:srgbClr>
                  </a:outerShdw>
                </a:effectLst>
              </a:rPr>
              <a:t>:</a:t>
            </a:r>
          </a:p>
          <a:p>
            <a:endParaRPr lang="en-US" sz="2000" dirty="0" smtClean="0">
              <a:effectLst>
                <a:outerShdw blurRad="38100" dist="38100" dir="2700000" algn="tl">
                  <a:srgbClr val="000000">
                    <a:alpha val="43137"/>
                  </a:srgbClr>
                </a:outerShdw>
              </a:effectLst>
            </a:endParaRPr>
          </a:p>
          <a:p>
            <a:pPr algn="ctr"/>
            <a:r>
              <a:rPr lang="en-US" sz="2000" i="1" dirty="0" smtClean="0">
                <a:effectLst>
                  <a:outerShdw blurRad="38100" dist="38100" dir="2700000" algn="tl">
                    <a:srgbClr val="000000">
                      <a:alpha val="43137"/>
                    </a:srgbClr>
                  </a:outerShdw>
                </a:effectLst>
              </a:rPr>
              <a:t>“The tripartite conception of man originated in Greek philosophy, which conceived of the relation of the body and the spirit of man to each other after the analogy of the mutual relation between the material universe and God. It was thought that, just as the latter could enter into communion with each other only by means of a third substance or an intermediate being, so the former could enter into mutual vital relationships only by means of a third or intermediate element, namely, the soul.”</a:t>
            </a:r>
            <a:endParaRPr lang="en-US" sz="2000" i="1" dirty="0">
              <a:effectLst>
                <a:outerShdw blurRad="38100" dist="38100" dir="2700000" algn="tl">
                  <a:srgbClr val="000000">
                    <a:alpha val="43137"/>
                  </a:srgbClr>
                </a:outerShdw>
              </a:effectLst>
            </a:endParaRPr>
          </a:p>
        </p:txBody>
      </p:sp>
      <p:pic>
        <p:nvPicPr>
          <p:cNvPr id="2" name="Picture 3"/>
          <p:cNvPicPr>
            <a:picLocks noChangeAspect="1" noChangeArrowheads="1"/>
          </p:cNvPicPr>
          <p:nvPr/>
        </p:nvPicPr>
        <p:blipFill>
          <a:blip r:embed="rId3" cstate="print"/>
          <a:srcRect/>
          <a:stretch>
            <a:fillRect/>
          </a:stretch>
        </p:blipFill>
        <p:spPr bwMode="auto">
          <a:xfrm>
            <a:off x="152400" y="3352800"/>
            <a:ext cx="3908534" cy="3400425"/>
          </a:xfrm>
          <a:prstGeom prst="rect">
            <a:avLst/>
          </a:prstGeom>
          <a:noFill/>
          <a:ln w="9525">
            <a:noFill/>
            <a:miter lim="800000"/>
            <a:headEnd/>
            <a:tailEnd/>
          </a:ln>
        </p:spPr>
      </p:pic>
      <p:sp>
        <p:nvSpPr>
          <p:cNvPr id="10" name="TextBox 9"/>
          <p:cNvSpPr txBox="1"/>
          <p:nvPr/>
        </p:nvSpPr>
        <p:spPr>
          <a:xfrm>
            <a:off x="152400" y="381001"/>
            <a:ext cx="3962400" cy="3046988"/>
          </a:xfrm>
          <a:prstGeom prst="rect">
            <a:avLst/>
          </a:prstGeom>
          <a:solidFill>
            <a:schemeClr val="bg2">
              <a:lumMod val="25000"/>
            </a:schemeClr>
          </a:solidFill>
        </p:spPr>
        <p:txBody>
          <a:bodyPr wrap="square" rtlCol="0">
            <a:spAutoFit/>
          </a:bodyPr>
          <a:lstStyle/>
          <a:p>
            <a:r>
              <a:rPr lang="en-US" sz="2400" dirty="0" smtClean="0">
                <a:solidFill>
                  <a:schemeClr val="bg1"/>
                </a:solidFill>
              </a:rPr>
              <a:t>Gnostics later classified people according to this tripartite characteristics: the spiritual were beyond ethical norms. The </a:t>
            </a:r>
            <a:r>
              <a:rPr lang="en-US" sz="2400" dirty="0" err="1" smtClean="0">
                <a:solidFill>
                  <a:schemeClr val="bg1"/>
                </a:solidFill>
              </a:rPr>
              <a:t>soulish</a:t>
            </a:r>
            <a:r>
              <a:rPr lang="en-US" sz="2400" dirty="0" smtClean="0">
                <a:solidFill>
                  <a:schemeClr val="bg1"/>
                </a:solidFill>
              </a:rPr>
              <a:t> were your run of the mill Christians of the pew. And the fleshly were the unconverted.</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6561" t="6477" r="6561" b="6218"/>
          <a:stretch>
            <a:fillRect/>
          </a:stretch>
        </p:blipFill>
        <p:spPr bwMode="auto">
          <a:xfrm>
            <a:off x="0" y="209550"/>
            <a:ext cx="9144000" cy="6419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fontScale="92500" lnSpcReduction="10000"/>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sz="2800" i="1" dirty="0" smtClean="0">
                <a:solidFill>
                  <a:schemeClr val="bg2">
                    <a:lumMod val="75000"/>
                  </a:schemeClr>
                </a:solidFill>
                <a:latin typeface="Times New Roman" pitchFamily="18" charset="0"/>
                <a:cs typeface="Times New Roman" pitchFamily="18" charset="0"/>
              </a:rPr>
              <a:t>What does Scripture mean by "soul" and "spirit"?</a:t>
            </a:r>
          </a:p>
          <a:p>
            <a:pPr>
              <a:buNone/>
            </a:pPr>
            <a:r>
              <a:rPr lang="en-US" sz="2800" i="1" dirty="0" smtClean="0">
                <a:solidFill>
                  <a:schemeClr val="bg1"/>
                </a:solidFill>
                <a:latin typeface="Times New Roman" pitchFamily="18" charset="0"/>
                <a:cs typeface="Times New Roman" pitchFamily="18" charset="0"/>
              </a:rPr>
              <a:t>	</a:t>
            </a:r>
            <a:r>
              <a:rPr lang="en-US" sz="2800" dirty="0" smtClean="0">
                <a:solidFill>
                  <a:schemeClr val="bg1"/>
                </a:solidFill>
              </a:rPr>
              <a:t> We must hold to a view of body &amp; spirit that upholds the overall unity of man, it will be much easier to avoid the error of depreciating the value of our intellects, emotions, or physical bodies. We will not think of our bodies as inherently evil or unimportant.</a:t>
            </a:r>
          </a:p>
          <a:p>
            <a:pPr>
              <a:buNone/>
            </a:pPr>
            <a:r>
              <a:rPr lang="en-US" sz="2800" dirty="0" smtClean="0">
                <a:solidFill>
                  <a:schemeClr val="bg1"/>
                </a:solidFill>
              </a:rPr>
              <a:t> It will also help us to remember that, in this life, there is a continual interaction between our body and our spirit, and that they affect each other: </a:t>
            </a:r>
          </a:p>
          <a:p>
            <a:pPr>
              <a:buNone/>
            </a:pPr>
            <a:endParaRPr lang="en-US" sz="2800" dirty="0" smtClean="0">
              <a:solidFill>
                <a:schemeClr val="bg1"/>
              </a:solidFill>
            </a:endParaRPr>
          </a:p>
          <a:p>
            <a:pPr marL="609600" indent="-609600">
              <a:buNone/>
              <a:defRPr/>
            </a:pPr>
            <a:endParaRPr lang="en-US" sz="2400" dirty="0" smtClean="0">
              <a:solidFill>
                <a:schemeClr val="bg1"/>
              </a:solidFill>
              <a:latin typeface="Calibri" pitchFamily="34" charset="0"/>
              <a:cs typeface="Calibri" pitchFamily="34" charset="0"/>
            </a:endParaRPr>
          </a:p>
          <a:p>
            <a:pPr marL="0" indent="0">
              <a:buNone/>
            </a:pPr>
            <a:r>
              <a:rPr lang="en-US" sz="2800" b="1" dirty="0">
                <a:hlinkClick r:id="rId3"/>
              </a:rPr>
              <a:t>Rob </a:t>
            </a:r>
            <a:r>
              <a:rPr lang="en-US" sz="2800" b="1" i="1" dirty="0">
                <a:hlinkClick r:id="rId3"/>
              </a:rPr>
              <a:t>Bell</a:t>
            </a:r>
            <a:r>
              <a:rPr lang="en-US" sz="2800" b="1" dirty="0">
                <a:hlinkClick r:id="rId3"/>
              </a:rPr>
              <a:t> - </a:t>
            </a:r>
            <a:r>
              <a:rPr lang="en-US" sz="2800" b="1" i="1" dirty="0">
                <a:hlinkClick r:id="rId3"/>
              </a:rPr>
              <a:t>Everything is Spiritual</a:t>
            </a:r>
            <a:r>
              <a:rPr lang="en-US" sz="2800" b="1" dirty="0">
                <a:hlinkClick r:id="rId3"/>
              </a:rPr>
              <a:t> </a:t>
            </a:r>
            <a:r>
              <a:rPr lang="en-US" sz="2800" b="1" dirty="0" smtClean="0">
                <a:hlinkClick r:id="rId3"/>
              </a:rPr>
              <a:t>Tour</a:t>
            </a:r>
            <a:endParaRPr lang="en-US" sz="2800" b="1" dirty="0" smtClean="0"/>
          </a:p>
          <a:p>
            <a:r>
              <a:rPr lang="en-US" sz="1500" b="1" smtClean="0"/>
              <a:t>Start at 31:00….</a:t>
            </a:r>
            <a:endParaRPr lang="en-US" sz="1500" b="1" dirty="0"/>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6" name="Rounded Rectangular Callout 5"/>
          <p:cNvSpPr/>
          <p:nvPr/>
        </p:nvSpPr>
        <p:spPr>
          <a:xfrm>
            <a:off x="457200" y="457200"/>
            <a:ext cx="8229600" cy="3505200"/>
          </a:xfrm>
          <a:prstGeom prst="wedgeRoundRectCallout">
            <a:avLst>
              <a:gd name="adj1" fmla="val -12224"/>
              <a:gd name="adj2" fmla="val 575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latin typeface="Garamond" pitchFamily="18" charset="0"/>
              </a:rPr>
              <a:t>We must remember that death itself is unnatural: it is a judicial state—it came about by sin (moral)…we return to dust because we sin—not because we are dust!</a:t>
            </a:r>
          </a:p>
          <a:p>
            <a:endParaRPr lang="en-US" sz="2400" dirty="0" smtClean="0">
              <a:solidFill>
                <a:schemeClr val="bg1"/>
              </a:solidFill>
              <a:latin typeface="Garamond" pitchFamily="18" charset="0"/>
            </a:endParaRPr>
          </a:p>
          <a:p>
            <a:r>
              <a:rPr lang="en-US" sz="2400" dirty="0" smtClean="0">
                <a:latin typeface="Garamond" pitchFamily="18" charset="0"/>
              </a:rPr>
              <a:t>Who stands as a masterful portrait of the spiritual and physical?</a:t>
            </a:r>
          </a:p>
          <a:p>
            <a:endParaRPr lang="en-US" sz="2400" dirty="0" smtClean="0">
              <a:solidFill>
                <a:schemeClr val="bg1"/>
              </a:solidFill>
              <a:latin typeface="Garamond" pitchFamily="18" charset="0"/>
            </a:endParaRPr>
          </a:p>
          <a:p>
            <a:r>
              <a:rPr lang="en-US" sz="2400" dirty="0" smtClean="0">
                <a:solidFill>
                  <a:schemeClr val="bg1"/>
                </a:solidFill>
                <a:latin typeface="Garamond" pitchFamily="18" charset="0"/>
              </a:rPr>
              <a:t>Jesus—the </a:t>
            </a:r>
            <a:r>
              <a:rPr lang="en-US" sz="2400" dirty="0" err="1" smtClean="0">
                <a:solidFill>
                  <a:schemeClr val="bg1"/>
                </a:solidFill>
                <a:latin typeface="Garamond" pitchFamily="18" charset="0"/>
              </a:rPr>
              <a:t>Godman</a:t>
            </a:r>
            <a:r>
              <a:rPr lang="en-US" sz="2400" dirty="0" smtClean="0">
                <a:solidFill>
                  <a:schemeClr val="bg1"/>
                </a:solidFill>
                <a:latin typeface="Garamond" pitchFamily="18" charset="0"/>
              </a:rPr>
              <a:t> who bridged the Spiritual World to the physical world</a:t>
            </a:r>
          </a:p>
        </p:txBody>
      </p:sp>
      <p:pic>
        <p:nvPicPr>
          <p:cNvPr id="6145" name="Picture 1"/>
          <p:cNvPicPr>
            <a:picLocks noChangeAspect="1" noChangeArrowheads="1"/>
          </p:cNvPicPr>
          <p:nvPr/>
        </p:nvPicPr>
        <p:blipFill>
          <a:blip r:embed="rId4" cstate="print"/>
          <a:srcRect/>
          <a:stretch>
            <a:fillRect/>
          </a:stretch>
        </p:blipFill>
        <p:spPr bwMode="auto">
          <a:xfrm>
            <a:off x="4876800" y="533400"/>
            <a:ext cx="3149600" cy="2362200"/>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1517240" y="685800"/>
            <a:ext cx="2997610" cy="2057400"/>
          </a:xfrm>
          <a:prstGeom prst="rect">
            <a:avLst/>
          </a:prstGeom>
          <a:noFill/>
          <a:ln w="9525">
            <a:noFill/>
            <a:miter lim="800000"/>
            <a:headEnd/>
            <a:tailEnd/>
          </a:ln>
        </p:spPr>
      </p:pic>
      <p:sp>
        <p:nvSpPr>
          <p:cNvPr id="11265" name="Rectangle 1"/>
          <p:cNvSpPr>
            <a:spLocks noChangeArrowheads="1"/>
          </p:cNvSpPr>
          <p:nvPr/>
        </p:nvSpPr>
        <p:spPr bwMode="auto">
          <a:xfrm>
            <a:off x="0" y="-461665"/>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hlinkClick r:id="rId6"/>
              </a:rPr>
              <a:t>  </a:t>
            </a:r>
            <a:r>
              <a:rPr kumimoji="0" lang="en-US" sz="54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p:txBody>
      </p:sp>
      <p:pic>
        <p:nvPicPr>
          <p:cNvPr id="11266" name="Picture 2" descr="Thumbnail">
            <a:hlinkClick r:id="rId6"/>
          </p:cNvPr>
          <p:cNvPicPr>
            <a:picLocks noChangeAspect="1" noChangeArrowheads="1"/>
          </p:cNvPicPr>
          <p:nvPr/>
        </p:nvPicPr>
        <p:blipFill>
          <a:blip r:embed="rId7" cstate="print"/>
          <a:srcRect/>
          <a:stretch>
            <a:fillRect/>
          </a:stretch>
        </p:blipFill>
        <p:spPr bwMode="auto">
          <a:xfrm>
            <a:off x="6248400" y="5772150"/>
            <a:ext cx="1143000" cy="857250"/>
          </a:xfrm>
          <a:prstGeom prst="rect">
            <a:avLst/>
          </a:prstGeom>
          <a:noFill/>
        </p:spPr>
      </p:pic>
      <p:sp>
        <p:nvSpPr>
          <p:cNvPr id="2" name="TextBox 1"/>
          <p:cNvSpPr txBox="1"/>
          <p:nvPr/>
        </p:nvSpPr>
        <p:spPr>
          <a:xfrm>
            <a:off x="533400" y="4953000"/>
            <a:ext cx="7924800" cy="830997"/>
          </a:xfrm>
          <a:prstGeom prst="rect">
            <a:avLst/>
          </a:prstGeom>
          <a:solidFill>
            <a:schemeClr val="accent3">
              <a:lumMod val="75000"/>
            </a:schemeClr>
          </a:solidFill>
        </p:spPr>
        <p:txBody>
          <a:bodyPr wrap="square" rtlCol="0">
            <a:spAutoFit/>
          </a:bodyPr>
          <a:lstStyle/>
          <a:p>
            <a:pPr lvl="0"/>
            <a:r>
              <a:rPr lang="en-US" sz="2400" dirty="0">
                <a:solidFill>
                  <a:schemeClr val="bg1"/>
                </a:solidFill>
                <a:latin typeface="Papyrus" pitchFamily="66" charset="0"/>
              </a:rPr>
              <a:t>“A cheerful heart is good medicine, but a downcast spirit  dries up the bones” (Prov. 17:22</a:t>
            </a:r>
            <a:r>
              <a:rPr lang="en-US" sz="2400" dirty="0" smtClean="0">
                <a:solidFill>
                  <a:schemeClr val="bg1"/>
                </a:solidFill>
                <a:latin typeface="Papyrus" pitchFamily="66" charset="0"/>
              </a:rPr>
              <a:t>).</a:t>
            </a:r>
            <a:endParaRPr lang="en-US" sz="2000" dirty="0">
              <a:solidFill>
                <a:schemeClr val="bg1"/>
              </a:solidFill>
              <a:latin typeface="Papyrus" pitchFamily="66"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3" end="3"/>
                                            </p:txEl>
                                          </p:spTgt>
                                        </p:tgtEl>
                                        <p:attrNameLst>
                                          <p:attrName>style.visibility</p:attrName>
                                        </p:attrNameLst>
                                      </p:cBhvr>
                                      <p:to>
                                        <p:strVal val="visible"/>
                                      </p:to>
                                    </p:set>
                                    <p:animEffect transition="in" filter="dissolve">
                                      <p:cBhvr>
                                        <p:cTn id="7" dur="500"/>
                                        <p:tgtEl>
                                          <p:spTgt spid="5427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4" end="4"/>
                                            </p:txEl>
                                          </p:spTgt>
                                        </p:tgtEl>
                                        <p:attrNameLst>
                                          <p:attrName>style.visibility</p:attrName>
                                        </p:attrNameLst>
                                      </p:cBhvr>
                                      <p:to>
                                        <p:strVal val="visible"/>
                                      </p:to>
                                    </p:set>
                                    <p:animEffect transition="in" filter="dissolve">
                                      <p:cBhvr>
                                        <p:cTn id="12" dur="500"/>
                                        <p:tgtEl>
                                          <p:spTgt spid="5427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145"/>
                                        </p:tgtEl>
                                        <p:attrNameLst>
                                          <p:attrName>style.visibility</p:attrName>
                                        </p:attrNameLst>
                                      </p:cBhvr>
                                      <p:to>
                                        <p:strVal val="visible"/>
                                      </p:to>
                                    </p:set>
                                    <p:animEffect transition="in" filter="dissolve">
                                      <p:cBhvr>
                                        <p:cTn id="33" dur="500"/>
                                        <p:tgtEl>
                                          <p:spTgt spid="6145"/>
                                        </p:tgtEl>
                                      </p:cBhvr>
                                    </p:animEffect>
                                  </p:childTnLst>
                                </p:cTn>
                              </p:par>
                              <p:par>
                                <p:cTn id="34" presetID="9" presetClass="entr" presetSubtype="0" fill="hold" nodeType="with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dissolve">
                                      <p:cBhvr>
                                        <p:cTn id="36" dur="500"/>
                                        <p:tgtEl>
                                          <p:spTgt spid="61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dissolve">
                                      <p:cBhvr>
                                        <p:cTn id="46" dur="500"/>
                                        <p:tgtEl>
                                          <p:spTgt spid="11266"/>
                                        </p:tgtEl>
                                      </p:cBhvr>
                                    </p:animEffect>
                                  </p:childTnLst>
                                </p:cTn>
                              </p:par>
                              <p:par>
                                <p:cTn id="47" presetID="10" presetClass="entr" presetSubtype="0" fill="hold" nodeType="withEffect">
                                  <p:stCondLst>
                                    <p:cond delay="0"/>
                                  </p:stCondLst>
                                  <p:childTnLst>
                                    <p:set>
                                      <p:cBhvr>
                                        <p:cTn id="48" dur="1" fill="hold">
                                          <p:stCondLst>
                                            <p:cond delay="0"/>
                                          </p:stCondLst>
                                        </p:cTn>
                                        <p:tgtEl>
                                          <p:spTgt spid="54275">
                                            <p:txEl>
                                              <p:pRg st="7" end="7"/>
                                            </p:txEl>
                                          </p:spTgt>
                                        </p:tgtEl>
                                        <p:attrNameLst>
                                          <p:attrName>style.visibility</p:attrName>
                                        </p:attrNameLst>
                                      </p:cBhvr>
                                      <p:to>
                                        <p:strVal val="visible"/>
                                      </p:to>
                                    </p:set>
                                    <p:animEffect transition="in" filter="fade">
                                      <p:cBhvr>
                                        <p:cTn id="49" dur="500"/>
                                        <p:tgtEl>
                                          <p:spTgt spid="54275">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4275">
                                            <p:txEl>
                                              <p:pRg st="8" end="8"/>
                                            </p:txEl>
                                          </p:spTgt>
                                        </p:tgtEl>
                                        <p:attrNameLst>
                                          <p:attrName>style.visibility</p:attrName>
                                        </p:attrNameLst>
                                      </p:cBhvr>
                                      <p:to>
                                        <p:strVal val="visible"/>
                                      </p:to>
                                    </p:set>
                                    <p:animEffect transition="in" filter="fade">
                                      <p:cBhvr>
                                        <p:cTn id="52" dur="500"/>
                                        <p:tgtEl>
                                          <p:spTgt spid="542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152400" y="1447800"/>
            <a:ext cx="8839200" cy="5105400"/>
          </a:xfrm>
          <a:solidFill>
            <a:schemeClr val="tx1">
              <a:alpha val="70000"/>
            </a:schemeClr>
          </a:solidFill>
        </p:spPr>
        <p:txBody>
          <a:bodyPr>
            <a:noAutofit/>
          </a:bodyPr>
          <a:lstStyle/>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A.  The Creation of Man</a:t>
            </a:r>
          </a:p>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	</a:t>
            </a:r>
            <a:r>
              <a:rPr lang="en-US" sz="2400" dirty="0" smtClean="0">
                <a:solidFill>
                  <a:schemeClr val="bg1">
                    <a:lumMod val="95000"/>
                  </a:schemeClr>
                </a:solidFill>
                <a:effectLst>
                  <a:outerShdw blurRad="38100" dist="38100" dir="2700000" algn="tl">
                    <a:srgbClr val="000000">
                      <a:alpha val="43137"/>
                    </a:srgbClr>
                  </a:outerShdw>
                </a:effectLst>
              </a:rPr>
              <a:t>Why did God create us?</a:t>
            </a:r>
            <a:r>
              <a:rPr lang="en-US" sz="2400" b="1" dirty="0" smtClean="0"/>
              <a:t> </a:t>
            </a:r>
          </a:p>
          <a:p>
            <a:pPr>
              <a:lnSpc>
                <a:spcPct val="90000"/>
              </a:lnSpc>
              <a:buNone/>
              <a:defRPr/>
            </a:pPr>
            <a:endParaRPr lang="en-US" sz="2400" b="1" dirty="0" smtClean="0"/>
          </a:p>
          <a:p>
            <a:pPr marL="457200" indent="-457200">
              <a:lnSpc>
                <a:spcPct val="90000"/>
              </a:lnSpc>
              <a:buAutoNum type="arabicPeriod"/>
              <a:defRPr/>
            </a:pPr>
            <a:r>
              <a:rPr lang="en-US" sz="2400" dirty="0" smtClean="0">
                <a:solidFill>
                  <a:schemeClr val="bg1">
                    <a:lumMod val="95000"/>
                  </a:schemeClr>
                </a:solidFill>
              </a:rPr>
              <a:t>God Did Not Need to Create </a:t>
            </a:r>
          </a:p>
          <a:p>
            <a:pPr marL="457200" indent="-457200">
              <a:lnSpc>
                <a:spcPct val="90000"/>
              </a:lnSpc>
              <a:buNone/>
              <a:defRPr/>
            </a:pPr>
            <a:r>
              <a:rPr lang="en-US" sz="2400" dirty="0" smtClean="0">
                <a:solidFill>
                  <a:schemeClr val="bg1">
                    <a:lumMod val="95000"/>
                  </a:schemeClr>
                </a:solidFill>
              </a:rPr>
              <a:t>Man, Yet He Created Us for His </a:t>
            </a:r>
          </a:p>
          <a:p>
            <a:pPr marL="457200" indent="-457200">
              <a:lnSpc>
                <a:spcPct val="90000"/>
              </a:lnSpc>
              <a:buNone/>
              <a:defRPr/>
            </a:pPr>
            <a:r>
              <a:rPr lang="en-US" sz="2400" dirty="0" smtClean="0">
                <a:solidFill>
                  <a:schemeClr val="bg1">
                    <a:lumMod val="95000"/>
                  </a:schemeClr>
                </a:solidFill>
              </a:rPr>
              <a:t>Own Glory.</a:t>
            </a:r>
          </a:p>
          <a:p>
            <a:pPr marL="457200" indent="-457200">
              <a:lnSpc>
                <a:spcPct val="90000"/>
              </a:lnSpc>
              <a:buNone/>
              <a:defRPr/>
            </a:pPr>
            <a:endParaRPr lang="en-US" sz="2400" dirty="0" smtClean="0">
              <a:solidFill>
                <a:schemeClr val="bg1">
                  <a:lumMod val="95000"/>
                </a:schemeClr>
              </a:solidFill>
              <a:effectLst>
                <a:outerShdw blurRad="38100" dist="38100" dir="2700000" algn="tl">
                  <a:srgbClr val="000000">
                    <a:alpha val="43137"/>
                  </a:srgbClr>
                </a:outerShdw>
              </a:effectLst>
            </a:endParaRPr>
          </a:p>
          <a:p>
            <a:pPr eaLnBrk="1" hangingPunct="1">
              <a:lnSpc>
                <a:spcPct val="90000"/>
              </a:lnSpc>
              <a:buFontTx/>
              <a:buNone/>
              <a:defRPr/>
            </a:pPr>
            <a:r>
              <a:rPr lang="en-US" sz="2400" dirty="0" smtClean="0">
                <a:solidFill>
                  <a:schemeClr val="bg1">
                    <a:lumMod val="95000"/>
                  </a:schemeClr>
                </a:solidFill>
                <a:effectLst>
                  <a:outerShdw blurRad="38100" dist="38100" dir="2700000" algn="tl">
                    <a:srgbClr val="000000">
                      <a:alpha val="43137"/>
                    </a:srgbClr>
                  </a:outerShdw>
                </a:effectLst>
              </a:rPr>
              <a:t>Which doctrine of God does </a:t>
            </a:r>
          </a:p>
          <a:p>
            <a:pPr eaLnBrk="1" hangingPunct="1">
              <a:lnSpc>
                <a:spcPct val="90000"/>
              </a:lnSpc>
              <a:buFontTx/>
              <a:buNone/>
              <a:defRPr/>
            </a:pPr>
            <a:r>
              <a:rPr lang="en-US" sz="2400" dirty="0" smtClean="0">
                <a:solidFill>
                  <a:schemeClr val="bg1">
                    <a:lumMod val="95000"/>
                  </a:schemeClr>
                </a:solidFill>
                <a:effectLst>
                  <a:outerShdw blurRad="38100" dist="38100" dir="2700000" algn="tl">
                    <a:srgbClr val="000000">
                      <a:alpha val="43137"/>
                    </a:srgbClr>
                  </a:outerShdw>
                </a:effectLst>
              </a:rPr>
              <a:t>this point echo?</a:t>
            </a:r>
          </a:p>
          <a:p>
            <a:pPr eaLnBrk="1" hangingPunct="1">
              <a:lnSpc>
                <a:spcPct val="90000"/>
              </a:lnSpc>
              <a:buFontTx/>
              <a:buNone/>
              <a:defRPr/>
            </a:pPr>
            <a:endParaRPr lang="en-US" sz="2400" dirty="0" smtClean="0">
              <a:solidFill>
                <a:schemeClr val="bg1">
                  <a:lumMod val="95000"/>
                </a:schemeClr>
              </a:solidFill>
              <a:effectLst>
                <a:outerShdw blurRad="38100" dist="38100" dir="2700000" algn="tl">
                  <a:srgbClr val="000000">
                    <a:alpha val="43137"/>
                  </a:srgbClr>
                </a:outerShdw>
              </a:effectLst>
            </a:endParaRPr>
          </a:p>
          <a:p>
            <a:pPr marL="457200" indent="-457200" eaLnBrk="1" hangingPunct="1">
              <a:lnSpc>
                <a:spcPct val="90000"/>
              </a:lnSpc>
              <a:buFontTx/>
              <a:buAutoNum type="arabicPeriod" startAt="2"/>
              <a:defRPr/>
            </a:pPr>
            <a:r>
              <a:rPr lang="en-US" sz="2400" dirty="0" smtClean="0">
                <a:solidFill>
                  <a:schemeClr val="bg1">
                    <a:lumMod val="95000"/>
                  </a:schemeClr>
                </a:solidFill>
                <a:effectLst>
                  <a:outerShdw blurRad="38100" dist="38100" dir="2700000" algn="tl">
                    <a:srgbClr val="000000">
                      <a:alpha val="43137"/>
                    </a:srgbClr>
                  </a:outerShdw>
                </a:effectLst>
              </a:rPr>
              <a:t>What is our purpose?</a:t>
            </a:r>
          </a:p>
          <a:p>
            <a:pPr marL="457200" indent="-457200" eaLnBrk="1" hangingPunct="1">
              <a:lnSpc>
                <a:spcPct val="90000"/>
              </a:lnSpc>
              <a:buNone/>
              <a:defRPr/>
            </a:pPr>
            <a:r>
              <a:rPr lang="en-US" sz="2400" dirty="0" smtClean="0">
                <a:solidFill>
                  <a:schemeClr val="bg1">
                    <a:lumMod val="95000"/>
                  </a:schemeClr>
                </a:solidFill>
                <a:effectLst>
                  <a:outerShdw blurRad="38100" dist="38100" dir="2700000" algn="tl">
                    <a:srgbClr val="000000">
                      <a:alpha val="43137"/>
                    </a:srgbClr>
                  </a:outerShdw>
                </a:effectLst>
              </a:rPr>
              <a:t>	</a:t>
            </a:r>
          </a:p>
          <a:p>
            <a:pPr marL="457200" indent="-457200" eaLnBrk="1" hangingPunct="1">
              <a:lnSpc>
                <a:spcPct val="90000"/>
              </a:lnSpc>
              <a:buNone/>
              <a:defRPr/>
            </a:pPr>
            <a:r>
              <a:rPr lang="en-US" sz="2400" i="1" dirty="0" smtClean="0">
                <a:solidFill>
                  <a:schemeClr val="accent1">
                    <a:lumMod val="60000"/>
                    <a:lumOff val="40000"/>
                  </a:schemeClr>
                </a:solidFill>
                <a:effectLst>
                  <a:outerShdw blurRad="38100" dist="38100" dir="2700000" algn="tl">
                    <a:srgbClr val="000000">
                      <a:alpha val="43137"/>
                    </a:srgbClr>
                  </a:outerShdw>
                </a:effectLst>
              </a:rPr>
              <a:t>           …we’ll come back to this</a:t>
            </a:r>
          </a:p>
          <a:p>
            <a:pPr marL="457200" indent="-457200" eaLnBrk="1" hangingPunct="1">
              <a:lnSpc>
                <a:spcPct val="90000"/>
              </a:lnSpc>
              <a:buNone/>
              <a:defRPr/>
            </a:pPr>
            <a:endParaRPr lang="en-US" sz="2400" dirty="0" smtClean="0">
              <a:solidFill>
                <a:schemeClr val="bg1">
                  <a:lumMod val="95000"/>
                </a:schemeClr>
              </a:solidFill>
              <a:effectLst>
                <a:outerShdw blurRad="38100" dist="38100" dir="2700000" algn="tl">
                  <a:srgbClr val="000000">
                    <a:alpha val="43137"/>
                  </a:srgbClr>
                </a:outerShdw>
              </a:effectLst>
            </a:endParaRPr>
          </a:p>
          <a:p>
            <a:pPr marL="457200" indent="-457200" eaLnBrk="1" hangingPunct="1">
              <a:lnSpc>
                <a:spcPct val="90000"/>
              </a:lnSpc>
              <a:buNone/>
              <a:defRPr/>
            </a:pPr>
            <a:endParaRPr lang="en-US" sz="2400" dirty="0" smtClean="0">
              <a:solidFill>
                <a:schemeClr val="bg1">
                  <a:lumMod val="95000"/>
                </a:schemeClr>
              </a:solidFill>
              <a:effectLst>
                <a:outerShdw blurRad="38100" dist="38100" dir="2700000" algn="tl">
                  <a:srgbClr val="000000">
                    <a:alpha val="43137"/>
                  </a:srgbClr>
                </a:outerShdw>
              </a:effectLst>
            </a:endParaRPr>
          </a:p>
          <a:p>
            <a:pPr eaLnBrk="1" hangingPunct="1">
              <a:lnSpc>
                <a:spcPct val="90000"/>
              </a:lnSpc>
              <a:buFontTx/>
              <a:buNone/>
              <a:defRPr/>
            </a:pPr>
            <a:r>
              <a:rPr lang="en-US" sz="2400" dirty="0" smtClean="0">
                <a:solidFill>
                  <a:schemeClr val="bg1">
                    <a:lumMod val="95000"/>
                  </a:schemeClr>
                </a:solidFill>
                <a:effectLst>
                  <a:outerShdw blurRad="38100" dist="38100" dir="2700000" algn="tl">
                    <a:srgbClr val="000000">
                      <a:alpha val="43137"/>
                    </a:srgbClr>
                  </a:outerShdw>
                </a:effectLst>
              </a:rPr>
              <a:t> </a:t>
            </a:r>
          </a:p>
          <a:p>
            <a:pPr eaLnBrk="1" hangingPunct="1">
              <a:lnSpc>
                <a:spcPct val="90000"/>
              </a:lnSpc>
              <a:buFontTx/>
              <a:buNone/>
              <a:defRPr/>
            </a:pP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Rectangle 6"/>
          <p:cNvSpPr/>
          <p:nvPr/>
        </p:nvSpPr>
        <p:spPr>
          <a:xfrm>
            <a:off x="228600" y="1066800"/>
            <a:ext cx="3814249" cy="461665"/>
          </a:xfrm>
          <a:prstGeom prst="rect">
            <a:avLst/>
          </a:prstGeom>
        </p:spPr>
        <p:txBody>
          <a:bodyPr wrap="none">
            <a:spAutoFit/>
          </a:bodyPr>
          <a:lstStyle/>
          <a:p>
            <a:r>
              <a:rPr lang="en-US" sz="2400" b="1" dirty="0" smtClean="0">
                <a:effectLst>
                  <a:outerShdw blurRad="38100" dist="38100" dir="2700000" algn="tl">
                    <a:srgbClr val="FFFFFF"/>
                  </a:outerShdw>
                </a:effectLst>
              </a:rPr>
              <a:t>Part III: The Doctrine of </a:t>
            </a:r>
            <a:r>
              <a:rPr lang="en-US" sz="2400" b="1" i="1" dirty="0" smtClean="0">
                <a:effectLst>
                  <a:outerShdw blurRad="38100" dist="38100" dir="2700000" algn="tl">
                    <a:srgbClr val="FFFFFF"/>
                  </a:outerShdw>
                </a:effectLst>
              </a:rPr>
              <a:t>Man</a:t>
            </a:r>
            <a:endParaRPr lang="en-US" sz="2400" dirty="0"/>
          </a:p>
        </p:txBody>
      </p:sp>
      <p:sp>
        <p:nvSpPr>
          <p:cNvPr id="8" name="TextBox 7"/>
          <p:cNvSpPr txBox="1"/>
          <p:nvPr/>
        </p:nvSpPr>
        <p:spPr>
          <a:xfrm>
            <a:off x="4419600" y="762000"/>
            <a:ext cx="4343400" cy="5632311"/>
          </a:xfrm>
          <a:prstGeom prst="rect">
            <a:avLst/>
          </a:prstGeom>
          <a:solidFill>
            <a:schemeClr val="tx2">
              <a:lumMod val="50000"/>
            </a:schemeClr>
          </a:solidFill>
        </p:spPr>
        <p:txBody>
          <a:bodyPr wrap="square" rtlCol="0">
            <a:spAutoFit/>
          </a:bodyPr>
          <a:lstStyle/>
          <a:p>
            <a:r>
              <a:rPr lang="en-US" sz="2400" b="1" dirty="0" smtClean="0">
                <a:solidFill>
                  <a:schemeClr val="bg1">
                    <a:lumMod val="75000"/>
                  </a:schemeClr>
                </a:solidFill>
                <a:effectLst>
                  <a:outerShdw blurRad="38100" dist="38100" dir="2700000" algn="tl">
                    <a:srgbClr val="000000">
                      <a:alpha val="43137"/>
                    </a:srgbClr>
                  </a:outerShdw>
                </a:effectLst>
              </a:rPr>
              <a:t>MEMORY VERSE</a:t>
            </a:r>
          </a:p>
          <a:p>
            <a:r>
              <a:rPr lang="en-US" sz="2400" b="1" dirty="0" smtClean="0">
                <a:solidFill>
                  <a:schemeClr val="bg1">
                    <a:lumMod val="75000"/>
                  </a:schemeClr>
                </a:solidFill>
                <a:effectLst>
                  <a:outerShdw blurRad="38100" dist="38100" dir="2700000" algn="tl">
                    <a:srgbClr val="000000">
                      <a:alpha val="43137"/>
                    </a:srgbClr>
                  </a:outerShdw>
                </a:effectLst>
              </a:rPr>
              <a:t>Genesis 1:26–27:   (ESV)</a:t>
            </a:r>
          </a:p>
          <a:p>
            <a:endParaRPr lang="en-US" sz="2400" b="1" dirty="0" smtClean="0">
              <a:solidFill>
                <a:schemeClr val="bg1">
                  <a:lumMod val="75000"/>
                </a:schemeClr>
              </a:solidFill>
              <a:effectLst>
                <a:outerShdw blurRad="38100" dist="38100" dir="2700000" algn="tl">
                  <a:srgbClr val="000000">
                    <a:alpha val="43137"/>
                  </a:srgbClr>
                </a:outerShdw>
              </a:effectLst>
            </a:endParaRPr>
          </a:p>
          <a:p>
            <a:r>
              <a:rPr lang="en-US" sz="2400" b="1" i="1" dirty="0" smtClean="0">
                <a:solidFill>
                  <a:schemeClr val="bg1">
                    <a:lumMod val="75000"/>
                  </a:schemeClr>
                </a:solidFill>
                <a:effectLst>
                  <a:outerShdw blurRad="38100" dist="38100" dir="2700000" algn="tl">
                    <a:srgbClr val="000000">
                      <a:alpha val="43137"/>
                    </a:srgbClr>
                  </a:outerShdw>
                </a:effectLst>
              </a:rPr>
              <a:t>Then God said, “Let us make man in our image, after our likeness; </a:t>
            </a:r>
            <a:r>
              <a:rPr lang="en-US" sz="2400" i="1" dirty="0" smtClean="0">
                <a:solidFill>
                  <a:schemeClr val="bg1">
                    <a:lumMod val="75000"/>
                  </a:schemeClr>
                </a:solidFill>
                <a:effectLst>
                  <a:outerShdw blurRad="38100" dist="38100" dir="2700000" algn="tl">
                    <a:srgbClr val="000000">
                      <a:alpha val="43137"/>
                    </a:srgbClr>
                  </a:outerShdw>
                </a:effectLst>
              </a:rPr>
              <a:t>and let them have dominion over the fish of the sea, and over the birds of the air, and</a:t>
            </a:r>
          </a:p>
          <a:p>
            <a:r>
              <a:rPr lang="en-US" sz="2400" i="1" dirty="0" smtClean="0">
                <a:solidFill>
                  <a:schemeClr val="bg1">
                    <a:lumMod val="75000"/>
                  </a:schemeClr>
                </a:solidFill>
                <a:effectLst>
                  <a:outerShdw blurRad="38100" dist="38100" dir="2700000" algn="tl">
                    <a:srgbClr val="000000">
                      <a:alpha val="43137"/>
                    </a:srgbClr>
                  </a:outerShdw>
                </a:effectLst>
              </a:rPr>
              <a:t>over </a:t>
            </a:r>
            <a:r>
              <a:rPr lang="en-US" sz="2400" i="1" smtClean="0">
                <a:solidFill>
                  <a:schemeClr val="bg1">
                    <a:lumMod val="75000"/>
                  </a:schemeClr>
                </a:solidFill>
                <a:effectLst>
                  <a:outerShdw blurRad="38100" dist="38100" dir="2700000" algn="tl">
                    <a:srgbClr val="000000">
                      <a:alpha val="43137"/>
                    </a:srgbClr>
                  </a:outerShdw>
                </a:effectLst>
              </a:rPr>
              <a:t>the livestock, </a:t>
            </a:r>
            <a:r>
              <a:rPr lang="en-US" sz="2400" i="1" dirty="0" smtClean="0">
                <a:solidFill>
                  <a:schemeClr val="bg1">
                    <a:lumMod val="75000"/>
                  </a:schemeClr>
                </a:solidFill>
                <a:effectLst>
                  <a:outerShdw blurRad="38100" dist="38100" dir="2700000" algn="tl">
                    <a:srgbClr val="000000">
                      <a:alpha val="43137"/>
                    </a:srgbClr>
                  </a:outerShdw>
                </a:effectLst>
              </a:rPr>
              <a:t>and over all the earth, and over every creeping thing that creeps upon the earth.” So God created man in his own image, in the image of God he created him; male and female he created them.</a:t>
            </a:r>
            <a:endParaRPr lang="en-US" sz="2400" dirty="0">
              <a:solidFill>
                <a:schemeClr val="bg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dissolve">
                                      <p:cBhvr>
                                        <p:cTn id="7" dur="500"/>
                                        <p:tgtEl>
                                          <p:spTgt spid="71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0">
                                            <p:txEl>
                                              <p:pRg st="3" end="3"/>
                                            </p:txEl>
                                          </p:spTgt>
                                        </p:tgtEl>
                                        <p:attrNameLst>
                                          <p:attrName>style.visibility</p:attrName>
                                        </p:attrNameLst>
                                      </p:cBhvr>
                                      <p:to>
                                        <p:strVal val="visible"/>
                                      </p:to>
                                    </p:set>
                                    <p:animEffect transition="in" filter="dissolve">
                                      <p:cBhvr>
                                        <p:cTn id="12" dur="500"/>
                                        <p:tgtEl>
                                          <p:spTgt spid="7170">
                                            <p:txEl>
                                              <p:pRg st="3" end="3"/>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170">
                                            <p:txEl>
                                              <p:pRg st="4" end="4"/>
                                            </p:txEl>
                                          </p:spTgt>
                                        </p:tgtEl>
                                        <p:attrNameLst>
                                          <p:attrName>style.visibility</p:attrName>
                                        </p:attrNameLst>
                                      </p:cBhvr>
                                      <p:to>
                                        <p:strVal val="visible"/>
                                      </p:to>
                                    </p:set>
                                    <p:animEffect transition="in" filter="dissolve">
                                      <p:cBhvr>
                                        <p:cTn id="15" dur="500"/>
                                        <p:tgtEl>
                                          <p:spTgt spid="7170">
                                            <p:txEl>
                                              <p:pRg st="4" end="4"/>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170">
                                            <p:txEl>
                                              <p:pRg st="5" end="5"/>
                                            </p:txEl>
                                          </p:spTgt>
                                        </p:tgtEl>
                                        <p:attrNameLst>
                                          <p:attrName>style.visibility</p:attrName>
                                        </p:attrNameLst>
                                      </p:cBhvr>
                                      <p:to>
                                        <p:strVal val="visible"/>
                                      </p:to>
                                    </p:set>
                                    <p:animEffect transition="in" filter="dissolve">
                                      <p:cBhvr>
                                        <p:cTn id="18" dur="500"/>
                                        <p:tgtEl>
                                          <p:spTgt spid="7170">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170">
                                            <p:txEl>
                                              <p:pRg st="7" end="7"/>
                                            </p:txEl>
                                          </p:spTgt>
                                        </p:tgtEl>
                                        <p:attrNameLst>
                                          <p:attrName>style.visibility</p:attrName>
                                        </p:attrNameLst>
                                      </p:cBhvr>
                                      <p:to>
                                        <p:strVal val="visible"/>
                                      </p:to>
                                    </p:set>
                                    <p:animEffect transition="in" filter="dissolve">
                                      <p:cBhvr>
                                        <p:cTn id="23" dur="500"/>
                                        <p:tgtEl>
                                          <p:spTgt spid="7170">
                                            <p:txEl>
                                              <p:pRg st="7" end="7"/>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170">
                                            <p:txEl>
                                              <p:pRg st="8" end="8"/>
                                            </p:txEl>
                                          </p:spTgt>
                                        </p:tgtEl>
                                        <p:attrNameLst>
                                          <p:attrName>style.visibility</p:attrName>
                                        </p:attrNameLst>
                                      </p:cBhvr>
                                      <p:to>
                                        <p:strVal val="visible"/>
                                      </p:to>
                                    </p:set>
                                    <p:animEffect transition="in" filter="dissolve">
                                      <p:cBhvr>
                                        <p:cTn id="26" dur="500"/>
                                        <p:tgtEl>
                                          <p:spTgt spid="7170">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170">
                                            <p:txEl>
                                              <p:pRg st="10" end="10"/>
                                            </p:txEl>
                                          </p:spTgt>
                                        </p:tgtEl>
                                        <p:attrNameLst>
                                          <p:attrName>style.visibility</p:attrName>
                                        </p:attrNameLst>
                                      </p:cBhvr>
                                      <p:to>
                                        <p:strVal val="visible"/>
                                      </p:to>
                                    </p:set>
                                    <p:animEffect transition="in" filter="dissolve">
                                      <p:cBhvr>
                                        <p:cTn id="31" dur="500"/>
                                        <p:tgtEl>
                                          <p:spTgt spid="7170">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170">
                                            <p:txEl>
                                              <p:pRg st="12" end="12"/>
                                            </p:txEl>
                                          </p:spTgt>
                                        </p:tgtEl>
                                        <p:attrNameLst>
                                          <p:attrName>style.visibility</p:attrName>
                                        </p:attrNameLst>
                                      </p:cBhvr>
                                      <p:to>
                                        <p:strVal val="visible"/>
                                      </p:to>
                                    </p:set>
                                    <p:animEffect transition="in" filter="dissolve">
                                      <p:cBhvr>
                                        <p:cTn id="36" dur="500"/>
                                        <p:tgtEl>
                                          <p:spTgt spid="717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04800" y="533400"/>
            <a:ext cx="8538748" cy="5686807"/>
          </a:xfrm>
          <a:prstGeom prst="rect">
            <a:avLst/>
          </a:prstGeom>
          <a:noFill/>
          <a:ln w="9525">
            <a:noFill/>
            <a:miter lim="800000"/>
            <a:headEnd/>
            <a:tailEnd/>
          </a:ln>
        </p:spPr>
      </p:pic>
      <p:sp>
        <p:nvSpPr>
          <p:cNvPr id="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9" name="TextBox 8"/>
          <p:cNvSpPr txBox="1"/>
          <p:nvPr/>
        </p:nvSpPr>
        <p:spPr>
          <a:xfrm>
            <a:off x="304800" y="990600"/>
            <a:ext cx="8610600" cy="4585871"/>
          </a:xfrm>
          <a:prstGeom prst="rect">
            <a:avLst/>
          </a:prstGeom>
          <a:noFill/>
        </p:spPr>
        <p:txBody>
          <a:bodyPr wrap="square" rtlCol="0">
            <a:spAutoFit/>
          </a:bodyPr>
          <a:lstStyle/>
          <a:p>
            <a:r>
              <a:rPr lang="en-US" sz="2800" dirty="0" smtClean="0">
                <a:solidFill>
                  <a:schemeClr val="bg2">
                    <a:lumMod val="90000"/>
                  </a:schemeClr>
                </a:solidFill>
                <a:latin typeface="Garamond" pitchFamily="18" charset="0"/>
              </a:rPr>
              <a:t>A note about death…      interment…cremation vs. burial?</a:t>
            </a:r>
          </a:p>
          <a:p>
            <a:endParaRPr lang="en-US" sz="2400" dirty="0" smtClean="0">
              <a:solidFill>
                <a:schemeClr val="bg2">
                  <a:lumMod val="90000"/>
                </a:schemeClr>
              </a:solidFill>
              <a:latin typeface="Garamond" pitchFamily="18" charset="0"/>
            </a:endParaRPr>
          </a:p>
          <a:p>
            <a:r>
              <a:rPr lang="en-US" sz="2400" dirty="0" smtClean="0">
                <a:solidFill>
                  <a:schemeClr val="bg2">
                    <a:lumMod val="90000"/>
                  </a:schemeClr>
                </a:solidFill>
                <a:latin typeface="Garamond" pitchFamily="18" charset="0"/>
              </a:rPr>
              <a:t>Cremation, historically,</a:t>
            </a:r>
          </a:p>
          <a:p>
            <a:r>
              <a:rPr lang="en-US" sz="2400" dirty="0" smtClean="0">
                <a:solidFill>
                  <a:schemeClr val="bg2">
                    <a:lumMod val="90000"/>
                  </a:schemeClr>
                </a:solidFill>
                <a:latin typeface="Garamond" pitchFamily="18" charset="0"/>
              </a:rPr>
              <a:t>is a pagan practice.  It </a:t>
            </a:r>
          </a:p>
          <a:p>
            <a:r>
              <a:rPr lang="en-US" sz="2400" dirty="0" smtClean="0">
                <a:solidFill>
                  <a:schemeClr val="bg2">
                    <a:lumMod val="90000"/>
                  </a:schemeClr>
                </a:solidFill>
                <a:latin typeface="Garamond" pitchFamily="18" charset="0"/>
              </a:rPr>
              <a:t>has been </a:t>
            </a:r>
          </a:p>
          <a:p>
            <a:r>
              <a:rPr lang="en-US" sz="2400" dirty="0" smtClean="0">
                <a:solidFill>
                  <a:schemeClr val="bg2">
                    <a:lumMod val="90000"/>
                  </a:schemeClr>
                </a:solidFill>
                <a:latin typeface="Garamond" pitchFamily="18" charset="0"/>
              </a:rPr>
              <a:t>traditionally </a:t>
            </a:r>
          </a:p>
          <a:p>
            <a:r>
              <a:rPr lang="en-US" sz="2400" dirty="0" smtClean="0">
                <a:solidFill>
                  <a:schemeClr val="bg2">
                    <a:lumMod val="90000"/>
                  </a:schemeClr>
                </a:solidFill>
                <a:latin typeface="Garamond" pitchFamily="18" charset="0"/>
              </a:rPr>
              <a:t>viewed by the </a:t>
            </a:r>
          </a:p>
          <a:p>
            <a:r>
              <a:rPr lang="en-US" sz="2400" dirty="0" smtClean="0">
                <a:solidFill>
                  <a:schemeClr val="bg2">
                    <a:lumMod val="90000"/>
                  </a:schemeClr>
                </a:solidFill>
                <a:latin typeface="Garamond" pitchFamily="18" charset="0"/>
              </a:rPr>
              <a:t>Church as unnatural</a:t>
            </a:r>
          </a:p>
          <a:p>
            <a:r>
              <a:rPr lang="en-US" sz="2400" dirty="0" smtClean="0">
                <a:solidFill>
                  <a:schemeClr val="bg2">
                    <a:lumMod val="90000"/>
                  </a:schemeClr>
                </a:solidFill>
                <a:latin typeface="Garamond" pitchFamily="18" charset="0"/>
              </a:rPr>
              <a:t>and only done if </a:t>
            </a:r>
          </a:p>
          <a:p>
            <a:r>
              <a:rPr lang="en-US" sz="2400" dirty="0" smtClean="0">
                <a:solidFill>
                  <a:schemeClr val="bg2">
                    <a:lumMod val="90000"/>
                  </a:schemeClr>
                </a:solidFill>
                <a:latin typeface="Garamond" pitchFamily="18" charset="0"/>
              </a:rPr>
              <a:t>medically  necessary</a:t>
            </a:r>
          </a:p>
          <a:p>
            <a:r>
              <a:rPr lang="en-US" sz="2400" dirty="0" smtClean="0">
                <a:solidFill>
                  <a:schemeClr val="bg2">
                    <a:lumMod val="90000"/>
                  </a:schemeClr>
                </a:solidFill>
                <a:latin typeface="Garamond" pitchFamily="18" charset="0"/>
              </a:rPr>
              <a:t>(plague/unable to inter).  </a:t>
            </a:r>
          </a:p>
          <a:p>
            <a:endParaRPr lang="en-US" sz="2400" dirty="0">
              <a:solidFill>
                <a:schemeClr val="bg2">
                  <a:lumMod val="90000"/>
                </a:schemeClr>
              </a:solidFill>
              <a:latin typeface="Garamond" pitchFamily="18" charset="0"/>
            </a:endParaRPr>
          </a:p>
        </p:txBody>
      </p:sp>
      <p:sp>
        <p:nvSpPr>
          <p:cNvPr id="10" name="TextBox 9"/>
          <p:cNvSpPr txBox="1"/>
          <p:nvPr/>
        </p:nvSpPr>
        <p:spPr>
          <a:xfrm>
            <a:off x="5943600" y="1806476"/>
            <a:ext cx="3048000" cy="2308324"/>
          </a:xfrm>
          <a:prstGeom prst="rect">
            <a:avLst/>
          </a:prstGeom>
          <a:noFill/>
        </p:spPr>
        <p:txBody>
          <a:bodyPr wrap="square" rtlCol="0">
            <a:spAutoFit/>
          </a:bodyPr>
          <a:lstStyle/>
          <a:p>
            <a:pPr algn="r"/>
            <a:r>
              <a:rPr lang="en-US" sz="2400" dirty="0" smtClean="0">
                <a:solidFill>
                  <a:schemeClr val="bg2">
                    <a:lumMod val="90000"/>
                  </a:schemeClr>
                </a:solidFill>
                <a:latin typeface="Garamond" pitchFamily="18" charset="0"/>
              </a:rPr>
              <a:t>Burial has been long the tradition of the Church         because it respects </a:t>
            </a:r>
          </a:p>
          <a:p>
            <a:pPr algn="r"/>
            <a:r>
              <a:rPr lang="en-US" sz="2400" dirty="0" smtClean="0">
                <a:solidFill>
                  <a:schemeClr val="bg2">
                    <a:lumMod val="90000"/>
                  </a:schemeClr>
                </a:solidFill>
                <a:latin typeface="Garamond" pitchFamily="18" charset="0"/>
              </a:rPr>
              <a:t>the body giving it its </a:t>
            </a:r>
            <a:r>
              <a:rPr lang="en-US" sz="2400" i="1" dirty="0" smtClean="0">
                <a:solidFill>
                  <a:schemeClr val="bg2">
                    <a:lumMod val="90000"/>
                  </a:schemeClr>
                </a:solidFill>
                <a:latin typeface="Garamond" pitchFamily="18" charset="0"/>
              </a:rPr>
              <a:t>Imago Dei </a:t>
            </a:r>
            <a:r>
              <a:rPr lang="en-US" sz="2400" dirty="0" smtClean="0">
                <a:solidFill>
                  <a:schemeClr val="bg2">
                    <a:lumMod val="90000"/>
                  </a:schemeClr>
                </a:solidFill>
                <a:latin typeface="Garamond" pitchFamily="18" charset="0"/>
              </a:rPr>
              <a:t>due.</a:t>
            </a:r>
          </a:p>
          <a:p>
            <a:pPr algn="r"/>
            <a:endParaRPr lang="en-US" sz="2400" dirty="0">
              <a:solidFill>
                <a:schemeClr val="bg2">
                  <a:lumMod val="90000"/>
                </a:schemeClr>
              </a:solidFill>
              <a:latin typeface="Garamond" pitchFamily="18" charset="0"/>
            </a:endParaRPr>
          </a:p>
        </p:txBody>
      </p:sp>
      <p:sp>
        <p:nvSpPr>
          <p:cNvPr id="11" name="Rounded Rectangular Callout 10"/>
          <p:cNvSpPr/>
          <p:nvPr/>
        </p:nvSpPr>
        <p:spPr>
          <a:xfrm>
            <a:off x="457200" y="838200"/>
            <a:ext cx="8229600" cy="5867400"/>
          </a:xfrm>
          <a:prstGeom prst="wedgeRoundRectCallout">
            <a:avLst>
              <a:gd name="adj1" fmla="val 25041"/>
              <a:gd name="adj2" fmla="val -53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 would suggest that in the cultures and periods in which the Bible was written, burial was generally perceived as honorable and cremation was generally seen as a way to prevent the dead from being honored. However, it does not appear to me that the Bible states that these are absolute or perpetual means of honoring and dishonoring the dead. In a society that perceives cremation as an honorable way to treat the dead, cremation ought to carry no stigma. Accepting different ways of treating the dead is, in my mind, part of being all things to all people (cf. 1 Cor. 9:19-23).</a:t>
            </a:r>
          </a:p>
          <a:p>
            <a:endParaRPr lang="en-US" dirty="0" smtClean="0"/>
          </a:p>
          <a:p>
            <a:r>
              <a:rPr lang="en-US" dirty="0" smtClean="0"/>
              <a:t>I would also point out that the Bible never suggests that those whose bodies are burned will not participate in the resurrection of all believers. Although it is sometimes taught that those whose bodies are destroyed thereby forfeit the ability to be resurrected unto glory, the Bible offers no support whatsoever for this idea. On the contrary, the resurrection is promised to all who are in Christ (Rom. 6:5; 1 Cor. 15), without regard to their manner of death or to the treatment of their bodies.</a:t>
            </a:r>
          </a:p>
          <a:p>
            <a:endParaRPr lang="en-US" dirty="0" smtClean="0"/>
          </a:p>
          <a:p>
            <a:r>
              <a:rPr lang="en-US" dirty="0" smtClean="0"/>
              <a:t>answer by Ra McLaughlin</a:t>
            </a:r>
          </a:p>
          <a:p>
            <a:endParaRPr lang="en-US" sz="2000" dirty="0" smtClean="0">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dissolve">
                                      <p:cBhvr>
                                        <p:cTn id="7" dur="500"/>
                                        <p:tgtEl>
                                          <p:spTgt spid="9">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dissolve">
                                      <p:cBhvr>
                                        <p:cTn id="10" dur="500"/>
                                        <p:tgtEl>
                                          <p:spTgt spid="9">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dissolve">
                                      <p:cBhvr>
                                        <p:cTn id="13" dur="500"/>
                                        <p:tgtEl>
                                          <p:spTgt spid="9">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dissolve">
                                      <p:cBhvr>
                                        <p:cTn id="16" dur="500"/>
                                        <p:tgtEl>
                                          <p:spTgt spid="9">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dissolve">
                                      <p:cBhvr>
                                        <p:cTn id="19" dur="500"/>
                                        <p:tgtEl>
                                          <p:spTgt spid="9">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dissolve">
                                      <p:cBhvr>
                                        <p:cTn id="22" dur="500"/>
                                        <p:tgtEl>
                                          <p:spTgt spid="9">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animEffect transition="in" filter="dissolve">
                                      <p:cBhvr>
                                        <p:cTn id="25" dur="500"/>
                                        <p:tgtEl>
                                          <p:spTgt spid="9">
                                            <p:txEl>
                                              <p:pRg st="8" end="8"/>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9">
                                            <p:txEl>
                                              <p:pRg st="9" end="9"/>
                                            </p:txEl>
                                          </p:spTgt>
                                        </p:tgtEl>
                                        <p:attrNameLst>
                                          <p:attrName>style.visibility</p:attrName>
                                        </p:attrNameLst>
                                      </p:cBhvr>
                                      <p:to>
                                        <p:strVal val="visible"/>
                                      </p:to>
                                    </p:set>
                                    <p:animEffect transition="in" filter="dissolve">
                                      <p:cBhvr>
                                        <p:cTn id="28" dur="500"/>
                                        <p:tgtEl>
                                          <p:spTgt spid="9">
                                            <p:txEl>
                                              <p:pRg st="9" end="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animEffect transition="in" filter="dissolve">
                                      <p:cBhvr>
                                        <p:cTn id="31" dur="500"/>
                                        <p:tgtEl>
                                          <p:spTgt spid="9">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eaLnBrk="1" hangingPunct="1">
              <a:buFontTx/>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5" name="Rectangle 3"/>
          <p:cNvSpPr>
            <a:spLocks noGrp="1" noChangeArrowheads="1"/>
          </p:cNvSpPr>
          <p:nvPr>
            <p:ph type="body" idx="1"/>
          </p:nvPr>
        </p:nvSpPr>
        <p:spPr>
          <a:xfrm>
            <a:off x="4572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F. The Essential Nature of Man</a:t>
            </a:r>
          </a:p>
          <a:p>
            <a:pPr marL="609600" indent="-609600">
              <a:buNone/>
              <a:defRPr/>
            </a:pPr>
            <a:r>
              <a:rPr lang="en-US" i="1" dirty="0" smtClean="0">
                <a:solidFill>
                  <a:schemeClr val="bg2">
                    <a:lumMod val="75000"/>
                  </a:schemeClr>
                </a:solidFill>
                <a:latin typeface="Times New Roman" pitchFamily="18" charset="0"/>
                <a:cs typeface="Times New Roman" pitchFamily="18" charset="0"/>
              </a:rPr>
              <a:t>Where do our souls come from?</a:t>
            </a:r>
          </a:p>
          <a:p>
            <a:pPr>
              <a:buNone/>
            </a:pPr>
            <a:r>
              <a:rPr lang="en-US" sz="2400" dirty="0" smtClean="0">
                <a:solidFill>
                  <a:schemeClr val="bg1"/>
                </a:solidFill>
              </a:rPr>
              <a:t>	1.  Two views have been common in the history of the church:</a:t>
            </a:r>
          </a:p>
          <a:p>
            <a:pPr>
              <a:buNone/>
            </a:pPr>
            <a:r>
              <a:rPr lang="en-US" sz="2400" i="1" dirty="0" smtClean="0">
                <a:solidFill>
                  <a:schemeClr val="bg1"/>
                </a:solidFill>
              </a:rPr>
              <a:t>		a.  </a:t>
            </a:r>
            <a:r>
              <a:rPr lang="en-US" sz="2400" i="1" dirty="0" smtClean="0">
                <a:solidFill>
                  <a:schemeClr val="accent3">
                    <a:lumMod val="60000"/>
                    <a:lumOff val="40000"/>
                  </a:schemeClr>
                </a:solidFill>
              </a:rPr>
              <a:t>Creationism</a:t>
            </a:r>
            <a:r>
              <a:rPr lang="en-US" sz="2400" i="1" dirty="0" smtClean="0">
                <a:solidFill>
                  <a:schemeClr val="bg1"/>
                </a:solidFill>
              </a:rPr>
              <a:t> is the view that God creates a new soul for each person and sends it </a:t>
            </a:r>
            <a:r>
              <a:rPr lang="en-US" sz="2400" dirty="0" smtClean="0">
                <a:solidFill>
                  <a:schemeClr val="bg1"/>
                </a:solidFill>
              </a:rPr>
              <a:t>to that person’s body sometime between conception and birth. </a:t>
            </a:r>
          </a:p>
          <a:p>
            <a:pPr>
              <a:buNone/>
            </a:pPr>
            <a:endParaRPr lang="en-US" sz="2400" dirty="0" smtClean="0">
              <a:solidFill>
                <a:schemeClr val="bg1"/>
              </a:solidFill>
            </a:endParaRPr>
          </a:p>
          <a:p>
            <a:pPr>
              <a:buNone/>
            </a:pPr>
            <a:endParaRPr lang="en-US" sz="2400" dirty="0" smtClean="0">
              <a:solidFill>
                <a:schemeClr val="bg1"/>
              </a:solidFill>
            </a:endParaRPr>
          </a:p>
          <a:p>
            <a:pPr>
              <a:buNone/>
            </a:pPr>
            <a:r>
              <a:rPr lang="en-US" sz="2400" i="1" dirty="0" smtClean="0">
                <a:solidFill>
                  <a:schemeClr val="bg1"/>
                </a:solidFill>
              </a:rPr>
              <a:t>		b.  </a:t>
            </a:r>
            <a:r>
              <a:rPr lang="en-US" sz="2400" i="1" dirty="0" err="1" smtClean="0">
                <a:solidFill>
                  <a:schemeClr val="accent1">
                    <a:lumMod val="60000"/>
                    <a:lumOff val="40000"/>
                  </a:schemeClr>
                </a:solidFill>
              </a:rPr>
              <a:t>Traducianism</a:t>
            </a:r>
            <a:r>
              <a:rPr lang="en-US" sz="2400" i="1" dirty="0" smtClean="0">
                <a:solidFill>
                  <a:schemeClr val="bg1"/>
                </a:solidFill>
              </a:rPr>
              <a:t> on the </a:t>
            </a:r>
            <a:r>
              <a:rPr lang="en-US" sz="2400" dirty="0" smtClean="0">
                <a:solidFill>
                  <a:schemeClr val="bg1"/>
                </a:solidFill>
              </a:rPr>
              <a:t>other hand, holds that the soul as well as the body of a child are inherited from the baby’s mother and father at the time of conception.</a:t>
            </a:r>
            <a:endParaRPr lang="en-US" sz="2400" i="1" dirty="0" smtClean="0">
              <a:solidFill>
                <a:schemeClr val="bg1"/>
              </a:solidFill>
              <a:latin typeface="Calibri" pitchFamily="34" charset="0"/>
              <a:cs typeface="Calibri" pitchFamily="34" charset="0"/>
            </a:endParaRPr>
          </a:p>
          <a:p>
            <a:pPr marL="609600" indent="-609600">
              <a:buNone/>
              <a:defRPr/>
            </a:pPr>
            <a:endParaRPr lang="en-US" dirty="0" smtClean="0">
              <a:solidFill>
                <a:schemeClr val="bg1"/>
              </a:solidFill>
              <a:effectLst>
                <a:outerShdw blurRad="38100" dist="38100" dir="2700000" algn="tl">
                  <a:srgbClr val="808080"/>
                </a:outerShdw>
              </a:effectLst>
            </a:endParaRPr>
          </a:p>
          <a:p>
            <a:pPr marL="609600" indent="-609600">
              <a:buNone/>
              <a:defRPr/>
            </a:pPr>
            <a:endParaRPr lang="en-US" dirty="0" smtClean="0">
              <a:solidFill>
                <a:schemeClr val="bg1"/>
              </a:solidFill>
              <a:effectLst>
                <a:outerShdw blurRad="38100" dist="38100" dir="2700000" algn="tl">
                  <a:srgbClr val="808080"/>
                </a:outerShdw>
              </a:effectLst>
            </a:endParaRPr>
          </a:p>
          <a:p>
            <a:pPr marL="609600" indent="-609600">
              <a:buNone/>
              <a:defRPr/>
            </a:pPr>
            <a:endParaRPr lang="en-US" dirty="0" smtClean="0">
              <a:solidFill>
                <a:schemeClr val="bg1"/>
              </a:solidFill>
              <a:effectLst>
                <a:outerShdw blurRad="38100" dist="38100" dir="2700000" algn="tl">
                  <a:srgbClr val="808080"/>
                </a:outerShdw>
              </a:effectLst>
            </a:endParaRPr>
          </a:p>
          <a:p>
            <a:pPr marL="609600" indent="-609600">
              <a:buNone/>
              <a:defRPr/>
            </a:pPr>
            <a:endParaRPr lang="en-US" sz="2400" dirty="0" smtClean="0">
              <a:solidFill>
                <a:schemeClr val="bg1"/>
              </a:solidFill>
              <a:latin typeface="Calibri" pitchFamily="34" charset="0"/>
              <a:cs typeface="Calibri" pitchFamily="34" charset="0"/>
            </a:endParaRPr>
          </a:p>
          <a:p>
            <a:pPr marL="609600" indent="-609600">
              <a:buNone/>
              <a:defRPr/>
            </a:pPr>
            <a:endParaRPr lang="en-US" sz="2800" i="1" dirty="0" smtClean="0">
              <a:solidFill>
                <a:schemeClr val="bg1"/>
              </a:solidFill>
              <a:latin typeface="Times New Roman" pitchFamily="18" charset="0"/>
              <a:cs typeface="Times New Roman" pitchFamily="18" charset="0"/>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6172200" y="685800"/>
            <a:ext cx="2590800" cy="1762125"/>
          </a:xfrm>
          <a:prstGeom prst="rect">
            <a:avLst/>
          </a:prstGeom>
          <a:noFill/>
          <a:ln w="9525">
            <a:noFill/>
            <a:miter lim="800000"/>
            <a:headEnd/>
            <a:tailEnd/>
          </a:ln>
        </p:spPr>
      </p:pic>
      <p:sp>
        <p:nvSpPr>
          <p:cNvPr id="8" name="Rounded Rectangular Callout 7"/>
          <p:cNvSpPr/>
          <p:nvPr/>
        </p:nvSpPr>
        <p:spPr>
          <a:xfrm>
            <a:off x="304800" y="304800"/>
            <a:ext cx="5029200" cy="1066800"/>
          </a:xfrm>
          <a:prstGeom prst="wedgeRoundRectCallout">
            <a:avLst>
              <a:gd name="adj1" fmla="val -15723"/>
              <a:gd name="adj2" fmla="val 7637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See any potential difficulties here…</a:t>
            </a:r>
            <a:endParaRPr lang="en-US" sz="2400" dirty="0">
              <a:solidFill>
                <a:schemeClr val="bg1"/>
              </a:solidFill>
            </a:endParaRPr>
          </a:p>
        </p:txBody>
      </p:sp>
      <p:sp>
        <p:nvSpPr>
          <p:cNvPr id="6" name="Rounded Rectangular Callout 5"/>
          <p:cNvSpPr/>
          <p:nvPr/>
        </p:nvSpPr>
        <p:spPr>
          <a:xfrm>
            <a:off x="3962400" y="152400"/>
            <a:ext cx="5029200" cy="6477000"/>
          </a:xfrm>
          <a:prstGeom prst="wedgeRoundRectCallout">
            <a:avLst>
              <a:gd name="adj1" fmla="val -66912"/>
              <a:gd name="adj2" fmla="val -80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Generally, the soul is considered simple and not composed of parts. </a:t>
            </a:r>
            <a:r>
              <a:rPr lang="en-US" sz="2400" dirty="0" err="1" smtClean="0"/>
              <a:t>Traducianism</a:t>
            </a:r>
            <a:r>
              <a:rPr lang="en-US" sz="2400" dirty="0" smtClean="0"/>
              <a:t> seems to suggest that the soul of the child somehow separates itself from the soul of the parent. Furthermore, which parent, the father, the mother, or both?</a:t>
            </a:r>
            <a:br>
              <a:rPr lang="en-US" sz="2400" dirty="0" smtClean="0"/>
            </a:br>
            <a:r>
              <a:rPr lang="en-US" sz="2400" dirty="0" smtClean="0"/>
              <a:t/>
            </a:r>
            <a:br>
              <a:rPr lang="en-US" sz="2400" dirty="0" smtClean="0"/>
            </a:br>
            <a:r>
              <a:rPr lang="en-US" sz="2400" dirty="0" smtClean="0"/>
              <a:t>However, the more troubling aspect of </a:t>
            </a:r>
            <a:r>
              <a:rPr lang="en-US" sz="2400" dirty="0" err="1" smtClean="0"/>
              <a:t>traducianism</a:t>
            </a:r>
            <a:r>
              <a:rPr lang="en-US" sz="2400" dirty="0" smtClean="0"/>
              <a:t> if its effect on Christology. If in Adam human nature as a whole sinned, it would seem that the human nature of Christ would be sinful, which is of course not true of our Lord.</a:t>
            </a:r>
            <a:endParaRPr lang="en-US" sz="2400" dirty="0">
              <a:solidFill>
                <a:schemeClr val="bg1"/>
              </a:solidFill>
            </a:endParaRPr>
          </a:p>
        </p:txBody>
      </p:sp>
      <p:sp>
        <p:nvSpPr>
          <p:cNvPr id="9" name="Rounded Rectangular Callout 8"/>
          <p:cNvSpPr/>
          <p:nvPr/>
        </p:nvSpPr>
        <p:spPr>
          <a:xfrm>
            <a:off x="3733800" y="304800"/>
            <a:ext cx="5257800" cy="6477000"/>
          </a:xfrm>
          <a:prstGeom prst="wedgeRoundRectCallout">
            <a:avLst>
              <a:gd name="adj1" fmla="val -56636"/>
              <a:gd name="adj2" fmla="val 241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I would like to point out the import of the above-mentioned WCF 6.3:</a:t>
            </a:r>
            <a:br>
              <a:rPr lang="en-US" sz="1600" dirty="0" smtClean="0"/>
            </a:br>
            <a:r>
              <a:rPr lang="en-US" sz="1600" dirty="0" smtClean="0"/>
              <a:t/>
            </a:r>
            <a:br>
              <a:rPr lang="en-US" sz="1600" dirty="0" smtClean="0"/>
            </a:br>
            <a:r>
              <a:rPr lang="en-US" sz="1600" dirty="0" smtClean="0"/>
              <a:t>III. They being the root of mankind, the guilt of this sin was imputed, and the same death in sin and corrupted nature conveyed to all their posterity, descending from them by ordinary generation.</a:t>
            </a:r>
            <a:br>
              <a:rPr lang="en-US" sz="1600" dirty="0" smtClean="0"/>
            </a:br>
            <a:r>
              <a:rPr lang="en-US" sz="1600" dirty="0" smtClean="0"/>
              <a:t/>
            </a:r>
            <a:br>
              <a:rPr lang="en-US" sz="1600" dirty="0" smtClean="0"/>
            </a:br>
            <a:r>
              <a:rPr lang="en-US" sz="1600" dirty="0" smtClean="0"/>
              <a:t>…the guilt of sin is indeed imputed; on the other hand, the corrupted nature is "conveyed." A forensic imputation would not explain why Adam's descendants sin.  Something about "ordinary generation" conveys the corrupt nature. Christ was not conceived by ordinary generation and thus does not partake of the corrupt nature. The creationist viewpoint takes on </a:t>
            </a:r>
            <a:r>
              <a:rPr lang="en-US" sz="1600" dirty="0" err="1" smtClean="0"/>
              <a:t>gnostic</a:t>
            </a:r>
            <a:r>
              <a:rPr lang="en-US" sz="1600" dirty="0" smtClean="0"/>
              <a:t> overtones in that there is a supposed pure soul corrupted by attachment to an impure body. </a:t>
            </a:r>
            <a:br>
              <a:rPr lang="en-US" sz="1600" dirty="0" smtClean="0"/>
            </a:br>
            <a:r>
              <a:rPr lang="en-US" sz="1600" dirty="0" smtClean="0"/>
              <a:t/>
            </a:r>
            <a:br>
              <a:rPr lang="en-US" sz="1600" dirty="0" smtClean="0"/>
            </a:br>
            <a:r>
              <a:rPr lang="en-US" sz="1600" dirty="0" smtClean="0"/>
              <a:t>Scripturally speaking, I think the exegetical evidence is a bit thin for either side. We see God make a soul for Adam, but not for Eve. Also, God ceased from creative activity at the end of the Genesis account. Of course, we can find counter-examples to this, but creationism involves God involved in </a:t>
            </a:r>
            <a:r>
              <a:rPr lang="en-US" sz="1600" i="1" dirty="0" smtClean="0"/>
              <a:t>regular</a:t>
            </a:r>
            <a:r>
              <a:rPr lang="en-US" sz="1600" dirty="0" smtClean="0"/>
              <a:t> creative activity.                                </a:t>
            </a:r>
            <a:r>
              <a:rPr lang="en-US" sz="1600" dirty="0" smtClean="0">
                <a:solidFill>
                  <a:schemeClr val="bg1"/>
                </a:solidFill>
              </a:rPr>
              <a:t>Charlie Johnson</a:t>
            </a:r>
            <a:endParaRPr lang="en-US" sz="1600" dirty="0">
              <a:solidFill>
                <a:schemeClr val="bg1"/>
              </a:solidFill>
            </a:endParaRPr>
          </a:p>
        </p:txBody>
      </p:sp>
      <p:sp>
        <p:nvSpPr>
          <p:cNvPr id="10" name="TextBox 9"/>
          <p:cNvSpPr txBox="1"/>
          <p:nvPr/>
        </p:nvSpPr>
        <p:spPr>
          <a:xfrm>
            <a:off x="304800" y="1143000"/>
            <a:ext cx="3200400" cy="5078313"/>
          </a:xfrm>
          <a:prstGeom prst="rect">
            <a:avLst/>
          </a:prstGeom>
          <a:solidFill>
            <a:schemeClr val="accent2">
              <a:lumMod val="50000"/>
            </a:schemeClr>
          </a:solidFill>
        </p:spPr>
        <p:txBody>
          <a:bodyPr wrap="square" rtlCol="0">
            <a:spAutoFit/>
          </a:bodyPr>
          <a:lstStyle/>
          <a:p>
            <a:r>
              <a:rPr lang="en-US" dirty="0" smtClean="0">
                <a:solidFill>
                  <a:schemeClr val="bg1"/>
                </a:solidFill>
              </a:rPr>
              <a:t>There is one other popular view called </a:t>
            </a:r>
            <a:r>
              <a:rPr lang="en-US" i="1" dirty="0" smtClean="0">
                <a:solidFill>
                  <a:schemeClr val="bg1"/>
                </a:solidFill>
              </a:rPr>
              <a:t>pre-</a:t>
            </a:r>
            <a:r>
              <a:rPr lang="en-US" i="1" dirty="0" err="1" smtClean="0">
                <a:solidFill>
                  <a:schemeClr val="bg1"/>
                </a:solidFill>
              </a:rPr>
              <a:t>existentianism</a:t>
            </a:r>
            <a:r>
              <a:rPr lang="en-US" i="1" dirty="0" smtClean="0">
                <a:solidFill>
                  <a:schemeClr val="bg1"/>
                </a:solidFill>
              </a:rPr>
              <a:t> namely, that the souls of</a:t>
            </a:r>
          </a:p>
          <a:p>
            <a:r>
              <a:rPr lang="en-US" dirty="0" smtClean="0">
                <a:solidFill>
                  <a:schemeClr val="bg1"/>
                </a:solidFill>
              </a:rPr>
              <a:t>people exist in heaven long before their bodies are conceived in the wombs of their</a:t>
            </a:r>
          </a:p>
          <a:p>
            <a:r>
              <a:rPr lang="en-US" dirty="0" smtClean="0">
                <a:solidFill>
                  <a:schemeClr val="bg1"/>
                </a:solidFill>
              </a:rPr>
              <a:t>mothers, and that God then brings the soul to earth to be joined with the baby’s body</a:t>
            </a:r>
          </a:p>
          <a:p>
            <a:r>
              <a:rPr lang="en-US" dirty="0" smtClean="0">
                <a:solidFill>
                  <a:schemeClr val="bg1"/>
                </a:solidFill>
              </a:rPr>
              <a:t>as he or she grows in the womb. But this view is not held by either Roman Catholic or</a:t>
            </a:r>
          </a:p>
          <a:p>
            <a:r>
              <a:rPr lang="en-US" dirty="0" smtClean="0">
                <a:solidFill>
                  <a:schemeClr val="bg1"/>
                </a:solidFill>
              </a:rPr>
              <a:t>Protestant theologians and is dangerously akin to ideas of reincarnation found in</a:t>
            </a:r>
          </a:p>
          <a:p>
            <a:r>
              <a:rPr lang="en-US" dirty="0" smtClean="0">
                <a:solidFill>
                  <a:schemeClr val="bg1"/>
                </a:solidFill>
              </a:rPr>
              <a:t>Eastern religions. Moreover, there is no support for this view in Scripture.</a:t>
            </a:r>
            <a:endParaRPr lang="en-US" dirty="0">
              <a:solidFill>
                <a:schemeClr val="bg1"/>
              </a:solidFill>
            </a:endParaRPr>
          </a:p>
        </p:txBody>
      </p:sp>
      <p:sp>
        <p:nvSpPr>
          <p:cNvPr id="11" name="TextBox 10"/>
          <p:cNvSpPr txBox="1"/>
          <p:nvPr/>
        </p:nvSpPr>
        <p:spPr>
          <a:xfrm>
            <a:off x="1828800" y="2133600"/>
            <a:ext cx="7010400" cy="3970318"/>
          </a:xfrm>
          <a:prstGeom prst="rect">
            <a:avLst/>
          </a:prstGeom>
          <a:solidFill>
            <a:schemeClr val="bg1">
              <a:lumMod val="95000"/>
            </a:schemeClr>
          </a:solidFill>
        </p:spPr>
        <p:txBody>
          <a:bodyPr wrap="square" rtlCol="0">
            <a:spAutoFit/>
          </a:bodyPr>
          <a:lstStyle/>
          <a:p>
            <a:r>
              <a:rPr lang="en-US" sz="2800" dirty="0" smtClean="0">
                <a:solidFill>
                  <a:srgbClr val="C00000"/>
                </a:solidFill>
              </a:rPr>
              <a:t>We ought not debate this</a:t>
            </a:r>
          </a:p>
          <a:p>
            <a:r>
              <a:rPr lang="en-US" sz="2800" dirty="0" smtClean="0">
                <a:solidFill>
                  <a:srgbClr val="C00000"/>
                </a:solidFill>
              </a:rPr>
              <a:t> question as it is nearly a </a:t>
            </a:r>
          </a:p>
          <a:p>
            <a:r>
              <a:rPr lang="en-US" sz="2800" dirty="0" smtClean="0">
                <a:solidFill>
                  <a:srgbClr val="C00000"/>
                </a:solidFill>
              </a:rPr>
              <a:t>fool’s errand...and should</a:t>
            </a:r>
          </a:p>
          <a:p>
            <a:r>
              <a:rPr lang="en-US" sz="2800" dirty="0" smtClean="0">
                <a:solidFill>
                  <a:srgbClr val="C00000"/>
                </a:solidFill>
              </a:rPr>
              <a:t> see both as speculative…</a:t>
            </a:r>
          </a:p>
          <a:p>
            <a:r>
              <a:rPr lang="en-US" sz="2800" dirty="0" smtClean="0">
                <a:solidFill>
                  <a:srgbClr val="C00000"/>
                </a:solidFill>
              </a:rPr>
              <a:t>because Scripture does not </a:t>
            </a:r>
          </a:p>
          <a:p>
            <a:r>
              <a:rPr lang="en-US" sz="2800" dirty="0" smtClean="0">
                <a:solidFill>
                  <a:srgbClr val="C00000"/>
                </a:solidFill>
              </a:rPr>
              <a:t>give us enough to be sure…</a:t>
            </a:r>
            <a:r>
              <a:rPr lang="en-US" sz="2800" dirty="0" smtClean="0"/>
              <a:t>Augustine confessed near the end of his life that he could not resolve the matter either way to his own satisfaction (</a:t>
            </a:r>
            <a:r>
              <a:rPr lang="en-US" sz="2800" i="1" dirty="0" err="1" smtClean="0"/>
              <a:t>Retractationes</a:t>
            </a:r>
            <a:r>
              <a:rPr lang="en-US" sz="2800" dirty="0" smtClean="0"/>
              <a:t> 1.1.3).</a:t>
            </a:r>
            <a:endParaRPr lang="en-US" sz="2800" dirty="0">
              <a:solidFill>
                <a:srgbClr val="C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6096000" y="1219200"/>
            <a:ext cx="2286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dissolve">
                                      <p:cBhvr>
                                        <p:cTn id="7" dur="500"/>
                                        <p:tgtEl>
                                          <p:spTgt spid="542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dissolv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098"/>
                                        </p:tgtEl>
                                      </p:cBhvr>
                                    </p:animEffect>
                                    <p:set>
                                      <p:cBhvr>
                                        <p:cTn id="17" dur="1" fill="hold">
                                          <p:stCondLst>
                                            <p:cond delay="499"/>
                                          </p:stCondLst>
                                        </p:cTn>
                                        <p:tgtEl>
                                          <p:spTgt spid="40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dissolve">
                                      <p:cBhvr>
                                        <p:cTn id="22" dur="500"/>
                                        <p:tgtEl>
                                          <p:spTgt spid="54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Effect transition="in" filter="dissolve">
                                      <p:cBhvr>
                                        <p:cTn id="27" dur="500"/>
                                        <p:tgtEl>
                                          <p:spTgt spid="542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275">
                                            <p:txEl>
                                              <p:pRg st="7" end="7"/>
                                            </p:txEl>
                                          </p:spTgt>
                                        </p:tgtEl>
                                        <p:attrNameLst>
                                          <p:attrName>style.visibility</p:attrName>
                                        </p:attrNameLst>
                                      </p:cBhvr>
                                      <p:to>
                                        <p:strVal val="visible"/>
                                      </p:to>
                                    </p:set>
                                    <p:animEffect transition="in" filter="dissolve">
                                      <p:cBhvr>
                                        <p:cTn id="32" dur="500"/>
                                        <p:tgtEl>
                                          <p:spTgt spid="5427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1" nodeType="clickEffect">
                                  <p:stCondLst>
                                    <p:cond delay="0"/>
                                  </p:stCondLst>
                                  <p:childTnLst>
                                    <p:animEffect transition="out" filter="dissolv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dissolv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050"/>
                                        </p:tgtEl>
                                        <p:attrNameLst>
                                          <p:attrName>style.visibility</p:attrName>
                                        </p:attrNameLst>
                                      </p:cBhvr>
                                      <p:to>
                                        <p:strVal val="visible"/>
                                      </p:to>
                                    </p:set>
                                    <p:animEffect transition="in" filter="dissolve">
                                      <p:cBhvr>
                                        <p:cTn id="72" dur="500"/>
                                        <p:tgtEl>
                                          <p:spTgt spid="2050"/>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dissolve">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P spid="8" grpId="0" animBg="1"/>
      <p:bldP spid="8" grpId="1" animBg="1"/>
      <p:bldP spid="6" grpId="0" animBg="1"/>
      <p:bldP spid="6" grpId="1" animBg="1"/>
      <p:bldP spid="9" grpId="0" animBg="1"/>
      <p:bldP spid="9" grpId="1"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addyman\Documents\Bible 10~Acts, Epistles, Systematics\Systematics\Anthropology\dunce_cap.jpg"/>
          <p:cNvPicPr>
            <a:picLocks noChangeAspect="1" noChangeArrowheads="1"/>
          </p:cNvPicPr>
          <p:nvPr/>
        </p:nvPicPr>
        <p:blipFill>
          <a:blip r:embed="rId2" cstate="print"/>
          <a:srcRect/>
          <a:stretch>
            <a:fillRect/>
          </a:stretch>
        </p:blipFill>
        <p:spPr bwMode="auto">
          <a:xfrm>
            <a:off x="1" y="152400"/>
            <a:ext cx="9144000" cy="6553200"/>
          </a:xfrm>
          <a:prstGeom prst="rect">
            <a:avLst/>
          </a:prstGeom>
          <a:noFill/>
        </p:spPr>
      </p:pic>
      <p:sp>
        <p:nvSpPr>
          <p:cNvPr id="3" name="TextBox 2"/>
          <p:cNvSpPr txBox="1"/>
          <p:nvPr/>
        </p:nvSpPr>
        <p:spPr>
          <a:xfrm rot="16200000">
            <a:off x="-2623690" y="2699891"/>
            <a:ext cx="6629400" cy="1077218"/>
          </a:xfrm>
          <a:prstGeom prst="rect">
            <a:avLst/>
          </a:prstGeom>
          <a:noFill/>
        </p:spPr>
        <p:txBody>
          <a:bodyPr wrap="square" rtlCol="0">
            <a:spAutoFit/>
          </a:bodyPr>
          <a:lstStyle/>
          <a:p>
            <a:r>
              <a:rPr lang="en-US" sz="3200" b="1" u="sng" dirty="0" smtClean="0">
                <a:solidFill>
                  <a:srgbClr val="FFC000"/>
                </a:solidFill>
                <a:effectLst>
                  <a:outerShdw blurRad="38100" dist="38100" dir="2700000" algn="tl">
                    <a:srgbClr val="000000">
                      <a:alpha val="43137"/>
                    </a:srgbClr>
                  </a:outerShdw>
                </a:effectLst>
                <a:latin typeface="Freestyle Script" pitchFamily="66" charset="0"/>
              </a:rPr>
              <a:t>Sin</a:t>
            </a:r>
            <a:r>
              <a:rPr lang="en-US" sz="3200" u="sng" dirty="0" smtClean="0">
                <a:solidFill>
                  <a:srgbClr val="FFC000"/>
                </a:solidFill>
                <a:effectLst>
                  <a:outerShdw blurRad="38100" dist="38100" dir="2700000" algn="tl">
                    <a:srgbClr val="000000">
                      <a:alpha val="43137"/>
                    </a:srgbClr>
                  </a:outerShdw>
                </a:effectLst>
                <a:latin typeface="Freestyle Script" pitchFamily="66" charset="0"/>
              </a:rPr>
              <a:t>:</a:t>
            </a:r>
            <a:r>
              <a:rPr lang="en-US" sz="3200" dirty="0" smtClean="0">
                <a:solidFill>
                  <a:srgbClr val="FFC000"/>
                </a:solidFill>
                <a:effectLst>
                  <a:outerShdw blurRad="38100" dist="38100" dir="2700000" algn="tl">
                    <a:srgbClr val="000000">
                      <a:alpha val="43137"/>
                    </a:srgbClr>
                  </a:outerShdw>
                </a:effectLst>
                <a:latin typeface="Freestyle Script" pitchFamily="66" charset="0"/>
              </a:rPr>
              <a:t> What is sin? Where did it come from? Do we inherit a sinful nature from Adam? Do we inherit guilt from Adam?</a:t>
            </a:r>
            <a:endParaRPr lang="en-US" sz="3200" dirty="0">
              <a:solidFill>
                <a:srgbClr val="FFC000"/>
              </a:solidFill>
              <a:effectLst>
                <a:outerShdw blurRad="38100" dist="38100" dir="2700000" algn="tl">
                  <a:srgbClr val="000000">
                    <a:alpha val="43137"/>
                  </a:srgbClr>
                </a:outerShdw>
              </a:effectLst>
              <a:latin typeface="Freestyle Script" pitchFamily="66" charset="0"/>
            </a:endParaRPr>
          </a:p>
        </p:txBody>
      </p:sp>
      <p:sp>
        <p:nvSpPr>
          <p:cNvPr id="4" name="Rectangle 3"/>
          <p:cNvSpPr/>
          <p:nvPr/>
        </p:nvSpPr>
        <p:spPr>
          <a:xfrm>
            <a:off x="5943600" y="228600"/>
            <a:ext cx="2602489" cy="646331"/>
          </a:xfrm>
          <a:prstGeom prst="rect">
            <a:avLst/>
          </a:prstGeom>
        </p:spPr>
        <p:txBody>
          <a:bodyPr wrap="square">
            <a:spAutoFit/>
          </a:bodyPr>
          <a:lstStyle/>
          <a:p>
            <a:pPr algn="r"/>
            <a:r>
              <a:rPr lang="en-US"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dirty="0">
              <a:solidFill>
                <a:schemeClr val="bg1"/>
              </a:solidFill>
              <a:effectLst>
                <a:outerShdw blurRad="38100" dist="38100" dir="2700000" algn="tl">
                  <a:srgbClr val="000000">
                    <a:alpha val="43137"/>
                  </a:srgbClr>
                </a:outerShdw>
              </a:effectLst>
              <a:latin typeface="Ringbearer" pitchFamily="18" charset="0"/>
            </a:endParaRPr>
          </a:p>
        </p:txBody>
      </p:sp>
      <p:sp>
        <p:nvSpPr>
          <p:cNvPr id="2" name="Rectangle 1"/>
          <p:cNvSpPr/>
          <p:nvPr/>
        </p:nvSpPr>
        <p:spPr>
          <a:xfrm rot="16200000">
            <a:off x="6989926" y="2851564"/>
            <a:ext cx="3481659" cy="369332"/>
          </a:xfrm>
          <a:prstGeom prst="rect">
            <a:avLst/>
          </a:prstGeom>
        </p:spPr>
        <p:txBody>
          <a:bodyPr wrap="none">
            <a:spAutoFit/>
          </a:bodyPr>
          <a:lstStyle/>
          <a:p>
            <a:r>
              <a:rPr lang="en-US" b="1" dirty="0">
                <a:effectLst>
                  <a:outerShdw blurRad="38100" dist="38100" dir="2700000" algn="tl">
                    <a:srgbClr val="000000">
                      <a:alpha val="43137"/>
                    </a:srgbClr>
                  </a:outerShdw>
                </a:effectLst>
                <a:hlinkClick r:id="rId3"/>
              </a:rPr>
              <a:t>Ravi Zacharias Drops TRUTH Bomb</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584411"/>
            <a:ext cx="9144000" cy="6121189"/>
          </a:xfrm>
          <a:prstGeom prst="rect">
            <a:avLst/>
          </a:prstGeom>
          <a:noFill/>
          <a:ln w="9525">
            <a:noFill/>
            <a:miter lim="800000"/>
            <a:headEnd/>
            <a:tailEnd/>
          </a:ln>
        </p:spPr>
      </p:pic>
      <p:sp>
        <p:nvSpPr>
          <p:cNvPr id="834562" name="Text Box 2"/>
          <p:cNvSpPr txBox="1">
            <a:spLocks noChangeArrowheads="1"/>
          </p:cNvSpPr>
          <p:nvPr/>
        </p:nvSpPr>
        <p:spPr bwMode="auto">
          <a:xfrm>
            <a:off x="0" y="0"/>
            <a:ext cx="9144000" cy="1077218"/>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few </a:t>
            </a:r>
            <a:r>
              <a:rPr lang="en-US" sz="3200" b="1" i="1" dirty="0" smtClean="0">
                <a:solidFill>
                  <a:schemeClr val="bg1"/>
                </a:solidFill>
                <a:latin typeface="Book Antiqua" pitchFamily="32" charset="0"/>
              </a:rPr>
              <a:t>observations of Life in the Garden </a:t>
            </a:r>
          </a:p>
          <a:p>
            <a:pPr algn="ctr"/>
            <a:r>
              <a:rPr lang="en-US" sz="3200" b="1" i="1" dirty="0" smtClean="0">
                <a:solidFill>
                  <a:schemeClr val="bg1"/>
                </a:solidFill>
                <a:latin typeface="Book Antiqua" pitchFamily="32" charset="0"/>
              </a:rPr>
              <a:t>Before the Fall…</a:t>
            </a:r>
            <a:endParaRPr lang="en-US" sz="3200" b="1" i="1" dirty="0">
              <a:solidFill>
                <a:schemeClr val="bg1"/>
              </a:solidFill>
              <a:latin typeface="Book Antiqua" pitchFamily="32" charset="0"/>
            </a:endParaRPr>
          </a:p>
        </p:txBody>
      </p:sp>
      <p:sp>
        <p:nvSpPr>
          <p:cNvPr id="834563" name="Text Box 3"/>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sp>
        <p:nvSpPr>
          <p:cNvPr id="834564" name="Text Box 4"/>
          <p:cNvSpPr txBox="1">
            <a:spLocks noChangeArrowheads="1"/>
          </p:cNvSpPr>
          <p:nvPr/>
        </p:nvSpPr>
        <p:spPr bwMode="auto">
          <a:xfrm>
            <a:off x="0" y="1371600"/>
            <a:ext cx="9144000" cy="4462760"/>
          </a:xfrm>
          <a:prstGeom prst="rect">
            <a:avLst/>
          </a:prstGeom>
          <a:noFill/>
          <a:ln w="9525">
            <a:noFill/>
            <a:miter lim="800000"/>
            <a:headEnd/>
            <a:tailEnd/>
          </a:ln>
        </p:spPr>
        <p:txBody>
          <a:bodyPr>
            <a:spAutoFit/>
          </a:bodyPr>
          <a:lstStyle/>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God and Man had a very intimate relationship</a:t>
            </a:r>
          </a:p>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There was serious beauty in the garden</a:t>
            </a:r>
          </a:p>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Work was given before the fall</a:t>
            </a:r>
          </a:p>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Freedom was granted, but required </a:t>
            </a:r>
            <a:r>
              <a:rPr lang="en-US" sz="2000" dirty="0" smtClean="0">
                <a:solidFill>
                  <a:schemeClr val="bg1"/>
                </a:solidFill>
                <a:latin typeface="Book Antiqua" pitchFamily="32" charset="0"/>
              </a:rPr>
              <a:t>				restraint</a:t>
            </a:r>
            <a:endParaRPr lang="en-US" sz="2000" dirty="0">
              <a:solidFill>
                <a:schemeClr val="bg1"/>
              </a:solidFill>
              <a:latin typeface="Book Antiqua" pitchFamily="32" charset="0"/>
            </a:endParaRPr>
          </a:p>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The creation of woman clearly </a:t>
            </a:r>
            <a:r>
              <a:rPr lang="en-US" sz="2000" dirty="0" smtClean="0">
                <a:solidFill>
                  <a:schemeClr val="bg1"/>
                </a:solidFill>
                <a:latin typeface="Book Antiqua" pitchFamily="32" charset="0"/>
              </a:rPr>
              <a:t>				             teaches </a:t>
            </a:r>
            <a:r>
              <a:rPr lang="en-US" sz="2000" dirty="0">
                <a:solidFill>
                  <a:schemeClr val="bg1"/>
                </a:solidFill>
                <a:latin typeface="Book Antiqua" pitchFamily="32" charset="0"/>
              </a:rPr>
              <a:t>that we were made </a:t>
            </a:r>
            <a:r>
              <a:rPr lang="en-US" sz="2000" dirty="0" smtClean="0">
                <a:solidFill>
                  <a:schemeClr val="bg1"/>
                </a:solidFill>
                <a:latin typeface="Book Antiqua" pitchFamily="32" charset="0"/>
              </a:rPr>
              <a:t>				                      for </a:t>
            </a:r>
            <a:r>
              <a:rPr lang="en-US" sz="2000" dirty="0">
                <a:solidFill>
                  <a:schemeClr val="bg1"/>
                </a:solidFill>
                <a:latin typeface="Book Antiqua" pitchFamily="32" charset="0"/>
              </a:rPr>
              <a:t>perfect relationships</a:t>
            </a:r>
          </a:p>
          <a:p>
            <a:pPr marL="914400" lvl="1" indent="-457200">
              <a:lnSpc>
                <a:spcPct val="130000"/>
              </a:lnSpc>
              <a:spcBef>
                <a:spcPct val="50000"/>
              </a:spcBef>
              <a:buFont typeface="Arial" charset="0"/>
              <a:buAutoNum type="arabicPeriod"/>
            </a:pPr>
            <a:r>
              <a:rPr lang="en-US" sz="2000" dirty="0">
                <a:solidFill>
                  <a:schemeClr val="bg1"/>
                </a:solidFill>
                <a:latin typeface="Book Antiqua" pitchFamily="32" charset="0"/>
              </a:rPr>
              <a:t>It was all VERY GOOD!!!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4564">
                                            <p:txEl>
                                              <p:pRg st="0" end="0"/>
                                            </p:txEl>
                                          </p:spTgt>
                                        </p:tgtEl>
                                        <p:attrNameLst>
                                          <p:attrName>style.visibility</p:attrName>
                                        </p:attrNameLst>
                                      </p:cBhvr>
                                      <p:to>
                                        <p:strVal val="visible"/>
                                      </p:to>
                                    </p:set>
                                    <p:animEffect transition="in" filter="dissolve">
                                      <p:cBhvr>
                                        <p:cTn id="7" dur="500"/>
                                        <p:tgtEl>
                                          <p:spTgt spid="8345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4564">
                                            <p:txEl>
                                              <p:pRg st="1" end="1"/>
                                            </p:txEl>
                                          </p:spTgt>
                                        </p:tgtEl>
                                        <p:attrNameLst>
                                          <p:attrName>style.visibility</p:attrName>
                                        </p:attrNameLst>
                                      </p:cBhvr>
                                      <p:to>
                                        <p:strVal val="visible"/>
                                      </p:to>
                                    </p:set>
                                    <p:animEffect transition="in" filter="dissolve">
                                      <p:cBhvr>
                                        <p:cTn id="12" dur="500"/>
                                        <p:tgtEl>
                                          <p:spTgt spid="8345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34564">
                                            <p:txEl>
                                              <p:pRg st="2" end="2"/>
                                            </p:txEl>
                                          </p:spTgt>
                                        </p:tgtEl>
                                        <p:attrNameLst>
                                          <p:attrName>style.visibility</p:attrName>
                                        </p:attrNameLst>
                                      </p:cBhvr>
                                      <p:to>
                                        <p:strVal val="visible"/>
                                      </p:to>
                                    </p:set>
                                    <p:animEffect transition="in" filter="dissolve">
                                      <p:cBhvr>
                                        <p:cTn id="17" dur="500"/>
                                        <p:tgtEl>
                                          <p:spTgt spid="8345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34564">
                                            <p:txEl>
                                              <p:pRg st="3" end="3"/>
                                            </p:txEl>
                                          </p:spTgt>
                                        </p:tgtEl>
                                        <p:attrNameLst>
                                          <p:attrName>style.visibility</p:attrName>
                                        </p:attrNameLst>
                                      </p:cBhvr>
                                      <p:to>
                                        <p:strVal val="visible"/>
                                      </p:to>
                                    </p:set>
                                    <p:animEffect transition="in" filter="dissolve">
                                      <p:cBhvr>
                                        <p:cTn id="22" dur="500"/>
                                        <p:tgtEl>
                                          <p:spTgt spid="8345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34564">
                                            <p:txEl>
                                              <p:pRg st="4" end="4"/>
                                            </p:txEl>
                                          </p:spTgt>
                                        </p:tgtEl>
                                        <p:attrNameLst>
                                          <p:attrName>style.visibility</p:attrName>
                                        </p:attrNameLst>
                                      </p:cBhvr>
                                      <p:to>
                                        <p:strVal val="visible"/>
                                      </p:to>
                                    </p:set>
                                    <p:animEffect transition="in" filter="dissolve">
                                      <p:cBhvr>
                                        <p:cTn id="27" dur="500"/>
                                        <p:tgtEl>
                                          <p:spTgt spid="8345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34564">
                                            <p:txEl>
                                              <p:pRg st="5" end="5"/>
                                            </p:txEl>
                                          </p:spTgt>
                                        </p:tgtEl>
                                        <p:attrNameLst>
                                          <p:attrName>style.visibility</p:attrName>
                                        </p:attrNameLst>
                                      </p:cBhvr>
                                      <p:to>
                                        <p:strVal val="visible"/>
                                      </p:to>
                                    </p:set>
                                    <p:animEffect transition="in" filter="dissolve">
                                      <p:cBhvr>
                                        <p:cTn id="32" dur="500"/>
                                        <p:tgtEl>
                                          <p:spTgt spid="8345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1.  The Temptation</a:t>
            </a:r>
          </a:p>
        </p:txBody>
      </p:sp>
      <p:sp>
        <p:nvSpPr>
          <p:cNvPr id="766979" name="Text Box 3"/>
          <p:cNvSpPr txBox="1">
            <a:spLocks noChangeArrowheads="1"/>
          </p:cNvSpPr>
          <p:nvPr/>
        </p:nvSpPr>
        <p:spPr bwMode="auto">
          <a:xfrm>
            <a:off x="0" y="1066800"/>
            <a:ext cx="9144000" cy="3477875"/>
          </a:xfrm>
          <a:prstGeom prst="rect">
            <a:avLst/>
          </a:prstGeom>
          <a:noFill/>
          <a:ln w="9525">
            <a:noFill/>
            <a:miter lim="800000"/>
            <a:headEnd/>
            <a:tailEnd/>
          </a:ln>
          <a:effectLst/>
        </p:spPr>
        <p:txBody>
          <a:bodyPr wrap="square">
            <a:spAutoFit/>
          </a:bodyPr>
          <a:lstStyle/>
          <a:p>
            <a:pPr algn="ctr"/>
            <a:r>
              <a:rPr lang="en-US" sz="2200" b="1" dirty="0">
                <a:solidFill>
                  <a:schemeClr val="bg1"/>
                </a:solidFill>
                <a:latin typeface="Book Antiqua" pitchFamily="32" charset="0"/>
              </a:rPr>
              <a:t>Genesis 3:1-24</a:t>
            </a:r>
          </a:p>
          <a:p>
            <a:pPr algn="ctr"/>
            <a:r>
              <a:rPr lang="en-US" sz="2200" baseline="30000" dirty="0">
                <a:solidFill>
                  <a:schemeClr val="bg1"/>
                </a:solidFill>
                <a:latin typeface="Book Antiqua" pitchFamily="32" charset="0"/>
              </a:rPr>
              <a:t>1</a:t>
            </a:r>
            <a:r>
              <a:rPr lang="en-US" sz="2200" dirty="0">
                <a:solidFill>
                  <a:schemeClr val="bg1"/>
                </a:solidFill>
                <a:latin typeface="Book Antiqua" pitchFamily="32" charset="0"/>
              </a:rPr>
              <a:t>Now the serpent was more crafty than any of the wild animals the LORD God had made.  He said to the woman, “Did God really say, ‘You must not eat from any tree in the garden’?”  </a:t>
            </a:r>
            <a:r>
              <a:rPr lang="en-US" sz="2200" baseline="30000" dirty="0">
                <a:solidFill>
                  <a:schemeClr val="bg1"/>
                </a:solidFill>
                <a:latin typeface="Book Antiqua" pitchFamily="32" charset="0"/>
              </a:rPr>
              <a:t>2</a:t>
            </a:r>
            <a:r>
              <a:rPr lang="en-US" sz="2200" dirty="0">
                <a:solidFill>
                  <a:schemeClr val="bg1"/>
                </a:solidFill>
                <a:latin typeface="Book Antiqua" pitchFamily="32" charset="0"/>
              </a:rPr>
              <a:t>The woman said to the serpent, “We may eat fruit from the trees in the garden, </a:t>
            </a:r>
            <a:r>
              <a:rPr lang="en-US" sz="2200" baseline="30000" dirty="0">
                <a:solidFill>
                  <a:schemeClr val="bg1"/>
                </a:solidFill>
                <a:latin typeface="Book Antiqua" pitchFamily="32" charset="0"/>
              </a:rPr>
              <a:t>3</a:t>
            </a:r>
            <a:r>
              <a:rPr lang="en-US" sz="2200" dirty="0">
                <a:solidFill>
                  <a:schemeClr val="bg1"/>
                </a:solidFill>
                <a:latin typeface="Book Antiqua" pitchFamily="32" charset="0"/>
              </a:rPr>
              <a:t>but God did say, ‘You must not eat fruit from the tree that is in the middle of the garden, and you must not touch it, or you will die.’”  </a:t>
            </a:r>
            <a:r>
              <a:rPr lang="en-US" sz="2200" baseline="30000" dirty="0">
                <a:solidFill>
                  <a:schemeClr val="bg1"/>
                </a:solidFill>
                <a:latin typeface="Book Antiqua" pitchFamily="32" charset="0"/>
              </a:rPr>
              <a:t>4</a:t>
            </a:r>
            <a:r>
              <a:rPr lang="en-US" sz="2200" dirty="0">
                <a:solidFill>
                  <a:schemeClr val="bg1"/>
                </a:solidFill>
                <a:latin typeface="Book Antiqua" pitchFamily="32" charset="0"/>
              </a:rPr>
              <a:t>“You will not surely die,” the serpent said to the woman.  </a:t>
            </a:r>
            <a:r>
              <a:rPr lang="en-US" sz="2200" baseline="30000" dirty="0">
                <a:solidFill>
                  <a:schemeClr val="bg1"/>
                </a:solidFill>
                <a:latin typeface="Book Antiqua" pitchFamily="32" charset="0"/>
              </a:rPr>
              <a:t>5</a:t>
            </a:r>
            <a:r>
              <a:rPr lang="en-US" sz="2200" dirty="0">
                <a:solidFill>
                  <a:schemeClr val="bg1"/>
                </a:solidFill>
                <a:latin typeface="Book Antiqua" pitchFamily="32" charset="0"/>
              </a:rPr>
              <a:t>“For God knows that when you eat of it your eyes will be opened, and you will be like God, knowing good and evil.”</a:t>
            </a:r>
          </a:p>
        </p:txBody>
      </p:sp>
      <p:sp>
        <p:nvSpPr>
          <p:cNvPr id="766980"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pic>
        <p:nvPicPr>
          <p:cNvPr id="3075" name="Picture 3"/>
          <p:cNvPicPr>
            <a:picLocks noChangeAspect="1" noChangeArrowheads="1"/>
          </p:cNvPicPr>
          <p:nvPr/>
        </p:nvPicPr>
        <p:blipFill>
          <a:blip r:embed="rId3" cstate="print"/>
          <a:srcRect/>
          <a:stretch>
            <a:fillRect/>
          </a:stretch>
        </p:blipFill>
        <p:spPr bwMode="auto">
          <a:xfrm>
            <a:off x="2514600" y="4572000"/>
            <a:ext cx="4038600" cy="2215916"/>
          </a:xfrm>
          <a:prstGeom prst="rect">
            <a:avLst/>
          </a:prstGeom>
          <a:noFill/>
          <a:ln w="9525">
            <a:noFill/>
            <a:miter lim="800000"/>
            <a:headEnd/>
            <a:tailEnd/>
          </a:ln>
        </p:spPr>
      </p:pic>
      <p:sp>
        <p:nvSpPr>
          <p:cNvPr id="8" name="Oval 7"/>
          <p:cNvSpPr/>
          <p:nvPr/>
        </p:nvSpPr>
        <p:spPr>
          <a:xfrm>
            <a:off x="5638800" y="1371600"/>
            <a:ext cx="3733800" cy="1143000"/>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rPr>
              <a:t>Did God really say</a:t>
            </a:r>
            <a:endParaRPr lang="en-US" sz="2400" b="1" dirty="0">
              <a:latin typeface="Times New Roman" pitchFamily="18" charset="0"/>
            </a:endParaRPr>
          </a:p>
        </p:txBody>
      </p:sp>
      <p:sp>
        <p:nvSpPr>
          <p:cNvPr id="9" name="Rounded Rectangular Callout 8"/>
          <p:cNvSpPr/>
          <p:nvPr/>
        </p:nvSpPr>
        <p:spPr>
          <a:xfrm>
            <a:off x="228600" y="4419600"/>
            <a:ext cx="2057400" cy="1524000"/>
          </a:xfrm>
          <a:prstGeom prst="wedgeRoundRectCallout">
            <a:avLst>
              <a:gd name="adj1" fmla="val -2542"/>
              <a:gd name="adj2" fmla="val 794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 What seems to be the common denominator –the fundamental root of sin?</a:t>
            </a:r>
            <a:endParaRPr lang="en-US" dirty="0"/>
          </a:p>
        </p:txBody>
      </p:sp>
      <p:sp>
        <p:nvSpPr>
          <p:cNvPr id="10" name="Rounded Rectangular Callout 9"/>
          <p:cNvSpPr/>
          <p:nvPr/>
        </p:nvSpPr>
        <p:spPr>
          <a:xfrm>
            <a:off x="6705600" y="2590800"/>
            <a:ext cx="2286000" cy="4114800"/>
          </a:xfrm>
          <a:prstGeom prst="wedgeRoundRectCallout">
            <a:avLst>
              <a:gd name="adj1" fmla="val -49143"/>
              <a:gd name="adj2" fmla="val -646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  1. It attacks our basis for </a:t>
            </a:r>
            <a:r>
              <a:rPr lang="en-US" sz="1600" b="1" i="1" dirty="0" smtClean="0">
                <a:solidFill>
                  <a:schemeClr val="accent2">
                    <a:lumMod val="50000"/>
                  </a:schemeClr>
                </a:solidFill>
              </a:rPr>
              <a:t>knowledge</a:t>
            </a:r>
            <a:r>
              <a:rPr lang="en-US" sz="1600" dirty="0" smtClean="0"/>
              <a:t> (recasting answers to the question, “What is true?”)</a:t>
            </a:r>
          </a:p>
          <a:p>
            <a:pPr algn="ctr"/>
            <a:r>
              <a:rPr lang="en-US" sz="1600" dirty="0" smtClean="0"/>
              <a:t>2</a:t>
            </a:r>
            <a:r>
              <a:rPr lang="en-US" sz="1600" dirty="0"/>
              <a:t>. It attacks our basis for </a:t>
            </a:r>
            <a:r>
              <a:rPr lang="en-US" sz="1600" b="1" i="1" dirty="0" smtClean="0">
                <a:solidFill>
                  <a:schemeClr val="accent2">
                    <a:lumMod val="50000"/>
                  </a:schemeClr>
                </a:solidFill>
              </a:rPr>
              <a:t>moral standards </a:t>
            </a:r>
            <a:r>
              <a:rPr lang="en-US" sz="1600" dirty="0" smtClean="0"/>
              <a:t>(recasting </a:t>
            </a:r>
            <a:r>
              <a:rPr lang="en-US" sz="1600" dirty="0"/>
              <a:t>answers to the question, “What is </a:t>
            </a:r>
            <a:r>
              <a:rPr lang="en-US" sz="1600" dirty="0" smtClean="0"/>
              <a:t>right?)” </a:t>
            </a:r>
          </a:p>
          <a:p>
            <a:pPr algn="ctr"/>
            <a:r>
              <a:rPr lang="en-US" sz="1600" dirty="0" smtClean="0"/>
              <a:t>3. It </a:t>
            </a:r>
            <a:r>
              <a:rPr lang="en-US" sz="1600" dirty="0"/>
              <a:t>attacks our basis for </a:t>
            </a:r>
            <a:r>
              <a:rPr lang="en-US" sz="1600" dirty="0" smtClean="0"/>
              <a:t>our </a:t>
            </a:r>
            <a:r>
              <a:rPr lang="en-US" sz="1600" b="1" i="1" dirty="0" smtClean="0">
                <a:solidFill>
                  <a:schemeClr val="accent2">
                    <a:lumMod val="50000"/>
                  </a:schemeClr>
                </a:solidFill>
              </a:rPr>
              <a:t>identity</a:t>
            </a:r>
            <a:r>
              <a:rPr lang="en-US" sz="1600" dirty="0" smtClean="0">
                <a:solidFill>
                  <a:schemeClr val="accent2">
                    <a:lumMod val="50000"/>
                  </a:schemeClr>
                </a:solidFill>
              </a:rPr>
              <a:t> </a:t>
            </a:r>
            <a:r>
              <a:rPr lang="en-US" sz="1600" dirty="0" smtClean="0"/>
              <a:t>(recasting </a:t>
            </a:r>
            <a:r>
              <a:rPr lang="en-US" sz="1600" dirty="0"/>
              <a:t>answers to the question, </a:t>
            </a:r>
            <a:r>
              <a:rPr lang="en-US" sz="1600" dirty="0" smtClean="0"/>
              <a:t>“Who am I?”)</a:t>
            </a:r>
            <a:endParaRPr lang="en-US" sz="1600" dirty="0"/>
          </a:p>
        </p:txBody>
      </p:sp>
      <p:sp>
        <p:nvSpPr>
          <p:cNvPr id="2" name="TextBox 1"/>
          <p:cNvSpPr txBox="1"/>
          <p:nvPr/>
        </p:nvSpPr>
        <p:spPr>
          <a:xfrm>
            <a:off x="228600" y="6336268"/>
            <a:ext cx="2438400" cy="369332"/>
          </a:xfrm>
          <a:prstGeom prst="rect">
            <a:avLst/>
          </a:prstGeom>
          <a:noFill/>
        </p:spPr>
        <p:txBody>
          <a:bodyPr wrap="square" rtlCol="0">
            <a:spAutoFit/>
          </a:bodyPr>
          <a:lstStyle/>
          <a:p>
            <a:r>
              <a:rPr lang="en-US" dirty="0" smtClean="0">
                <a:solidFill>
                  <a:schemeClr val="accent1">
                    <a:lumMod val="60000"/>
                    <a:lumOff val="40000"/>
                  </a:schemeClr>
                </a:solidFill>
              </a:rPr>
              <a:t>Disbelief in God’s word</a:t>
            </a:r>
            <a:endParaRPr lang="en-US" dirty="0">
              <a:solidFill>
                <a:schemeClr val="accent1">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2.  The first human sin ever committed</a:t>
            </a:r>
          </a:p>
        </p:txBody>
      </p:sp>
      <p:sp>
        <p:nvSpPr>
          <p:cNvPr id="769027" name="Text Box 3"/>
          <p:cNvSpPr txBox="1">
            <a:spLocks noChangeArrowheads="1"/>
          </p:cNvSpPr>
          <p:nvPr/>
        </p:nvSpPr>
        <p:spPr bwMode="auto">
          <a:xfrm>
            <a:off x="4876800" y="1371600"/>
            <a:ext cx="3962400" cy="3139321"/>
          </a:xfrm>
          <a:prstGeom prst="rect">
            <a:avLst/>
          </a:prstGeom>
          <a:noFill/>
          <a:ln w="9525">
            <a:noFill/>
            <a:miter lim="800000"/>
            <a:headEnd/>
            <a:tailEnd/>
          </a:ln>
          <a:effectLst/>
        </p:spPr>
        <p:txBody>
          <a:bodyPr wrap="square">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6</a:t>
            </a:r>
            <a:r>
              <a:rPr lang="en-US" sz="2200" dirty="0">
                <a:solidFill>
                  <a:schemeClr val="bg1"/>
                </a:solidFill>
                <a:latin typeface="Book Antiqua" pitchFamily="32" charset="0"/>
              </a:rPr>
              <a:t>When the woman saw that the fruit of the tree was good for food and pleasing to the eye, and also desirable for gaining wisdom, she took some and ate it.  She also gave some to her husband, who was with her, and he ate it.  </a:t>
            </a:r>
          </a:p>
        </p:txBody>
      </p:sp>
      <p:sp>
        <p:nvSpPr>
          <p:cNvPr id="769028"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pic>
        <p:nvPicPr>
          <p:cNvPr id="5122" name="Picture 2"/>
          <p:cNvPicPr>
            <a:picLocks noChangeAspect="1" noChangeArrowheads="1"/>
          </p:cNvPicPr>
          <p:nvPr/>
        </p:nvPicPr>
        <p:blipFill>
          <a:blip r:embed="rId3" cstate="print"/>
          <a:srcRect/>
          <a:stretch>
            <a:fillRect/>
          </a:stretch>
        </p:blipFill>
        <p:spPr bwMode="auto">
          <a:xfrm>
            <a:off x="228600" y="1295400"/>
            <a:ext cx="4343400" cy="5429250"/>
          </a:xfrm>
          <a:prstGeom prst="rect">
            <a:avLst/>
          </a:prstGeom>
          <a:noFill/>
          <a:ln w="9525">
            <a:noFill/>
            <a:miter lim="800000"/>
            <a:headEnd/>
            <a:tailEnd/>
          </a:ln>
        </p:spPr>
      </p:pic>
      <p:sp>
        <p:nvSpPr>
          <p:cNvPr id="7" name="Rounded Rectangular Callout 6"/>
          <p:cNvSpPr/>
          <p:nvPr/>
        </p:nvSpPr>
        <p:spPr>
          <a:xfrm>
            <a:off x="6172200" y="5029200"/>
            <a:ext cx="2057400" cy="1524000"/>
          </a:xfrm>
          <a:prstGeom prst="wedgeRoundRectCallout">
            <a:avLst>
              <a:gd name="adj1" fmla="val 19338"/>
              <a:gd name="adj2" fmla="val -82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does this verse reveal?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dissolv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3.  The Result</a:t>
            </a:r>
          </a:p>
        </p:txBody>
      </p:sp>
      <p:sp>
        <p:nvSpPr>
          <p:cNvPr id="771075" name="Text Box 3"/>
          <p:cNvSpPr txBox="1">
            <a:spLocks noChangeArrowheads="1"/>
          </p:cNvSpPr>
          <p:nvPr/>
        </p:nvSpPr>
        <p:spPr bwMode="auto">
          <a:xfrm>
            <a:off x="3646488" y="1252538"/>
            <a:ext cx="5497512" cy="1766887"/>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7</a:t>
            </a:r>
            <a:r>
              <a:rPr lang="en-US" sz="2200" dirty="0">
                <a:solidFill>
                  <a:schemeClr val="bg1"/>
                </a:solidFill>
                <a:latin typeface="Book Antiqua" pitchFamily="32" charset="0"/>
              </a:rPr>
              <a:t>Then the eyes of both of them were opened, and they realized that they were naked; so they sewed fig leaves together and made coverings for themselves.</a:t>
            </a:r>
          </a:p>
        </p:txBody>
      </p:sp>
      <p:pic>
        <p:nvPicPr>
          <p:cNvPr id="771077" name="Picture 5" descr="windowday6"/>
          <p:cNvPicPr>
            <a:picLocks noChangeAspect="1" noChangeArrowheads="1"/>
          </p:cNvPicPr>
          <p:nvPr/>
        </p:nvPicPr>
        <p:blipFill>
          <a:blip r:embed="rId3" cstate="print"/>
          <a:srcRect/>
          <a:stretch>
            <a:fillRect/>
          </a:stretch>
        </p:blipFill>
        <p:spPr bwMode="auto">
          <a:xfrm>
            <a:off x="0" y="1689100"/>
            <a:ext cx="3646488" cy="3403600"/>
          </a:xfrm>
          <a:prstGeom prst="rect">
            <a:avLst/>
          </a:prstGeom>
          <a:noFill/>
        </p:spPr>
      </p:pic>
      <p:sp>
        <p:nvSpPr>
          <p:cNvPr id="6" name="Rounded Rectangular Callout 5"/>
          <p:cNvSpPr/>
          <p:nvPr/>
        </p:nvSpPr>
        <p:spPr>
          <a:xfrm>
            <a:off x="3962400" y="4114800"/>
            <a:ext cx="2057400" cy="1524000"/>
          </a:xfrm>
          <a:prstGeom prst="wedgeRoundRectCallout">
            <a:avLst>
              <a:gd name="adj1" fmla="val -21004"/>
              <a:gd name="adj2" fmla="val -1005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 believe to be one of the saddest verses in all of Scripture</a:t>
            </a:r>
            <a:endParaRPr lang="en-US" dirty="0"/>
          </a:p>
        </p:txBody>
      </p:sp>
      <p:sp>
        <p:nvSpPr>
          <p:cNvPr id="7" name="Rounded Rectangular Callout 6"/>
          <p:cNvSpPr/>
          <p:nvPr/>
        </p:nvSpPr>
        <p:spPr>
          <a:xfrm>
            <a:off x="6400800" y="3962400"/>
            <a:ext cx="2438400" cy="1828800"/>
          </a:xfrm>
          <a:prstGeom prst="wedgeRoundRectCallout">
            <a:avLst>
              <a:gd name="adj1" fmla="val -9102"/>
              <a:gd name="adj2" fmla="val -1014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Significance?</a:t>
            </a:r>
          </a:p>
          <a:p>
            <a:pPr marL="342900" indent="-342900" algn="ctr">
              <a:buAutoNum type="arabicPeriod"/>
            </a:pPr>
            <a:r>
              <a:rPr lang="en-US" dirty="0" smtClean="0"/>
              <a:t>Shame demands covering</a:t>
            </a:r>
          </a:p>
          <a:p>
            <a:pPr marL="342900" indent="-342900" algn="ctr">
              <a:buAutoNum type="arabicPeriod"/>
            </a:pPr>
            <a:r>
              <a:rPr lang="en-US" dirty="0" smtClean="0"/>
              <a:t>Inevitably we pursue a works-based theology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dissolve">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ssolv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bldLvl="5"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4.  A changed relationship with God</a:t>
            </a:r>
          </a:p>
        </p:txBody>
      </p:sp>
      <p:sp>
        <p:nvSpPr>
          <p:cNvPr id="773123" name="Text Box 3"/>
          <p:cNvSpPr txBox="1">
            <a:spLocks noChangeArrowheads="1"/>
          </p:cNvSpPr>
          <p:nvPr/>
        </p:nvSpPr>
        <p:spPr bwMode="auto">
          <a:xfrm>
            <a:off x="3646488" y="1252538"/>
            <a:ext cx="5497512" cy="4446587"/>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8</a:t>
            </a:r>
            <a:r>
              <a:rPr lang="en-US" sz="2200" dirty="0">
                <a:solidFill>
                  <a:schemeClr val="bg1"/>
                </a:solidFill>
                <a:latin typeface="Book Antiqua" pitchFamily="32" charset="0"/>
              </a:rPr>
              <a:t>Then the man and his wife heard the sound of the LORD God as he was walking in the garden in the cool of the day, and they hid from the LORD God among the trees of the garden.  </a:t>
            </a:r>
            <a:r>
              <a:rPr lang="en-US" sz="2200" baseline="30000" dirty="0">
                <a:solidFill>
                  <a:schemeClr val="bg1"/>
                </a:solidFill>
                <a:latin typeface="Book Antiqua" pitchFamily="32" charset="0"/>
              </a:rPr>
              <a:t>9</a:t>
            </a:r>
            <a:r>
              <a:rPr lang="en-US" sz="2200" dirty="0">
                <a:solidFill>
                  <a:schemeClr val="bg1"/>
                </a:solidFill>
                <a:latin typeface="Book Antiqua" pitchFamily="32" charset="0"/>
              </a:rPr>
              <a:t>But the LORD God called to the man, “Where are you?”  </a:t>
            </a:r>
            <a:r>
              <a:rPr lang="en-US" sz="2200" baseline="30000" dirty="0">
                <a:solidFill>
                  <a:schemeClr val="bg1"/>
                </a:solidFill>
                <a:latin typeface="Book Antiqua" pitchFamily="32" charset="0"/>
              </a:rPr>
              <a:t>10</a:t>
            </a:r>
            <a:r>
              <a:rPr lang="en-US" sz="2200" dirty="0">
                <a:solidFill>
                  <a:schemeClr val="bg1"/>
                </a:solidFill>
                <a:latin typeface="Book Antiqua" pitchFamily="32" charset="0"/>
              </a:rPr>
              <a:t>He answered, “I heard you in the garden, and I was afraid because I was naked; so I hid.”  </a:t>
            </a:r>
            <a:r>
              <a:rPr lang="en-US" sz="2200" baseline="30000" dirty="0">
                <a:solidFill>
                  <a:schemeClr val="bg1"/>
                </a:solidFill>
                <a:latin typeface="Book Antiqua" pitchFamily="32" charset="0"/>
              </a:rPr>
              <a:t>11</a:t>
            </a:r>
            <a:r>
              <a:rPr lang="en-US" sz="2200" dirty="0">
                <a:solidFill>
                  <a:schemeClr val="bg1"/>
                </a:solidFill>
                <a:latin typeface="Book Antiqua" pitchFamily="32" charset="0"/>
              </a:rPr>
              <a:t>And he said, “Who told you that you were naked?  Have you eaten from the tree from which I commanded you not to eat?”  </a:t>
            </a:r>
          </a:p>
        </p:txBody>
      </p:sp>
      <p:sp>
        <p:nvSpPr>
          <p:cNvPr id="773124"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pic>
        <p:nvPicPr>
          <p:cNvPr id="773125" name="Picture 5" descr="windowday6"/>
          <p:cNvPicPr>
            <a:picLocks noChangeAspect="1" noChangeArrowheads="1"/>
          </p:cNvPicPr>
          <p:nvPr/>
        </p:nvPicPr>
        <p:blipFill>
          <a:blip r:embed="rId3" cstate="print"/>
          <a:srcRect/>
          <a:stretch>
            <a:fillRect/>
          </a:stretch>
        </p:blipFill>
        <p:spPr bwMode="auto">
          <a:xfrm>
            <a:off x="0" y="1689100"/>
            <a:ext cx="3646488" cy="3403600"/>
          </a:xfrm>
          <a:prstGeom prst="rect">
            <a:avLst/>
          </a:prstGeom>
          <a:noFill/>
        </p:spPr>
      </p:pic>
      <p:sp>
        <p:nvSpPr>
          <p:cNvPr id="6" name="Rounded Rectangular Callout 5"/>
          <p:cNvSpPr/>
          <p:nvPr/>
        </p:nvSpPr>
        <p:spPr>
          <a:xfrm>
            <a:off x="762000" y="5410200"/>
            <a:ext cx="3429000" cy="990600"/>
          </a:xfrm>
          <a:prstGeom prst="wedgeRoundRectCallout">
            <a:avLst>
              <a:gd name="adj1" fmla="val 60637"/>
              <a:gd name="adj2" fmla="val -1227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MAN vs. _____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3"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5.  A changed relationship with one another</a:t>
            </a:r>
          </a:p>
        </p:txBody>
      </p:sp>
      <p:sp>
        <p:nvSpPr>
          <p:cNvPr id="775171" name="Text Box 3"/>
          <p:cNvSpPr txBox="1">
            <a:spLocks noChangeArrowheads="1"/>
          </p:cNvSpPr>
          <p:nvPr/>
        </p:nvSpPr>
        <p:spPr bwMode="auto">
          <a:xfrm>
            <a:off x="3646488" y="1252538"/>
            <a:ext cx="5497512" cy="2436812"/>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12</a:t>
            </a:r>
            <a:r>
              <a:rPr lang="en-US" sz="2200" dirty="0">
                <a:solidFill>
                  <a:schemeClr val="bg1"/>
                </a:solidFill>
                <a:latin typeface="Book Antiqua" pitchFamily="32" charset="0"/>
              </a:rPr>
              <a:t>The man said, “The woman you put here with me—she gave me some fruit from the tree, and I ate it.”  </a:t>
            </a:r>
            <a:r>
              <a:rPr lang="en-US" sz="2200" baseline="30000" dirty="0">
                <a:solidFill>
                  <a:schemeClr val="bg1"/>
                </a:solidFill>
                <a:latin typeface="Book Antiqua" pitchFamily="32" charset="0"/>
              </a:rPr>
              <a:t>13</a:t>
            </a:r>
            <a:r>
              <a:rPr lang="en-US" sz="2200" dirty="0">
                <a:solidFill>
                  <a:schemeClr val="bg1"/>
                </a:solidFill>
                <a:latin typeface="Book Antiqua" pitchFamily="32" charset="0"/>
              </a:rPr>
              <a:t>Then the LORD God said to the woman, “What is this you have done?”  The woman said, “The serpent deceived me, and I ate.”  </a:t>
            </a:r>
          </a:p>
        </p:txBody>
      </p:sp>
      <p:sp>
        <p:nvSpPr>
          <p:cNvPr id="775172"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pic>
        <p:nvPicPr>
          <p:cNvPr id="775173" name="Picture 5" descr="windowday6"/>
          <p:cNvPicPr>
            <a:picLocks noChangeAspect="1" noChangeArrowheads="1"/>
          </p:cNvPicPr>
          <p:nvPr/>
        </p:nvPicPr>
        <p:blipFill>
          <a:blip r:embed="rId3" cstate="print"/>
          <a:srcRect/>
          <a:stretch>
            <a:fillRect/>
          </a:stretch>
        </p:blipFill>
        <p:spPr bwMode="auto">
          <a:xfrm>
            <a:off x="0" y="1689100"/>
            <a:ext cx="3646488" cy="3403600"/>
          </a:xfrm>
          <a:prstGeom prst="rect">
            <a:avLst/>
          </a:prstGeom>
          <a:noFill/>
        </p:spPr>
      </p:pic>
      <p:sp>
        <p:nvSpPr>
          <p:cNvPr id="7" name="Rounded Rectangular Callout 6"/>
          <p:cNvSpPr/>
          <p:nvPr/>
        </p:nvSpPr>
        <p:spPr>
          <a:xfrm>
            <a:off x="6248400" y="4648200"/>
            <a:ext cx="2057400" cy="1524000"/>
          </a:xfrm>
          <a:prstGeom prst="wedgeRoundRectCallout">
            <a:avLst>
              <a:gd name="adj1" fmla="val -37414"/>
              <a:gd name="adj2" fmla="val -99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Adam’s initial response?</a:t>
            </a:r>
          </a:p>
          <a:p>
            <a:pPr algn="ctr"/>
            <a:endParaRPr lang="en-US" dirty="0" smtClean="0"/>
          </a:p>
          <a:p>
            <a:pPr algn="ctr"/>
            <a:r>
              <a:rPr lang="en-US" dirty="0" smtClean="0"/>
              <a:t>Who does he blame (careful!)?</a:t>
            </a:r>
            <a:endParaRPr lang="en-US" dirty="0"/>
          </a:p>
        </p:txBody>
      </p:sp>
      <p:sp>
        <p:nvSpPr>
          <p:cNvPr id="9" name="Rounded Rectangular Callout 8"/>
          <p:cNvSpPr/>
          <p:nvPr/>
        </p:nvSpPr>
        <p:spPr>
          <a:xfrm>
            <a:off x="762000" y="5410200"/>
            <a:ext cx="3429000" cy="990600"/>
          </a:xfrm>
          <a:prstGeom prst="wedgeRoundRectCallout">
            <a:avLst>
              <a:gd name="adj1" fmla="val 64030"/>
              <a:gd name="adj2" fmla="val -2195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MAN vs. _____ </a:t>
            </a:r>
            <a:endParaRPr lang="en-US" sz="2800" dirty="0"/>
          </a:p>
        </p:txBody>
      </p:sp>
      <p:sp>
        <p:nvSpPr>
          <p:cNvPr id="8" name="Rounded Rectangular Callout 7"/>
          <p:cNvSpPr/>
          <p:nvPr/>
        </p:nvSpPr>
        <p:spPr>
          <a:xfrm>
            <a:off x="457200" y="571500"/>
            <a:ext cx="3429000" cy="990600"/>
          </a:xfrm>
          <a:prstGeom prst="wedgeRoundRectCallout">
            <a:avLst>
              <a:gd name="adj1" fmla="val 108000"/>
              <a:gd name="adj2" fmla="val 617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MAN vs. _____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dissolv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dissolve">
                                      <p:cBhvr>
                                        <p:cTn id="30" dur="500"/>
                                        <p:tgtEl>
                                          <p:spTgt spid="8">
                                            <p:bg/>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dissolve">
                                      <p:cBhvr>
                                        <p:cTn id="3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animBg="1"/>
      <p:bldP spid="9" grpId="0" build="p" bldLvl="3" animBg="1"/>
      <p:bldP spid="8" grpId="0" build="p" bldLvl="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0" y="990600"/>
            <a:ext cx="9144000" cy="5535613"/>
          </a:xfrm>
          <a:prstGeom prst="rect">
            <a:avLst/>
          </a:prstGeom>
          <a:noFill/>
          <a:ln w="9525">
            <a:noFill/>
            <a:miter lim="800000"/>
            <a:headEnd/>
            <a:tailEnd/>
          </a:ln>
        </p:spPr>
      </p:pic>
      <p:sp>
        <p:nvSpPr>
          <p:cNvPr id="7170" name="Rectangle 2"/>
          <p:cNvSpPr>
            <a:spLocks noGrp="1" noChangeArrowheads="1"/>
          </p:cNvSpPr>
          <p:nvPr>
            <p:ph type="body" idx="1"/>
          </p:nvPr>
        </p:nvSpPr>
        <p:spPr>
          <a:xfrm>
            <a:off x="152400" y="1447800"/>
            <a:ext cx="8839200" cy="5105400"/>
          </a:xfrm>
          <a:solidFill>
            <a:schemeClr val="tx1">
              <a:alpha val="70000"/>
            </a:schemeClr>
          </a:solidFill>
        </p:spPr>
        <p:txBody>
          <a:bodyPr>
            <a:noAutofit/>
          </a:bodyPr>
          <a:lstStyle/>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The Creation of Man</a:t>
            </a:r>
          </a:p>
          <a:p>
            <a:pPr>
              <a:lnSpc>
                <a:spcPct val="90000"/>
              </a:lnSpc>
              <a:buNone/>
              <a:defRPr/>
            </a:pPr>
            <a:r>
              <a:rPr lang="en-US" sz="2400" b="1" dirty="0" smtClean="0">
                <a:solidFill>
                  <a:schemeClr val="bg1">
                    <a:lumMod val="95000"/>
                  </a:schemeClr>
                </a:solidFill>
                <a:effectLst>
                  <a:outerShdw blurRad="38100" dist="38100" dir="2700000" algn="tl">
                    <a:srgbClr val="000000">
                      <a:alpha val="43137"/>
                    </a:srgbClr>
                  </a:outerShdw>
                </a:effectLst>
              </a:rPr>
              <a:t>	</a:t>
            </a:r>
            <a:r>
              <a:rPr lang="en-US" sz="2400" b="1" dirty="0" smtClean="0"/>
              <a:t> </a:t>
            </a:r>
            <a:r>
              <a:rPr lang="en-US" sz="2400" b="1" dirty="0" smtClean="0">
                <a:solidFill>
                  <a:schemeClr val="bg1">
                    <a:lumMod val="95000"/>
                  </a:schemeClr>
                </a:solidFill>
              </a:rPr>
              <a:t>What does it mean to be made in the “Image of God?”</a:t>
            </a:r>
          </a:p>
          <a:p>
            <a:pPr>
              <a:lnSpc>
                <a:spcPct val="90000"/>
              </a:lnSpc>
              <a:buNone/>
              <a:defRPr/>
            </a:pPr>
            <a:endParaRPr lang="en-US" sz="2400" b="1" dirty="0" smtClean="0">
              <a:solidFill>
                <a:schemeClr val="bg1">
                  <a:lumMod val="95000"/>
                </a:schemeClr>
              </a:solidFill>
              <a:effectLst>
                <a:outerShdw blurRad="38100" dist="38100" dir="2700000" algn="tl">
                  <a:srgbClr val="000000">
                    <a:alpha val="43137"/>
                  </a:srgbClr>
                </a:outerShdw>
              </a:effectLst>
            </a:endParaRPr>
          </a:p>
          <a:p>
            <a:pPr>
              <a:buNone/>
            </a:pPr>
            <a:r>
              <a:rPr lang="en-US" sz="2400" dirty="0" smtClean="0">
                <a:solidFill>
                  <a:schemeClr val="bg1">
                    <a:lumMod val="85000"/>
                  </a:schemeClr>
                </a:solidFill>
              </a:rPr>
              <a:t>We may use the following definition: </a:t>
            </a:r>
          </a:p>
          <a:p>
            <a:pPr>
              <a:buNone/>
            </a:pPr>
            <a:r>
              <a:rPr lang="en-US" sz="2400" i="1" dirty="0" smtClean="0">
                <a:solidFill>
                  <a:schemeClr val="accent1">
                    <a:lumMod val="60000"/>
                    <a:lumOff val="40000"/>
                  </a:schemeClr>
                </a:solidFill>
              </a:rPr>
              <a:t>The fact that man is in the image of God means that </a:t>
            </a:r>
            <a:r>
              <a:rPr lang="en-US" sz="2400" i="1" dirty="0" smtClean="0">
                <a:solidFill>
                  <a:schemeClr val="bg1"/>
                </a:solidFill>
              </a:rPr>
              <a:t>man is like God </a:t>
            </a:r>
            <a:r>
              <a:rPr lang="en-US" sz="2400" i="1" dirty="0" smtClean="0">
                <a:solidFill>
                  <a:schemeClr val="accent1">
                    <a:lumMod val="60000"/>
                    <a:lumOff val="40000"/>
                  </a:schemeClr>
                </a:solidFill>
              </a:rPr>
              <a:t>and </a:t>
            </a:r>
            <a:r>
              <a:rPr lang="en-US" sz="2400" i="1" dirty="0" smtClean="0">
                <a:solidFill>
                  <a:schemeClr val="bg1"/>
                </a:solidFill>
              </a:rPr>
              <a:t>represents God.</a:t>
            </a:r>
            <a:endParaRPr lang="en-US" sz="2400" dirty="0" smtClean="0">
              <a:solidFill>
                <a:schemeClr val="bg1"/>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a:buNone/>
            </a:pPr>
            <a:endParaRPr lang="en-US" sz="2400" dirty="0" smtClean="0">
              <a:solidFill>
                <a:schemeClr val="bg1"/>
              </a:solidFill>
              <a:effectLst>
                <a:outerShdw blurRad="38100" dist="38100" dir="2700000" algn="tl">
                  <a:srgbClr val="000000">
                    <a:alpha val="43137"/>
                  </a:srgbClr>
                </a:outerShdw>
              </a:effectLst>
            </a:endParaRPr>
          </a:p>
          <a:p>
            <a:pPr eaLnBrk="1" hangingPunct="1">
              <a:lnSpc>
                <a:spcPct val="90000"/>
              </a:lnSpc>
              <a:buFontTx/>
              <a:buNone/>
              <a:defRPr/>
            </a:pPr>
            <a:r>
              <a:rPr lang="en-US" sz="2800" dirty="0" smtClean="0">
                <a:effectLst>
                  <a:outerShdw blurRad="38100" dist="38100" dir="2700000" algn="tl">
                    <a:srgbClr val="FFFFFF"/>
                  </a:outerShdw>
                </a:effectLst>
              </a:rPr>
              <a:t/>
            </a:r>
            <a:br>
              <a:rPr lang="en-US" sz="2800" dirty="0" smtClean="0">
                <a:effectLst>
                  <a:outerShdw blurRad="38100" dist="38100" dir="2700000" algn="tl">
                    <a:srgbClr val="FFFFFF"/>
                  </a:outerShdw>
                </a:effectLst>
              </a:rPr>
            </a:br>
            <a:endParaRPr lang="en-US" sz="2800" dirty="0" smtClean="0">
              <a:effectLst>
                <a:outerShdw blurRad="38100" dist="38100" dir="2700000" algn="tl">
                  <a:srgbClr val="FFFFFF"/>
                </a:outerShdw>
              </a:effectLst>
            </a:endParaRPr>
          </a:p>
        </p:txBody>
      </p:sp>
      <p:sp>
        <p:nvSpPr>
          <p:cNvPr id="9220"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Rectangle 6"/>
          <p:cNvSpPr/>
          <p:nvPr/>
        </p:nvSpPr>
        <p:spPr>
          <a:xfrm>
            <a:off x="228600" y="990600"/>
            <a:ext cx="3814249" cy="461665"/>
          </a:xfrm>
          <a:prstGeom prst="rect">
            <a:avLst/>
          </a:prstGeom>
        </p:spPr>
        <p:txBody>
          <a:bodyPr wrap="none">
            <a:spAutoFit/>
          </a:bodyPr>
          <a:lstStyle/>
          <a:p>
            <a:r>
              <a:rPr lang="en-US" sz="2400" b="1" dirty="0" smtClean="0">
                <a:effectLst>
                  <a:outerShdw blurRad="38100" dist="38100" dir="2700000" algn="tl">
                    <a:srgbClr val="FFFFFF"/>
                  </a:outerShdw>
                </a:effectLst>
              </a:rPr>
              <a:t>Part III: The Doctrine of </a:t>
            </a:r>
            <a:r>
              <a:rPr lang="en-US" sz="2400" b="1" i="1" dirty="0" smtClean="0">
                <a:effectLst>
                  <a:outerShdw blurRad="38100" dist="38100" dir="2700000" algn="tl">
                    <a:srgbClr val="FFFFFF"/>
                  </a:outerShdw>
                </a:effectLst>
              </a:rPr>
              <a:t>Man</a:t>
            </a:r>
            <a:endParaRPr lang="en-US" sz="2400" dirty="0"/>
          </a:p>
        </p:txBody>
      </p:sp>
      <p:sp>
        <p:nvSpPr>
          <p:cNvPr id="8" name="TextBox 7"/>
          <p:cNvSpPr txBox="1"/>
          <p:nvPr/>
        </p:nvSpPr>
        <p:spPr>
          <a:xfrm>
            <a:off x="228600" y="4038600"/>
            <a:ext cx="5867400" cy="1015663"/>
          </a:xfrm>
          <a:prstGeom prst="rect">
            <a:avLst/>
          </a:prstGeom>
          <a:noFill/>
        </p:spPr>
        <p:txBody>
          <a:bodyPr wrap="square" rtlCol="0">
            <a:spAutoFit/>
          </a:bodyPr>
          <a:lstStyle/>
          <a:p>
            <a:pPr>
              <a:buNone/>
            </a:pPr>
            <a:r>
              <a:rPr lang="en-US" sz="2000" dirty="0" smtClean="0">
                <a:solidFill>
                  <a:schemeClr val="bg1"/>
                </a:solidFill>
              </a:rPr>
              <a:t>Both the Hebrew word for “image” and the Hebrew word for “likeness” refer to something that is </a:t>
            </a:r>
            <a:r>
              <a:rPr lang="en-US" sz="2000" i="1" dirty="0" smtClean="0">
                <a:solidFill>
                  <a:schemeClr val="bg1"/>
                </a:solidFill>
              </a:rPr>
              <a:t>similar but not identical to the thing it represents.</a:t>
            </a:r>
            <a:endParaRPr lang="en-US" sz="2000" dirty="0" smtClean="0">
              <a:solidFill>
                <a:schemeClr val="bg1"/>
              </a:solidFill>
              <a:effectLst>
                <a:outerShdw blurRad="38100" dist="38100" dir="2700000" algn="tl">
                  <a:srgbClr val="000000">
                    <a:alpha val="43137"/>
                  </a:srgbClr>
                </a:outerShdw>
              </a:effectLst>
            </a:endParaRPr>
          </a:p>
        </p:txBody>
      </p:sp>
      <p:pic>
        <p:nvPicPr>
          <p:cNvPr id="21507" name="Picture 3"/>
          <p:cNvPicPr>
            <a:picLocks noChangeAspect="1" noChangeArrowheads="1"/>
          </p:cNvPicPr>
          <p:nvPr/>
        </p:nvPicPr>
        <p:blipFill>
          <a:blip r:embed="rId3" cstate="print"/>
          <a:srcRect/>
          <a:stretch>
            <a:fillRect/>
          </a:stretch>
        </p:blipFill>
        <p:spPr bwMode="auto">
          <a:xfrm>
            <a:off x="3352800" y="1752600"/>
            <a:ext cx="2209800" cy="2923735"/>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5791200" y="1676400"/>
            <a:ext cx="2831987" cy="2819400"/>
          </a:xfrm>
          <a:prstGeom prst="rect">
            <a:avLst/>
          </a:prstGeom>
          <a:noFill/>
          <a:ln w="9525">
            <a:noFill/>
            <a:miter lim="800000"/>
            <a:headEnd/>
            <a:tailEnd/>
          </a:ln>
        </p:spPr>
      </p:pic>
      <p:pic>
        <p:nvPicPr>
          <p:cNvPr id="21506" name="Picture 2"/>
          <p:cNvPicPr>
            <a:picLocks noChangeAspect="1" noChangeArrowheads="1"/>
          </p:cNvPicPr>
          <p:nvPr/>
        </p:nvPicPr>
        <p:blipFill>
          <a:blip r:embed="rId5" cstate="print"/>
          <a:srcRect/>
          <a:stretch>
            <a:fillRect/>
          </a:stretch>
        </p:blipFill>
        <p:spPr bwMode="auto">
          <a:xfrm>
            <a:off x="838200" y="1524000"/>
            <a:ext cx="2362200" cy="3543300"/>
          </a:xfrm>
          <a:prstGeom prst="rect">
            <a:avLst/>
          </a:prstGeom>
          <a:noFill/>
          <a:ln w="9525">
            <a:noFill/>
            <a:miter lim="800000"/>
            <a:headEnd/>
            <a:tailEnd/>
          </a:ln>
        </p:spPr>
      </p:pic>
      <p:sp>
        <p:nvSpPr>
          <p:cNvPr id="10" name="TextBox 9"/>
          <p:cNvSpPr txBox="1"/>
          <p:nvPr/>
        </p:nvSpPr>
        <p:spPr>
          <a:xfrm>
            <a:off x="1371600" y="5257800"/>
            <a:ext cx="7239000" cy="830997"/>
          </a:xfrm>
          <a:prstGeom prst="rect">
            <a:avLst/>
          </a:prstGeom>
          <a:noFill/>
        </p:spPr>
        <p:txBody>
          <a:bodyPr wrap="square" rtlCol="0">
            <a:spAutoFit/>
          </a:bodyPr>
          <a:lstStyle/>
          <a:p>
            <a:pPr>
              <a:buNone/>
            </a:pPr>
            <a:r>
              <a:rPr lang="en-US" sz="2400" dirty="0" smtClean="0">
                <a:solidFill>
                  <a:schemeClr val="accent1">
                    <a:lumMod val="60000"/>
                    <a:lumOff val="40000"/>
                  </a:schemeClr>
                </a:solidFill>
                <a:effectLst>
                  <a:outerShdw blurRad="38100" dist="38100" dir="2700000" algn="tl">
                    <a:srgbClr val="000000">
                      <a:alpha val="43137"/>
                    </a:srgbClr>
                  </a:outerShdw>
                </a:effectLst>
              </a:rPr>
              <a:t>Who are these leaders?  What do they represent?  Why would it be important to a leader to spread his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Effect transition="in" filter="dissolve">
                                      <p:cBhvr>
                                        <p:cTn id="7" dur="500"/>
                                        <p:tgtEl>
                                          <p:spTgt spid="71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0">
                                            <p:txEl>
                                              <p:pRg st="3" end="3"/>
                                            </p:txEl>
                                          </p:spTgt>
                                        </p:tgtEl>
                                        <p:attrNameLst>
                                          <p:attrName>style.visibility</p:attrName>
                                        </p:attrNameLst>
                                      </p:cBhvr>
                                      <p:to>
                                        <p:strVal val="visible"/>
                                      </p:to>
                                    </p:set>
                                    <p:animEffect transition="in" filter="dissolve">
                                      <p:cBhvr>
                                        <p:cTn id="12" dur="500"/>
                                        <p:tgtEl>
                                          <p:spTgt spid="717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70">
                                            <p:txEl>
                                              <p:pRg st="4" end="4"/>
                                            </p:txEl>
                                          </p:spTgt>
                                        </p:tgtEl>
                                        <p:attrNameLst>
                                          <p:attrName>style.visibility</p:attrName>
                                        </p:attrNameLst>
                                      </p:cBhvr>
                                      <p:to>
                                        <p:strVal val="visible"/>
                                      </p:to>
                                    </p:set>
                                    <p:animEffect transition="in" filter="dissolve">
                                      <p:cBhvr>
                                        <p:cTn id="17" dur="500"/>
                                        <p:tgtEl>
                                          <p:spTgt spid="717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6"/>
                                        </p:tgtEl>
                                        <p:attrNameLst>
                                          <p:attrName>style.visibility</p:attrName>
                                        </p:attrNameLst>
                                      </p:cBhvr>
                                      <p:to>
                                        <p:strVal val="visible"/>
                                      </p:to>
                                    </p:set>
                                    <p:animEffect transition="in" filter="dissolve">
                                      <p:cBhvr>
                                        <p:cTn id="27" dur="500"/>
                                        <p:tgtEl>
                                          <p:spTgt spid="21506"/>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21507"/>
                                        </p:tgtEl>
                                        <p:attrNameLst>
                                          <p:attrName>style.visibility</p:attrName>
                                        </p:attrNameLst>
                                      </p:cBhvr>
                                      <p:to>
                                        <p:strVal val="visible"/>
                                      </p:to>
                                    </p:set>
                                    <p:animEffect transition="in" filter="dissolve">
                                      <p:cBhvr>
                                        <p:cTn id="31" dur="500"/>
                                        <p:tgtEl>
                                          <p:spTgt spid="21507"/>
                                        </p:tgtEl>
                                      </p:cBhvr>
                                    </p:animEffec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21508"/>
                                        </p:tgtEl>
                                        <p:attrNameLst>
                                          <p:attrName>style.visibility</p:attrName>
                                        </p:attrNameLst>
                                      </p:cBhvr>
                                      <p:to>
                                        <p:strVal val="visible"/>
                                      </p:to>
                                    </p:set>
                                    <p:animEffect transition="in" filter="dissolve">
                                      <p:cBhvr>
                                        <p:cTn id="35" dur="500"/>
                                        <p:tgtEl>
                                          <p:spTgt spid="2150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457200" y="1219200"/>
            <a:ext cx="3038475" cy="4762500"/>
          </a:xfrm>
          <a:prstGeom prst="rect">
            <a:avLst/>
          </a:prstGeom>
          <a:noFill/>
          <a:ln w="9525">
            <a:noFill/>
            <a:miter lim="800000"/>
            <a:headEnd/>
            <a:tailEnd/>
          </a:ln>
        </p:spPr>
      </p:pic>
      <p:sp>
        <p:nvSpPr>
          <p:cNvPr id="777218"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6.  The Curse - to the serpent</a:t>
            </a:r>
          </a:p>
        </p:txBody>
      </p:sp>
      <p:sp>
        <p:nvSpPr>
          <p:cNvPr id="777219" name="Text Box 3"/>
          <p:cNvSpPr txBox="1">
            <a:spLocks noChangeArrowheads="1"/>
          </p:cNvSpPr>
          <p:nvPr/>
        </p:nvSpPr>
        <p:spPr bwMode="auto">
          <a:xfrm>
            <a:off x="3646488" y="1252538"/>
            <a:ext cx="5497512" cy="3441700"/>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14</a:t>
            </a:r>
            <a:r>
              <a:rPr lang="en-US" sz="2200" dirty="0">
                <a:solidFill>
                  <a:schemeClr val="bg1"/>
                </a:solidFill>
                <a:latin typeface="Book Antiqua" pitchFamily="32" charset="0"/>
              </a:rPr>
              <a:t>So the LORD God said to the serpent, “Because you have done this, “Cursed are you above all the livestock and all the wild animals!  You will crawl on your belly and you will eat dust all the days of your life.  </a:t>
            </a:r>
            <a:r>
              <a:rPr lang="en-US" sz="2200" baseline="30000" dirty="0">
                <a:solidFill>
                  <a:schemeClr val="bg1"/>
                </a:solidFill>
                <a:latin typeface="Book Antiqua" pitchFamily="32" charset="0"/>
              </a:rPr>
              <a:t>15</a:t>
            </a:r>
            <a:r>
              <a:rPr lang="en-US" sz="2200" dirty="0">
                <a:solidFill>
                  <a:schemeClr val="bg1"/>
                </a:solidFill>
                <a:latin typeface="Book Antiqua" pitchFamily="32" charset="0"/>
              </a:rPr>
              <a:t>And I will put enmity between you and the woman, and between your offspring and hers; he will crush your head, and you will strike his heel.”  </a:t>
            </a:r>
          </a:p>
        </p:txBody>
      </p:sp>
      <p:sp>
        <p:nvSpPr>
          <p:cNvPr id="777220"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sp>
        <p:nvSpPr>
          <p:cNvPr id="6" name="Rounded Rectangular Callout 5"/>
          <p:cNvSpPr/>
          <p:nvPr/>
        </p:nvSpPr>
        <p:spPr>
          <a:xfrm>
            <a:off x="762000" y="5410200"/>
            <a:ext cx="8001000" cy="990600"/>
          </a:xfrm>
          <a:prstGeom prst="wedgeRoundRectCallout">
            <a:avLst>
              <a:gd name="adj1" fmla="val -3187"/>
              <a:gd name="adj2" fmla="val -1411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do we call this?....Why?...it will set the tone of the rest of history</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0" y="1675066"/>
            <a:ext cx="3581400" cy="2515934"/>
          </a:xfrm>
          <a:prstGeom prst="rect">
            <a:avLst/>
          </a:prstGeom>
          <a:noFill/>
          <a:ln w="9525">
            <a:noFill/>
            <a:miter lim="800000"/>
            <a:headEnd/>
            <a:tailEnd/>
          </a:ln>
        </p:spPr>
      </p:pic>
      <p:sp>
        <p:nvSpPr>
          <p:cNvPr id="779266"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7.  The Curse - to the woman</a:t>
            </a:r>
          </a:p>
        </p:txBody>
      </p:sp>
      <p:sp>
        <p:nvSpPr>
          <p:cNvPr id="779267" name="Text Box 3"/>
          <p:cNvSpPr txBox="1">
            <a:spLocks noChangeArrowheads="1"/>
          </p:cNvSpPr>
          <p:nvPr/>
        </p:nvSpPr>
        <p:spPr bwMode="auto">
          <a:xfrm>
            <a:off x="3646488" y="1252538"/>
            <a:ext cx="5497512" cy="2101850"/>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16</a:t>
            </a:r>
            <a:r>
              <a:rPr lang="en-US" sz="2200" dirty="0">
                <a:solidFill>
                  <a:schemeClr val="bg1"/>
                </a:solidFill>
                <a:latin typeface="Book Antiqua" pitchFamily="32" charset="0"/>
              </a:rPr>
              <a:t>To the woman he said, “I will greatly increase your pains in childbearing; with pain you will give birth to children.  Your desire will be for your husband, and he will rule over you.”  </a:t>
            </a:r>
          </a:p>
        </p:txBody>
      </p:sp>
      <p:sp>
        <p:nvSpPr>
          <p:cNvPr id="7" name="Rounded Rectangular Callout 6"/>
          <p:cNvSpPr/>
          <p:nvPr/>
        </p:nvSpPr>
        <p:spPr>
          <a:xfrm>
            <a:off x="762000" y="5410200"/>
            <a:ext cx="8001000" cy="990600"/>
          </a:xfrm>
          <a:prstGeom prst="wedgeRoundRectCallout">
            <a:avLst>
              <a:gd name="adj1" fmla="val -9517"/>
              <a:gd name="adj2" fmla="val -227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Implication?  “Without __________ there can be no ________________.”</a:t>
            </a:r>
            <a:endParaRPr lang="en-US" sz="2800" dirty="0"/>
          </a:p>
        </p:txBody>
      </p:sp>
      <p:sp>
        <p:nvSpPr>
          <p:cNvPr id="8" name="Rounded Rectangular Callout 7"/>
          <p:cNvSpPr/>
          <p:nvPr/>
        </p:nvSpPr>
        <p:spPr>
          <a:xfrm>
            <a:off x="4724400" y="3657600"/>
            <a:ext cx="3962400" cy="838200"/>
          </a:xfrm>
          <a:prstGeom prst="wedgeRoundRectCallout">
            <a:avLst>
              <a:gd name="adj1" fmla="val -30905"/>
              <a:gd name="adj2" fmla="val -816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sounds peachy keen but what does it mean?</a:t>
            </a:r>
            <a:endParaRPr lang="en-US" dirty="0"/>
          </a:p>
        </p:txBody>
      </p:sp>
      <p:sp>
        <p:nvSpPr>
          <p:cNvPr id="9" name="Rounded Rectangular Callout 8"/>
          <p:cNvSpPr/>
          <p:nvPr/>
        </p:nvSpPr>
        <p:spPr>
          <a:xfrm>
            <a:off x="457200" y="4267200"/>
            <a:ext cx="3429000" cy="990600"/>
          </a:xfrm>
          <a:prstGeom prst="wedgeRoundRectCallout">
            <a:avLst>
              <a:gd name="adj1" fmla="val 54667"/>
              <a:gd name="adj2" fmla="val -1810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MAN vs. _____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dissolve">
                                      <p:cBhvr>
                                        <p:cTn id="7" dur="500"/>
                                        <p:tgtEl>
                                          <p:spTgt spid="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bg/>
                                          </p:spTgt>
                                        </p:tgtEl>
                                        <p:attrNameLst>
                                          <p:attrName>style.visibility</p:attrName>
                                        </p:attrNameLst>
                                      </p:cBhvr>
                                      <p:to>
                                        <p:strVal val="visible"/>
                                      </p:to>
                                    </p:set>
                                    <p:animEffect transition="in" filter="dissolve">
                                      <p:cBhvr>
                                        <p:cTn id="20" dur="500"/>
                                        <p:tgtEl>
                                          <p:spTgt spid="9">
                                            <p:bg/>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animBg="1"/>
      <p:bldP spid="8" grpId="0" animBg="1"/>
      <p:bldP spid="9" grpId="0" build="p" bldLvl="3"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04800" y="1143000"/>
            <a:ext cx="3200400" cy="3962400"/>
          </a:xfrm>
          <a:prstGeom prst="rect">
            <a:avLst/>
          </a:prstGeom>
          <a:noFill/>
          <a:ln w="9525">
            <a:noFill/>
            <a:miter lim="800000"/>
            <a:headEnd/>
            <a:tailEnd/>
          </a:ln>
        </p:spPr>
      </p:pic>
      <p:sp>
        <p:nvSpPr>
          <p:cNvPr id="781314"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8.  The Curse - to the man</a:t>
            </a:r>
          </a:p>
        </p:txBody>
      </p:sp>
      <p:sp>
        <p:nvSpPr>
          <p:cNvPr id="781315" name="Text Box 3"/>
          <p:cNvSpPr txBox="1">
            <a:spLocks noChangeArrowheads="1"/>
          </p:cNvSpPr>
          <p:nvPr/>
        </p:nvSpPr>
        <p:spPr bwMode="auto">
          <a:xfrm>
            <a:off x="3646488" y="1252538"/>
            <a:ext cx="5497512" cy="4446587"/>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200" dirty="0">
                <a:solidFill>
                  <a:schemeClr val="bg1"/>
                </a:solidFill>
                <a:latin typeface="Book Antiqua" pitchFamily="32" charset="0"/>
              </a:rPr>
              <a:t>    </a:t>
            </a:r>
            <a:r>
              <a:rPr lang="en-US" sz="2200" baseline="30000" dirty="0">
                <a:solidFill>
                  <a:schemeClr val="bg1"/>
                </a:solidFill>
                <a:latin typeface="Book Antiqua" pitchFamily="32" charset="0"/>
              </a:rPr>
              <a:t>17</a:t>
            </a:r>
            <a:r>
              <a:rPr lang="en-US" sz="2200" dirty="0">
                <a:solidFill>
                  <a:schemeClr val="bg1"/>
                </a:solidFill>
                <a:latin typeface="Book Antiqua" pitchFamily="32" charset="0"/>
              </a:rPr>
              <a:t>To Adam he said, “Because you listened to your wife and ate from the tree about which I commanded you, ‘You must not eat of it,’ “Cursed is the ground because of you; through painful toil you will eat of it all the days of your life.  </a:t>
            </a:r>
            <a:r>
              <a:rPr lang="en-US" sz="2200" baseline="30000" dirty="0">
                <a:solidFill>
                  <a:schemeClr val="bg1"/>
                </a:solidFill>
                <a:latin typeface="Book Antiqua" pitchFamily="32" charset="0"/>
              </a:rPr>
              <a:t>18</a:t>
            </a:r>
            <a:r>
              <a:rPr lang="en-US" sz="2200" dirty="0">
                <a:solidFill>
                  <a:schemeClr val="bg1"/>
                </a:solidFill>
                <a:latin typeface="Book Antiqua" pitchFamily="32" charset="0"/>
              </a:rPr>
              <a:t>It will produce thorns and thistles for you, and you will eat the plants of the field.  </a:t>
            </a:r>
            <a:r>
              <a:rPr lang="en-US" sz="2200" baseline="30000" dirty="0">
                <a:solidFill>
                  <a:schemeClr val="bg1"/>
                </a:solidFill>
                <a:latin typeface="Book Antiqua" pitchFamily="32" charset="0"/>
              </a:rPr>
              <a:t>19</a:t>
            </a:r>
            <a:r>
              <a:rPr lang="en-US" sz="2200" dirty="0">
                <a:solidFill>
                  <a:schemeClr val="bg1"/>
                </a:solidFill>
                <a:latin typeface="Book Antiqua" pitchFamily="32" charset="0"/>
              </a:rPr>
              <a:t>By the sweat of your brow you will eat your food until you return to the ground, since from it you were taken; for dust you are and to dust you will return.”  </a:t>
            </a:r>
          </a:p>
        </p:txBody>
      </p:sp>
      <p:sp>
        <p:nvSpPr>
          <p:cNvPr id="781316"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sp>
        <p:nvSpPr>
          <p:cNvPr id="7" name="Rounded Rectangular Callout 6"/>
          <p:cNvSpPr/>
          <p:nvPr/>
        </p:nvSpPr>
        <p:spPr>
          <a:xfrm>
            <a:off x="762000" y="5410200"/>
            <a:ext cx="3429000" cy="990600"/>
          </a:xfrm>
          <a:prstGeom prst="wedgeRoundRectCallout">
            <a:avLst>
              <a:gd name="adj1" fmla="val 38073"/>
              <a:gd name="adj2" fmla="val -2064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MAN vs. _____ </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dissolve">
                                      <p:cBhvr>
                                        <p:cTn id="7" dur="500"/>
                                        <p:tgtEl>
                                          <p:spTgt spid="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dirty="0">
                <a:solidFill>
                  <a:schemeClr val="bg1"/>
                </a:solidFill>
                <a:latin typeface="Book Antiqua" pitchFamily="32" charset="0"/>
              </a:rPr>
              <a:t>A Detailed look @ what went wrong!</a:t>
            </a:r>
          </a:p>
          <a:p>
            <a:pPr algn="ctr"/>
            <a:r>
              <a:rPr lang="en-US" sz="3200" b="1" i="1" dirty="0">
                <a:solidFill>
                  <a:schemeClr val="bg1"/>
                </a:solidFill>
                <a:latin typeface="Book Antiqua" pitchFamily="32" charset="0"/>
              </a:rPr>
              <a:t>9.  Amazing Grace in the midst of sin</a:t>
            </a:r>
          </a:p>
        </p:txBody>
      </p:sp>
      <p:sp>
        <p:nvSpPr>
          <p:cNvPr id="783363" name="Text Box 3"/>
          <p:cNvSpPr txBox="1">
            <a:spLocks noChangeArrowheads="1"/>
          </p:cNvSpPr>
          <p:nvPr/>
        </p:nvSpPr>
        <p:spPr bwMode="auto">
          <a:xfrm>
            <a:off x="3646488" y="1252538"/>
            <a:ext cx="5497512" cy="4999037"/>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3:1-24</a:t>
            </a:r>
          </a:p>
          <a:p>
            <a:pPr algn="ctr"/>
            <a:r>
              <a:rPr lang="en-US" sz="2000" dirty="0">
                <a:solidFill>
                  <a:schemeClr val="bg1"/>
                </a:solidFill>
                <a:latin typeface="Book Antiqua" pitchFamily="32" charset="0"/>
              </a:rPr>
              <a:t>    </a:t>
            </a:r>
            <a:r>
              <a:rPr lang="en-US" sz="2000" baseline="30000" dirty="0">
                <a:solidFill>
                  <a:schemeClr val="bg1"/>
                </a:solidFill>
                <a:latin typeface="Book Antiqua" pitchFamily="32" charset="0"/>
              </a:rPr>
              <a:t>20</a:t>
            </a:r>
            <a:r>
              <a:rPr lang="en-US" sz="2000" dirty="0">
                <a:solidFill>
                  <a:schemeClr val="bg1"/>
                </a:solidFill>
                <a:latin typeface="Book Antiqua" pitchFamily="32" charset="0"/>
              </a:rPr>
              <a:t>Adam named his wife Eve, because she would become the mother of all the living.  </a:t>
            </a:r>
            <a:r>
              <a:rPr lang="en-US" sz="2000" baseline="30000" dirty="0">
                <a:solidFill>
                  <a:schemeClr val="bg1"/>
                </a:solidFill>
                <a:latin typeface="Book Antiqua" pitchFamily="32" charset="0"/>
              </a:rPr>
              <a:t>21</a:t>
            </a:r>
            <a:r>
              <a:rPr lang="en-US" sz="2000" dirty="0">
                <a:solidFill>
                  <a:schemeClr val="bg1"/>
                </a:solidFill>
                <a:latin typeface="Book Antiqua" pitchFamily="32" charset="0"/>
              </a:rPr>
              <a:t>The LORD God made garments of skin for Adam and his wife and clothed them.  </a:t>
            </a:r>
            <a:r>
              <a:rPr lang="en-US" sz="2000" baseline="30000" dirty="0">
                <a:solidFill>
                  <a:schemeClr val="bg1"/>
                </a:solidFill>
                <a:latin typeface="Book Antiqua" pitchFamily="32" charset="0"/>
              </a:rPr>
              <a:t>22</a:t>
            </a:r>
            <a:r>
              <a:rPr lang="en-US" sz="2000" dirty="0">
                <a:solidFill>
                  <a:schemeClr val="bg1"/>
                </a:solidFill>
                <a:latin typeface="Book Antiqua" pitchFamily="32" charset="0"/>
              </a:rPr>
              <a:t>And the LORD God said, “The man has now become like one of us, knowing good and evil.  He must not be allowed to reach out his hand and take also from the tree of life and eat, and live for ever.”  </a:t>
            </a:r>
            <a:r>
              <a:rPr lang="en-US" sz="2000" baseline="30000" dirty="0">
                <a:solidFill>
                  <a:schemeClr val="bg1"/>
                </a:solidFill>
                <a:latin typeface="Book Antiqua" pitchFamily="32" charset="0"/>
              </a:rPr>
              <a:t>23</a:t>
            </a:r>
            <a:r>
              <a:rPr lang="en-US" sz="2000" dirty="0">
                <a:solidFill>
                  <a:schemeClr val="bg1"/>
                </a:solidFill>
                <a:latin typeface="Book Antiqua" pitchFamily="32" charset="0"/>
              </a:rPr>
              <a:t>So the LORD God banished him from the Garden of Eden to work the ground from which he had been taken.  </a:t>
            </a:r>
            <a:r>
              <a:rPr lang="en-US" sz="2000" baseline="30000" dirty="0">
                <a:solidFill>
                  <a:schemeClr val="bg1"/>
                </a:solidFill>
                <a:latin typeface="Book Antiqua" pitchFamily="32" charset="0"/>
              </a:rPr>
              <a:t>24</a:t>
            </a:r>
            <a:r>
              <a:rPr lang="en-US" sz="2000" dirty="0">
                <a:solidFill>
                  <a:schemeClr val="bg1"/>
                </a:solidFill>
                <a:latin typeface="Book Antiqua" pitchFamily="32" charset="0"/>
              </a:rPr>
              <a:t>After he drove the man out, he placed on the east side of the Garden of Eden cherubim and a flaming sword flashing back and forth to guard the way to the tree of life.</a:t>
            </a:r>
            <a:endParaRPr lang="en-US" sz="2200" dirty="0">
              <a:solidFill>
                <a:schemeClr val="bg1"/>
              </a:solidFill>
              <a:latin typeface="Book Antiqua" pitchFamily="32" charset="0"/>
            </a:endParaRPr>
          </a:p>
        </p:txBody>
      </p:sp>
      <p:sp>
        <p:nvSpPr>
          <p:cNvPr id="783364"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sp>
        <p:nvSpPr>
          <p:cNvPr id="6" name="Rounded Rectangular Callout 5"/>
          <p:cNvSpPr/>
          <p:nvPr/>
        </p:nvSpPr>
        <p:spPr>
          <a:xfrm>
            <a:off x="304800" y="1981200"/>
            <a:ext cx="3429000" cy="990600"/>
          </a:xfrm>
          <a:prstGeom prst="wedgeRoundRectCallout">
            <a:avLst>
              <a:gd name="adj1" fmla="val 22073"/>
              <a:gd name="adj2" fmla="val -135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explain.</a:t>
            </a:r>
            <a:endParaRPr lang="en-US" sz="2800" dirty="0"/>
          </a:p>
        </p:txBody>
      </p:sp>
      <p:pic>
        <p:nvPicPr>
          <p:cNvPr id="9218" name="Picture 2"/>
          <p:cNvPicPr>
            <a:picLocks noChangeAspect="1" noChangeArrowheads="1"/>
          </p:cNvPicPr>
          <p:nvPr/>
        </p:nvPicPr>
        <p:blipFill>
          <a:blip r:embed="rId3" cstate="print"/>
          <a:srcRect/>
          <a:stretch>
            <a:fillRect/>
          </a:stretch>
        </p:blipFill>
        <p:spPr bwMode="auto">
          <a:xfrm>
            <a:off x="609600" y="3352800"/>
            <a:ext cx="2857500" cy="2857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a:r>
              <a:rPr lang="en-US" sz="3200" b="1" i="1">
                <a:solidFill>
                  <a:schemeClr val="bg1"/>
                </a:solidFill>
                <a:latin typeface="Book Antiqua" pitchFamily="32" charset="0"/>
              </a:rPr>
              <a:t>A Detailed look @ what went wrong!</a:t>
            </a:r>
          </a:p>
          <a:p>
            <a:pPr algn="ctr"/>
            <a:r>
              <a:rPr lang="en-US" sz="3200" b="1" i="1">
                <a:solidFill>
                  <a:schemeClr val="bg1"/>
                </a:solidFill>
                <a:latin typeface="Book Antiqua" pitchFamily="32" charset="0"/>
              </a:rPr>
              <a:t>9.  Amazing Grace in the midst of sin</a:t>
            </a:r>
          </a:p>
        </p:txBody>
      </p:sp>
      <p:sp>
        <p:nvSpPr>
          <p:cNvPr id="789507" name="Text Box 3"/>
          <p:cNvSpPr txBox="1">
            <a:spLocks noChangeArrowheads="1"/>
          </p:cNvSpPr>
          <p:nvPr/>
        </p:nvSpPr>
        <p:spPr bwMode="auto">
          <a:xfrm>
            <a:off x="3646488" y="1252538"/>
            <a:ext cx="5497512" cy="2255837"/>
          </a:xfrm>
          <a:prstGeom prst="rect">
            <a:avLst/>
          </a:prstGeom>
          <a:noFill/>
          <a:ln w="9525">
            <a:noFill/>
            <a:miter lim="800000"/>
            <a:headEnd/>
            <a:tailEnd/>
          </a:ln>
          <a:effectLst/>
        </p:spPr>
        <p:txBody>
          <a:bodyPr>
            <a:spAutoFit/>
          </a:bodyPr>
          <a:lstStyle/>
          <a:p>
            <a:pPr algn="ctr"/>
            <a:r>
              <a:rPr lang="en-US" sz="2200" b="1" dirty="0">
                <a:solidFill>
                  <a:schemeClr val="bg1"/>
                </a:solidFill>
                <a:latin typeface="Book Antiqua" pitchFamily="32" charset="0"/>
              </a:rPr>
              <a:t>Genesis 4:1-2</a:t>
            </a:r>
          </a:p>
          <a:p>
            <a:pPr algn="ctr"/>
            <a:r>
              <a:rPr lang="en-US" sz="2000" baseline="30000" dirty="0">
                <a:solidFill>
                  <a:schemeClr val="bg1"/>
                </a:solidFill>
                <a:latin typeface="Book Antiqua" pitchFamily="32" charset="0"/>
              </a:rPr>
              <a:t>1</a:t>
            </a:r>
            <a:r>
              <a:rPr lang="en-US" sz="2000" dirty="0">
                <a:solidFill>
                  <a:schemeClr val="bg1"/>
                </a:solidFill>
                <a:latin typeface="Book Antiqua" pitchFamily="32" charset="0"/>
              </a:rPr>
              <a:t>Adam lay with his wife Eve, and she became pregnant and gave birth to Cain. She said, </a:t>
            </a:r>
            <a:r>
              <a:rPr lang="en-US" altLang="en-US" sz="2000" dirty="0">
                <a:solidFill>
                  <a:schemeClr val="bg1"/>
                </a:solidFill>
                <a:latin typeface="Book Antiqua" pitchFamily="32" charset="0"/>
              </a:rPr>
              <a:t>“W</a:t>
            </a:r>
            <a:r>
              <a:rPr lang="en-US" sz="2000" dirty="0">
                <a:solidFill>
                  <a:schemeClr val="bg1"/>
                </a:solidFill>
                <a:latin typeface="Book Antiqua" pitchFamily="32" charset="0"/>
              </a:rPr>
              <a:t>ith the help of the LORD I have brought forth a man.” </a:t>
            </a:r>
            <a:r>
              <a:rPr lang="en-US" sz="2000" baseline="30000" dirty="0">
                <a:solidFill>
                  <a:schemeClr val="bg1"/>
                </a:solidFill>
                <a:latin typeface="Book Antiqua" pitchFamily="32" charset="0"/>
              </a:rPr>
              <a:t>2</a:t>
            </a:r>
            <a:r>
              <a:rPr lang="en-US" sz="2000" dirty="0">
                <a:solidFill>
                  <a:schemeClr val="bg1"/>
                </a:solidFill>
                <a:latin typeface="Book Antiqua" pitchFamily="32" charset="0"/>
              </a:rPr>
              <a:t>Later she gave birth to his brother Abel. Now Abel kept flocks, and Cain worked the soil.</a:t>
            </a:r>
            <a:endParaRPr lang="en-US" dirty="0">
              <a:solidFill>
                <a:schemeClr val="bg1"/>
              </a:solidFill>
              <a:latin typeface="Geneva" pitchFamily="32" charset="0"/>
            </a:endParaRPr>
          </a:p>
        </p:txBody>
      </p:sp>
      <p:sp>
        <p:nvSpPr>
          <p:cNvPr id="789508" name="Text Box 4"/>
          <p:cNvSpPr txBox="1">
            <a:spLocks noChangeArrowheads="1"/>
          </p:cNvSpPr>
          <p:nvPr/>
        </p:nvSpPr>
        <p:spPr bwMode="auto">
          <a:xfrm>
            <a:off x="0" y="4406900"/>
            <a:ext cx="5834063" cy="457200"/>
          </a:xfrm>
          <a:prstGeom prst="rect">
            <a:avLst/>
          </a:prstGeom>
          <a:noFill/>
          <a:ln w="9525">
            <a:noFill/>
            <a:miter lim="800000"/>
            <a:headEnd/>
            <a:tailEnd/>
          </a:ln>
          <a:effectLst/>
        </p:spPr>
        <p:txBody>
          <a:bodyPr>
            <a:spAutoFit/>
          </a:bodyPr>
          <a:lstStyle/>
          <a:p>
            <a:pPr algn="ctr"/>
            <a:r>
              <a:rPr lang="en-US" baseline="30000">
                <a:solidFill>
                  <a:schemeClr val="bg1"/>
                </a:solidFill>
                <a:latin typeface="Book Antiqua" pitchFamily="32" charset="0"/>
              </a:rPr>
              <a:t> </a:t>
            </a:r>
            <a:endParaRPr lang="en-US">
              <a:solidFill>
                <a:schemeClr val="bg1"/>
              </a:solidFill>
              <a:latin typeface="Book Antiqua" pitchFamily="32" charset="0"/>
            </a:endParaRPr>
          </a:p>
        </p:txBody>
      </p:sp>
      <p:sp>
        <p:nvSpPr>
          <p:cNvPr id="6" name="Rounded Rectangular Callout 5"/>
          <p:cNvSpPr/>
          <p:nvPr/>
        </p:nvSpPr>
        <p:spPr>
          <a:xfrm>
            <a:off x="457200" y="2590800"/>
            <a:ext cx="2819400" cy="1447800"/>
          </a:xfrm>
          <a:prstGeom prst="wedgeRoundRectCallout">
            <a:avLst>
              <a:gd name="adj1" fmla="val 70472"/>
              <a:gd name="adj2" fmla="val -520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was probably going through Eve’s mind…</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04800" y="1447800"/>
            <a:ext cx="4940116" cy="4191000"/>
          </a:xfrm>
          <a:prstGeom prst="rect">
            <a:avLst/>
          </a:prstGeom>
          <a:noFill/>
          <a:ln w="9525">
            <a:noFill/>
            <a:miter lim="800000"/>
            <a:headEnd/>
            <a:tailEnd/>
          </a:ln>
        </p:spPr>
      </p:pic>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5410200" y="990600"/>
            <a:ext cx="3505200" cy="5755422"/>
          </a:xfrm>
          <a:prstGeom prst="rect">
            <a:avLst/>
          </a:prstGeom>
          <a:noFill/>
        </p:spPr>
        <p:txBody>
          <a:bodyPr wrap="square" rtlCol="0">
            <a:spAutoFit/>
          </a:bodyPr>
          <a:lstStyle/>
          <a:p>
            <a:pPr lvl="0"/>
            <a:r>
              <a:rPr lang="en-US" sz="2400" dirty="0" smtClean="0">
                <a:solidFill>
                  <a:schemeClr val="bg1"/>
                </a:solidFill>
              </a:rPr>
              <a:t>What is sin?</a:t>
            </a:r>
          </a:p>
          <a:p>
            <a:pPr lvl="0"/>
            <a:endParaRPr lang="en-US" dirty="0" smtClean="0">
              <a:solidFill>
                <a:schemeClr val="bg1"/>
              </a:solidFill>
            </a:endParaRPr>
          </a:p>
          <a:p>
            <a:pPr lvl="0"/>
            <a:r>
              <a:rPr lang="en-US" sz="2000" dirty="0" smtClean="0">
                <a:solidFill>
                  <a:schemeClr val="bg1"/>
                </a:solidFill>
              </a:rPr>
              <a:t>Sin is </a:t>
            </a:r>
            <a:r>
              <a:rPr lang="en-US" sz="2000" b="1" i="1" dirty="0" smtClean="0">
                <a:solidFill>
                  <a:schemeClr val="accent6">
                    <a:lumMod val="75000"/>
                  </a:schemeClr>
                </a:solidFill>
              </a:rPr>
              <a:t>any failure to conform to the moral law of God in act, attitude, or nature</a:t>
            </a:r>
            <a:r>
              <a:rPr lang="en-US" sz="2000" dirty="0" smtClean="0">
                <a:solidFill>
                  <a:schemeClr val="bg1"/>
                </a:solidFill>
              </a:rPr>
              <a:t>. (</a:t>
            </a:r>
            <a:r>
              <a:rPr lang="en-US" sz="2000" dirty="0" err="1" smtClean="0">
                <a:solidFill>
                  <a:schemeClr val="bg1"/>
                </a:solidFill>
              </a:rPr>
              <a:t>Exo</a:t>
            </a:r>
            <a:r>
              <a:rPr lang="en-US" sz="2000" dirty="0" smtClean="0">
                <a:solidFill>
                  <a:schemeClr val="bg1"/>
                </a:solidFill>
              </a:rPr>
              <a:t> 20:1-17, </a:t>
            </a:r>
            <a:r>
              <a:rPr lang="en-US" sz="2000" dirty="0" err="1" smtClean="0">
                <a:solidFill>
                  <a:schemeClr val="bg1"/>
                </a:solidFill>
              </a:rPr>
              <a:t>Exo</a:t>
            </a:r>
            <a:r>
              <a:rPr lang="en-US" sz="2000" dirty="0" smtClean="0">
                <a:solidFill>
                  <a:schemeClr val="bg1"/>
                </a:solidFill>
              </a:rPr>
              <a:t> 20:17)</a:t>
            </a:r>
          </a:p>
          <a:p>
            <a:pPr lvl="0"/>
            <a:endParaRPr lang="en-US" dirty="0" smtClean="0">
              <a:solidFill>
                <a:schemeClr val="bg1"/>
              </a:solidFill>
            </a:endParaRPr>
          </a:p>
          <a:p>
            <a:pPr lvl="0"/>
            <a:r>
              <a:rPr lang="en-US" sz="2400" dirty="0" smtClean="0">
                <a:solidFill>
                  <a:schemeClr val="bg1"/>
                </a:solidFill>
              </a:rPr>
              <a:t>What if I don’t act?—Is it still sin?</a:t>
            </a:r>
          </a:p>
          <a:p>
            <a:endParaRPr lang="en-US" sz="2400" dirty="0" smtClean="0">
              <a:solidFill>
                <a:schemeClr val="bg1"/>
              </a:solidFill>
            </a:endParaRPr>
          </a:p>
          <a:p>
            <a:r>
              <a:rPr lang="en-US" sz="2000" dirty="0" smtClean="0">
                <a:solidFill>
                  <a:schemeClr val="bg1"/>
                </a:solidFill>
              </a:rPr>
              <a:t>Jesus ramps up the Pharisees’ interpretation of the Law when he includes desire &amp; motive as sin—as the root of the more obvious act </a:t>
            </a:r>
          </a:p>
          <a:p>
            <a:r>
              <a:rPr lang="en-US" sz="2000" dirty="0" smtClean="0">
                <a:solidFill>
                  <a:schemeClr val="bg1"/>
                </a:solidFill>
              </a:rPr>
              <a:t>(</a:t>
            </a:r>
            <a:r>
              <a:rPr lang="en-US" sz="2000" dirty="0" err="1" smtClean="0">
                <a:solidFill>
                  <a:schemeClr val="bg1"/>
                </a:solidFill>
              </a:rPr>
              <a:t>eg</a:t>
            </a:r>
            <a:r>
              <a:rPr lang="en-US" sz="2000" dirty="0" smtClean="0">
                <a:solidFill>
                  <a:schemeClr val="bg1"/>
                </a:solidFill>
              </a:rPr>
              <a:t>. Anger</a:t>
            </a:r>
            <a:r>
              <a:rPr lang="en-US" sz="2000" dirty="0" smtClean="0">
                <a:solidFill>
                  <a:schemeClr val="bg1"/>
                </a:solidFill>
                <a:sym typeface="Wingdings" pitchFamily="2" charset="2"/>
              </a:rPr>
              <a:t> murder)</a:t>
            </a:r>
            <a:endParaRPr lang="en-US" sz="2000" dirty="0" smtClean="0">
              <a:solidFill>
                <a:schemeClr val="bg1"/>
              </a:solidFill>
            </a:endParaRPr>
          </a:p>
          <a:p>
            <a:endParaRPr lang="en-US" sz="2000" dirty="0" smtClean="0">
              <a:solidFill>
                <a:schemeClr val="bg1"/>
              </a:solidFill>
            </a:endParaRPr>
          </a:p>
          <a:p>
            <a:endParaRPr lang="en-US" sz="1600"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304800" y="1828800"/>
            <a:ext cx="4781939"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3010"/>
                                        </p:tgtEl>
                                      </p:cBhvr>
                                    </p:animEffect>
                                    <p:set>
                                      <p:cBhvr>
                                        <p:cTn id="17" dur="1" fill="hold">
                                          <p:stCondLst>
                                            <p:cond delay="499"/>
                                          </p:stCondLst>
                                        </p:cTn>
                                        <p:tgtEl>
                                          <p:spTgt spid="430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38659" name="Text Box 3"/>
          <p:cNvSpPr txBox="1">
            <a:spLocks noChangeArrowheads="1"/>
          </p:cNvSpPr>
          <p:nvPr/>
        </p:nvSpPr>
        <p:spPr bwMode="auto">
          <a:xfrm>
            <a:off x="0" y="0"/>
            <a:ext cx="9144000" cy="7115794"/>
          </a:xfrm>
          <a:prstGeom prst="rect">
            <a:avLst/>
          </a:prstGeom>
          <a:noFill/>
          <a:ln w="9525">
            <a:noFill/>
            <a:miter lim="800000"/>
            <a:headEnd/>
            <a:tailEnd/>
          </a:ln>
        </p:spPr>
        <p:txBody>
          <a:bodyPr>
            <a:spAutoFit/>
          </a:bodyPr>
          <a:lstStyle/>
          <a:p>
            <a:pPr marL="457200" indent="-457200" algn="ctr">
              <a:buFont typeface="Arial" charset="0"/>
              <a:buNone/>
            </a:pPr>
            <a:r>
              <a:rPr lang="en-US" sz="6600" b="1" i="1" dirty="0" smtClean="0">
                <a:solidFill>
                  <a:schemeClr val="bg1"/>
                </a:solidFill>
                <a:latin typeface="Book Antiqua" pitchFamily="32" charset="0"/>
              </a:rPr>
              <a:t>Where </a:t>
            </a:r>
            <a:r>
              <a:rPr lang="en-US" sz="6600" b="1" i="1" dirty="0">
                <a:solidFill>
                  <a:schemeClr val="bg1"/>
                </a:solidFill>
                <a:latin typeface="Book Antiqua" pitchFamily="32" charset="0"/>
              </a:rPr>
              <a:t>are we?</a:t>
            </a:r>
          </a:p>
          <a:p>
            <a:pPr marL="457200" indent="-457200" algn="ctr">
              <a:buFont typeface="Arial" charset="0"/>
              <a:buNone/>
            </a:pPr>
            <a:r>
              <a:rPr lang="en-US" sz="2800" b="1" i="1" dirty="0">
                <a:solidFill>
                  <a:schemeClr val="bg1"/>
                </a:solidFill>
                <a:latin typeface="Book Antiqua" pitchFamily="32" charset="0"/>
              </a:rPr>
              <a:t>A look at what happened in Genesis 3</a:t>
            </a:r>
          </a:p>
          <a:p>
            <a:pPr marL="457200" indent="-457200" algn="ctr">
              <a:buFont typeface="Arial" charset="0"/>
              <a:buNone/>
            </a:pPr>
            <a:endParaRPr lang="en-US" sz="2800" b="1" i="1" dirty="0">
              <a:solidFill>
                <a:schemeClr val="bg1"/>
              </a:solidFill>
              <a:latin typeface="Book Antiqua" pitchFamily="32" charset="0"/>
            </a:endParaRPr>
          </a:p>
          <a:p>
            <a:pPr marL="1028700" lvl="1" indent="-457200">
              <a:lnSpc>
                <a:spcPct val="110000"/>
              </a:lnSpc>
              <a:buFont typeface="Arial" charset="0"/>
              <a:buAutoNum type="arabicPeriod"/>
            </a:pPr>
            <a:r>
              <a:rPr lang="en-US" dirty="0">
                <a:solidFill>
                  <a:schemeClr val="bg1"/>
                </a:solidFill>
                <a:latin typeface="Book Antiqua" pitchFamily="32" charset="0"/>
              </a:rPr>
              <a:t>God did not “create” </a:t>
            </a:r>
            <a:r>
              <a:rPr lang="en-US" dirty="0" smtClean="0">
                <a:solidFill>
                  <a:schemeClr val="bg1"/>
                </a:solidFill>
                <a:latin typeface="Book Antiqua" pitchFamily="32" charset="0"/>
              </a:rPr>
              <a:t>evil</a:t>
            </a:r>
          </a:p>
          <a:p>
            <a:pPr marL="571500" lvl="1">
              <a:lnSpc>
                <a:spcPct val="110000"/>
              </a:lnSpc>
            </a:pPr>
            <a:endParaRPr lang="en-US" i="1" dirty="0">
              <a:solidFill>
                <a:schemeClr val="bg1">
                  <a:lumMod val="75000"/>
                </a:schemeClr>
              </a:solidFill>
              <a:effectLst>
                <a:outerShdw blurRad="38100" dist="38100" dir="2700000" algn="tl">
                  <a:srgbClr val="000000">
                    <a:alpha val="43137"/>
                  </a:srgbClr>
                </a:outerShdw>
              </a:effectLst>
              <a:latin typeface="Book Antiqua" pitchFamily="32" charset="0"/>
            </a:endParaRPr>
          </a:p>
          <a:p>
            <a:pPr marL="571500" lvl="1">
              <a:lnSpc>
                <a:spcPct val="110000"/>
              </a:lnSpc>
            </a:pPr>
            <a:r>
              <a:rPr lang="en-US" i="1" dirty="0" smtClean="0">
                <a:solidFill>
                  <a:schemeClr val="bg1">
                    <a:lumMod val="75000"/>
                  </a:schemeClr>
                </a:solidFill>
                <a:effectLst>
                  <a:outerShdw blurRad="38100" dist="38100" dir="2700000" algn="tl">
                    <a:srgbClr val="000000">
                      <a:alpha val="43137"/>
                    </a:srgbClr>
                  </a:outerShdw>
                </a:effectLst>
                <a:latin typeface="Book Antiqua" pitchFamily="32" charset="0"/>
              </a:rPr>
              <a:t>Where did evil come from?</a:t>
            </a:r>
          </a:p>
          <a:p>
            <a:pPr marL="571500" lvl="1">
              <a:lnSpc>
                <a:spcPct val="110000"/>
              </a:lnSpc>
            </a:pPr>
            <a:r>
              <a:rPr lang="en-US" i="1" dirty="0">
                <a:solidFill>
                  <a:schemeClr val="bg1">
                    <a:lumMod val="75000"/>
                  </a:schemeClr>
                </a:solidFill>
                <a:effectLst>
                  <a:outerShdw blurRad="38100" dist="38100" dir="2700000" algn="tl">
                    <a:srgbClr val="000000">
                      <a:alpha val="43137"/>
                    </a:srgbClr>
                  </a:outerShdw>
                </a:effectLst>
                <a:latin typeface="Book Antiqua" pitchFamily="32" charset="0"/>
              </a:rPr>
              <a:t>	</a:t>
            </a:r>
            <a:r>
              <a:rPr lang="en-US" dirty="0" smtClean="0">
                <a:solidFill>
                  <a:schemeClr val="bg1"/>
                </a:solidFill>
                <a:latin typeface="Book Antiqua" pitchFamily="32" charset="0"/>
              </a:rPr>
              <a:t>1.  To blame God would be </a:t>
            </a:r>
            <a:r>
              <a:rPr lang="en-US" dirty="0" smtClean="0">
                <a:solidFill>
                  <a:schemeClr val="accent6">
                    <a:lumMod val="75000"/>
                  </a:schemeClr>
                </a:solidFill>
                <a:latin typeface="Book Antiqua" pitchFamily="32" charset="0"/>
              </a:rPr>
              <a:t>blasphemy</a:t>
            </a:r>
            <a:r>
              <a:rPr lang="en-US" dirty="0" smtClean="0">
                <a:solidFill>
                  <a:schemeClr val="bg1"/>
                </a:solidFill>
                <a:latin typeface="Book Antiqua" pitchFamily="32" charset="0"/>
              </a:rPr>
              <a:t>.</a:t>
            </a:r>
          </a:p>
          <a:p>
            <a:pPr marL="571500" lvl="1">
              <a:lnSpc>
                <a:spcPct val="110000"/>
              </a:lnSpc>
            </a:pPr>
            <a:r>
              <a:rPr lang="en-US" dirty="0">
                <a:solidFill>
                  <a:schemeClr val="bg1"/>
                </a:solidFill>
                <a:latin typeface="Book Antiqua" pitchFamily="32" charset="0"/>
              </a:rPr>
              <a:t>	</a:t>
            </a:r>
            <a:r>
              <a:rPr lang="en-US" dirty="0" smtClean="0">
                <a:solidFill>
                  <a:schemeClr val="bg1"/>
                </a:solidFill>
                <a:latin typeface="Book Antiqua" pitchFamily="32" charset="0"/>
              </a:rPr>
              <a:t>2.  To grant evil eternality = </a:t>
            </a:r>
            <a:r>
              <a:rPr lang="en-US" dirty="0" smtClean="0">
                <a:solidFill>
                  <a:schemeClr val="accent6">
                    <a:lumMod val="75000"/>
                  </a:schemeClr>
                </a:solidFill>
                <a:latin typeface="Book Antiqua" pitchFamily="32" charset="0"/>
              </a:rPr>
              <a:t>dualism</a:t>
            </a:r>
          </a:p>
          <a:p>
            <a:pPr marL="571500" lvl="1">
              <a:lnSpc>
                <a:spcPct val="110000"/>
              </a:lnSpc>
            </a:pPr>
            <a:r>
              <a:rPr lang="en-US" dirty="0">
                <a:solidFill>
                  <a:schemeClr val="bg1"/>
                </a:solidFill>
                <a:latin typeface="Book Antiqua" pitchFamily="32" charset="0"/>
              </a:rPr>
              <a:t>	</a:t>
            </a:r>
            <a:r>
              <a:rPr lang="en-US" dirty="0" smtClean="0">
                <a:solidFill>
                  <a:schemeClr val="bg1"/>
                </a:solidFill>
                <a:latin typeface="Book Antiqua" pitchFamily="32" charset="0"/>
              </a:rPr>
              <a:t>3.  Sin </a:t>
            </a:r>
            <a:r>
              <a:rPr lang="en-US" dirty="0" smtClean="0">
                <a:solidFill>
                  <a:schemeClr val="accent6">
                    <a:lumMod val="75000"/>
                  </a:schemeClr>
                </a:solidFill>
                <a:latin typeface="Book Antiqua" pitchFamily="32" charset="0"/>
              </a:rPr>
              <a:t>did not surprise </a:t>
            </a:r>
            <a:r>
              <a:rPr lang="en-US" dirty="0" smtClean="0">
                <a:solidFill>
                  <a:schemeClr val="bg1"/>
                </a:solidFill>
                <a:latin typeface="Book Antiqua" pitchFamily="32" charset="0"/>
              </a:rPr>
              <a:t>Him nor overcome His </a:t>
            </a:r>
          </a:p>
          <a:p>
            <a:pPr marL="571500" lvl="1">
              <a:lnSpc>
                <a:spcPct val="110000"/>
              </a:lnSpc>
            </a:pPr>
            <a:r>
              <a:rPr lang="en-US" dirty="0" smtClean="0">
                <a:solidFill>
                  <a:schemeClr val="bg1"/>
                </a:solidFill>
                <a:latin typeface="Book Antiqua" pitchFamily="32" charset="0"/>
              </a:rPr>
              <a:t>Omniscience or providence.</a:t>
            </a:r>
          </a:p>
          <a:p>
            <a:pPr marL="571500" lvl="1">
              <a:lnSpc>
                <a:spcPct val="110000"/>
              </a:lnSpc>
            </a:pPr>
            <a:r>
              <a:rPr lang="en-US" dirty="0">
                <a:solidFill>
                  <a:schemeClr val="bg1"/>
                </a:solidFill>
                <a:latin typeface="Book Antiqua" pitchFamily="32" charset="0"/>
              </a:rPr>
              <a:t>	</a:t>
            </a:r>
            <a:r>
              <a:rPr lang="en-US" dirty="0" smtClean="0">
                <a:solidFill>
                  <a:schemeClr val="bg1"/>
                </a:solidFill>
                <a:latin typeface="Book Antiqua" pitchFamily="32" charset="0"/>
              </a:rPr>
              <a:t>4.  Although that sin would enter the world was still</a:t>
            </a:r>
          </a:p>
          <a:p>
            <a:pPr marL="571500" lvl="1">
              <a:lnSpc>
                <a:spcPct val="110000"/>
              </a:lnSpc>
            </a:pPr>
            <a:r>
              <a:rPr lang="en-US" dirty="0" smtClean="0">
                <a:solidFill>
                  <a:schemeClr val="accent6">
                    <a:lumMod val="75000"/>
                  </a:schemeClr>
                </a:solidFill>
                <a:latin typeface="Book Antiqua" pitchFamily="32" charset="0"/>
              </a:rPr>
              <a:t> God-ordained</a:t>
            </a:r>
            <a:r>
              <a:rPr lang="en-US" dirty="0" smtClean="0">
                <a:solidFill>
                  <a:schemeClr val="bg1"/>
                </a:solidFill>
                <a:latin typeface="Book Antiqua" pitchFamily="32" charset="0"/>
              </a:rPr>
              <a:t>, it was accomplished  by the voluntary </a:t>
            </a:r>
          </a:p>
          <a:p>
            <a:pPr marL="571500" lvl="1">
              <a:lnSpc>
                <a:spcPct val="110000"/>
              </a:lnSpc>
            </a:pPr>
            <a:r>
              <a:rPr lang="en-US" dirty="0" smtClean="0">
                <a:solidFill>
                  <a:schemeClr val="bg1"/>
                </a:solidFill>
                <a:latin typeface="Book Antiqua" pitchFamily="32" charset="0"/>
              </a:rPr>
              <a:t>choices of moral creatures (</a:t>
            </a:r>
            <a:r>
              <a:rPr lang="en-US" i="1" dirty="0" smtClean="0">
                <a:solidFill>
                  <a:schemeClr val="bg1">
                    <a:lumMod val="65000"/>
                  </a:schemeClr>
                </a:solidFill>
                <a:latin typeface="Book Antiqua" pitchFamily="32" charset="0"/>
              </a:rPr>
              <a:t>Angels</a:t>
            </a:r>
            <a:r>
              <a:rPr lang="en-US" i="1" dirty="0" smtClean="0">
                <a:solidFill>
                  <a:schemeClr val="bg1">
                    <a:lumMod val="65000"/>
                  </a:schemeClr>
                </a:solidFill>
                <a:latin typeface="Book Antiqua" pitchFamily="32" charset="0"/>
                <a:sym typeface="Wingdings" pitchFamily="2" charset="2"/>
              </a:rPr>
              <a:t> mankind</a:t>
            </a:r>
            <a:r>
              <a:rPr lang="en-US" dirty="0" smtClean="0">
                <a:solidFill>
                  <a:schemeClr val="bg1"/>
                </a:solidFill>
                <a:latin typeface="Book Antiqua" pitchFamily="32" charset="0"/>
                <a:sym typeface="Wingdings" pitchFamily="2" charset="2"/>
              </a:rPr>
              <a:t>).</a:t>
            </a:r>
          </a:p>
          <a:p>
            <a:pPr marL="571500" lvl="1">
              <a:lnSpc>
                <a:spcPct val="110000"/>
              </a:lnSpc>
            </a:pPr>
            <a:r>
              <a:rPr lang="en-US" dirty="0">
                <a:solidFill>
                  <a:schemeClr val="bg1"/>
                </a:solidFill>
                <a:latin typeface="Book Antiqua" pitchFamily="32" charset="0"/>
                <a:sym typeface="Wingdings" pitchFamily="2" charset="2"/>
              </a:rPr>
              <a:t>	</a:t>
            </a:r>
            <a:r>
              <a:rPr lang="en-US" dirty="0" smtClean="0">
                <a:solidFill>
                  <a:schemeClr val="bg1"/>
                </a:solidFill>
                <a:latin typeface="Book Antiqua" pitchFamily="32" charset="0"/>
                <a:sym typeface="Wingdings" pitchFamily="2" charset="2"/>
              </a:rPr>
              <a:t>5.  Sin is </a:t>
            </a:r>
            <a:r>
              <a:rPr lang="en-US" dirty="0" smtClean="0">
                <a:solidFill>
                  <a:schemeClr val="accent6">
                    <a:lumMod val="75000"/>
                  </a:schemeClr>
                </a:solidFill>
                <a:latin typeface="Book Antiqua" pitchFamily="32" charset="0"/>
                <a:sym typeface="Wingdings" pitchFamily="2" charset="2"/>
              </a:rPr>
              <a:t>irrational</a:t>
            </a:r>
          </a:p>
          <a:p>
            <a:pPr marL="571500" lvl="1">
              <a:lnSpc>
                <a:spcPct val="110000"/>
              </a:lnSpc>
            </a:pPr>
            <a:r>
              <a:rPr lang="en-US" dirty="0">
                <a:solidFill>
                  <a:schemeClr val="bg1"/>
                </a:solidFill>
                <a:latin typeface="Book Antiqua" pitchFamily="32" charset="0"/>
                <a:sym typeface="Wingdings" pitchFamily="2" charset="2"/>
              </a:rPr>
              <a:t>	</a:t>
            </a:r>
            <a:r>
              <a:rPr lang="en-US" dirty="0" smtClean="0">
                <a:solidFill>
                  <a:schemeClr val="bg1"/>
                </a:solidFill>
                <a:latin typeface="Book Antiqua" pitchFamily="32" charset="0"/>
                <a:sym typeface="Wingdings" pitchFamily="2" charset="2"/>
              </a:rPr>
              <a:t>	</a:t>
            </a:r>
            <a:r>
              <a:rPr lang="en-US" sz="1600" dirty="0" smtClean="0">
                <a:solidFill>
                  <a:schemeClr val="bg1"/>
                </a:solidFill>
                <a:latin typeface="Book Antiqua" pitchFamily="32" charset="0"/>
                <a:sym typeface="Wingdings" pitchFamily="2" charset="2"/>
              </a:rPr>
              <a:t>a.  Satan’s rebellion makes no sense.</a:t>
            </a:r>
          </a:p>
          <a:p>
            <a:pPr marL="571500" lvl="1">
              <a:lnSpc>
                <a:spcPct val="110000"/>
              </a:lnSpc>
            </a:pPr>
            <a:r>
              <a:rPr lang="en-US" sz="1600" dirty="0">
                <a:solidFill>
                  <a:schemeClr val="bg1"/>
                </a:solidFill>
                <a:latin typeface="Book Antiqua" pitchFamily="32" charset="0"/>
                <a:sym typeface="Wingdings" pitchFamily="2" charset="2"/>
              </a:rPr>
              <a:t>	</a:t>
            </a:r>
            <a:r>
              <a:rPr lang="en-US" sz="1600" dirty="0" smtClean="0">
                <a:solidFill>
                  <a:schemeClr val="bg1"/>
                </a:solidFill>
                <a:latin typeface="Book Antiqua" pitchFamily="32" charset="0"/>
                <a:sym typeface="Wingdings" pitchFamily="2" charset="2"/>
              </a:rPr>
              <a:t>	b.  Our rebellion makes no sense; “foolishness” (I Cor., Psalms, Proverbs)</a:t>
            </a:r>
            <a:endParaRPr lang="en-US" sz="1600" dirty="0" smtClean="0">
              <a:solidFill>
                <a:schemeClr val="bg1"/>
              </a:solidFill>
              <a:latin typeface="Book Antiqua" pitchFamily="32" charset="0"/>
            </a:endParaRPr>
          </a:p>
          <a:p>
            <a:pPr marL="571500" lvl="1">
              <a:lnSpc>
                <a:spcPct val="110000"/>
              </a:lnSpc>
            </a:pPr>
            <a:r>
              <a:rPr lang="en-US" dirty="0">
                <a:solidFill>
                  <a:schemeClr val="bg1"/>
                </a:solidFill>
                <a:latin typeface="Book Antiqua" pitchFamily="32" charset="0"/>
              </a:rPr>
              <a:t>	</a:t>
            </a:r>
            <a:endParaRPr lang="en-US" dirty="0" smtClean="0">
              <a:solidFill>
                <a:schemeClr val="bg1"/>
              </a:solidFill>
              <a:latin typeface="Book Antiqua" pitchFamily="32" charset="0"/>
            </a:endParaRPr>
          </a:p>
          <a:p>
            <a:pPr marL="571500" lvl="1">
              <a:lnSpc>
                <a:spcPct val="110000"/>
              </a:lnSpc>
            </a:pPr>
            <a:r>
              <a:rPr lang="en-US" dirty="0">
                <a:solidFill>
                  <a:schemeClr val="bg1"/>
                </a:solidFill>
                <a:latin typeface="Book Antiqua" pitchFamily="32" charset="0"/>
              </a:rPr>
              <a:t>	</a:t>
            </a:r>
            <a:endParaRPr lang="en-US" dirty="0" smtClean="0">
              <a:solidFill>
                <a:schemeClr val="bg1"/>
              </a:solidFill>
              <a:latin typeface="Book Antiqua" pitchFamily="32" charset="0"/>
            </a:endParaRPr>
          </a:p>
          <a:p>
            <a:pPr marL="571500" lvl="1">
              <a:lnSpc>
                <a:spcPct val="110000"/>
              </a:lnSpc>
            </a:pPr>
            <a:endParaRPr lang="en-US" i="1" dirty="0">
              <a:solidFill>
                <a:schemeClr val="bg1">
                  <a:lumMod val="75000"/>
                </a:schemeClr>
              </a:solidFill>
              <a:effectLst>
                <a:outerShdw blurRad="38100" dist="38100" dir="2700000" algn="tl">
                  <a:srgbClr val="000000">
                    <a:alpha val="43137"/>
                  </a:srgbClr>
                </a:outerShdw>
              </a:effectLst>
              <a:latin typeface="Book Antiqua" pitchFamily="32" charset="0"/>
            </a:endParaRPr>
          </a:p>
          <a:p>
            <a:pPr marL="571500" lvl="1">
              <a:lnSpc>
                <a:spcPct val="110000"/>
              </a:lnSpc>
            </a:pPr>
            <a:r>
              <a:rPr lang="en-US" i="1" dirty="0" smtClean="0">
                <a:solidFill>
                  <a:schemeClr val="bg1">
                    <a:lumMod val="75000"/>
                  </a:schemeClr>
                </a:solidFill>
                <a:effectLst>
                  <a:outerShdw blurRad="38100" dist="38100" dir="2700000" algn="tl">
                    <a:srgbClr val="000000">
                      <a:alpha val="43137"/>
                    </a:srgbClr>
                  </a:outerShdw>
                </a:effectLst>
                <a:latin typeface="Book Antiqua" pitchFamily="32" charset="0"/>
              </a:rPr>
              <a:t>	</a:t>
            </a:r>
            <a:endParaRPr lang="en-US" i="1" dirty="0">
              <a:solidFill>
                <a:schemeClr val="bg1">
                  <a:lumMod val="75000"/>
                </a:schemeClr>
              </a:solidFill>
              <a:effectLst>
                <a:outerShdw blurRad="38100" dist="38100" dir="2700000" algn="tl">
                  <a:srgbClr val="000000">
                    <a:alpha val="43137"/>
                  </a:srgbClr>
                </a:outerShdw>
              </a:effectLst>
              <a:latin typeface="Book Antiqua" pitchFamily="32" charset="0"/>
            </a:endParaRPr>
          </a:p>
        </p:txBody>
      </p:sp>
      <p:sp>
        <p:nvSpPr>
          <p:cNvPr id="5" name="Rounded Rectangular Callout 4"/>
          <p:cNvSpPr/>
          <p:nvPr/>
        </p:nvSpPr>
        <p:spPr>
          <a:xfrm>
            <a:off x="304800" y="914400"/>
            <a:ext cx="3962400" cy="612648"/>
          </a:xfrm>
          <a:prstGeom prst="wedgeRoundRectCallout">
            <a:avLst>
              <a:gd name="adj1" fmla="val 12303"/>
              <a:gd name="adj2" fmla="val 117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 if evil is something we could touch…</a:t>
            </a:r>
            <a:endParaRPr lang="en-US" dirty="0"/>
          </a:p>
        </p:txBody>
      </p:sp>
      <p:sp>
        <p:nvSpPr>
          <p:cNvPr id="2" name="TextBox 1"/>
          <p:cNvSpPr txBox="1"/>
          <p:nvPr/>
        </p:nvSpPr>
        <p:spPr>
          <a:xfrm>
            <a:off x="5105400" y="1600200"/>
            <a:ext cx="3855128" cy="1354217"/>
          </a:xfrm>
          <a:prstGeom prst="rect">
            <a:avLst/>
          </a:prstGeom>
          <a:solidFill>
            <a:schemeClr val="accent3">
              <a:lumMod val="75000"/>
            </a:schemeClr>
          </a:solidFill>
        </p:spPr>
        <p:txBody>
          <a:bodyPr wrap="square" rtlCol="0">
            <a:spAutoFit/>
          </a:bodyPr>
          <a:lstStyle/>
          <a:p>
            <a:r>
              <a:rPr lang="en-US" sz="1600" dirty="0">
                <a:solidFill>
                  <a:schemeClr val="bg1"/>
                </a:solidFill>
                <a:effectLst>
                  <a:outerShdw blurRad="38100" dist="38100" dir="2700000" algn="tl">
                    <a:srgbClr val="000000">
                      <a:alpha val="43137"/>
                    </a:srgbClr>
                  </a:outerShdw>
                </a:effectLst>
                <a:latin typeface="Papyrus" pitchFamily="66" charset="0"/>
              </a:rPr>
              <a:t>10 “So listen to me, you men of understanding.</a:t>
            </a:r>
          </a:p>
          <a:p>
            <a:r>
              <a:rPr lang="en-US" sz="1600" dirty="0">
                <a:solidFill>
                  <a:schemeClr val="bg1"/>
                </a:solidFill>
                <a:effectLst>
                  <a:outerShdw blurRad="38100" dist="38100" dir="2700000" algn="tl">
                    <a:srgbClr val="000000">
                      <a:alpha val="43137"/>
                    </a:srgbClr>
                  </a:outerShdw>
                </a:effectLst>
                <a:latin typeface="Papyrus" pitchFamily="66" charset="0"/>
              </a:rPr>
              <a:t>   Far be it from God to do </a:t>
            </a:r>
            <a:r>
              <a:rPr lang="en-US" sz="1600" dirty="0" smtClean="0">
                <a:solidFill>
                  <a:schemeClr val="bg1"/>
                </a:solidFill>
                <a:effectLst>
                  <a:outerShdw blurRad="38100" dist="38100" dir="2700000" algn="tl">
                    <a:srgbClr val="000000">
                      <a:alpha val="43137"/>
                    </a:srgbClr>
                  </a:outerShdw>
                </a:effectLst>
                <a:latin typeface="Papyrus" pitchFamily="66" charset="0"/>
              </a:rPr>
              <a:t>evil, from </a:t>
            </a:r>
            <a:r>
              <a:rPr lang="en-US" sz="1600" dirty="0">
                <a:solidFill>
                  <a:schemeClr val="bg1"/>
                </a:solidFill>
                <a:effectLst>
                  <a:outerShdw blurRad="38100" dist="38100" dir="2700000" algn="tl">
                    <a:srgbClr val="000000">
                      <a:alpha val="43137"/>
                    </a:srgbClr>
                  </a:outerShdw>
                </a:effectLst>
                <a:latin typeface="Papyrus" pitchFamily="66" charset="0"/>
              </a:rPr>
              <a:t>the Almighty to </a:t>
            </a:r>
            <a:r>
              <a:rPr lang="en-US" sz="1600" dirty="0" smtClean="0">
                <a:solidFill>
                  <a:schemeClr val="bg1"/>
                </a:solidFill>
                <a:effectLst>
                  <a:outerShdw blurRad="38100" dist="38100" dir="2700000" algn="tl">
                    <a:srgbClr val="000000">
                      <a:alpha val="43137"/>
                    </a:srgbClr>
                  </a:outerShdw>
                </a:effectLst>
                <a:latin typeface="Papyrus" pitchFamily="66" charset="0"/>
              </a:rPr>
              <a:t>do wrong</a:t>
            </a:r>
            <a:r>
              <a:rPr lang="en-US" sz="1600" dirty="0">
                <a:solidFill>
                  <a:schemeClr val="bg1"/>
                </a:solidFill>
                <a:effectLst>
                  <a:outerShdw blurRad="38100" dist="38100" dir="2700000" algn="tl">
                    <a:srgbClr val="000000">
                      <a:alpha val="43137"/>
                    </a:srgbClr>
                  </a:outerShdw>
                </a:effectLst>
                <a:latin typeface="Papyrus" pitchFamily="66" charset="0"/>
              </a:rPr>
              <a:t>. </a:t>
            </a:r>
            <a:r>
              <a:rPr lang="en-US" sz="1600" dirty="0" smtClean="0">
                <a:solidFill>
                  <a:schemeClr val="bg1"/>
                </a:solidFill>
                <a:effectLst>
                  <a:outerShdw blurRad="38100" dist="38100" dir="2700000" algn="tl">
                    <a:srgbClr val="000000">
                      <a:alpha val="43137"/>
                    </a:srgbClr>
                  </a:outerShdw>
                </a:effectLst>
                <a:latin typeface="Papyrus" pitchFamily="66" charset="0"/>
              </a:rPr>
              <a:t>     </a:t>
            </a:r>
          </a:p>
          <a:p>
            <a:r>
              <a:rPr lang="en-US" sz="1600" dirty="0">
                <a:solidFill>
                  <a:schemeClr val="bg1"/>
                </a:solidFill>
                <a:effectLst>
                  <a:outerShdw blurRad="38100" dist="38100" dir="2700000" algn="tl">
                    <a:srgbClr val="000000">
                      <a:alpha val="43137"/>
                    </a:srgbClr>
                  </a:outerShdw>
                </a:effectLst>
                <a:latin typeface="Papyrus" pitchFamily="66" charset="0"/>
              </a:rPr>
              <a:t>	</a:t>
            </a:r>
            <a:r>
              <a:rPr lang="en-US" sz="1600" dirty="0" smtClean="0">
                <a:solidFill>
                  <a:schemeClr val="bg1"/>
                </a:solidFill>
                <a:effectLst>
                  <a:outerShdw blurRad="38100" dist="38100" dir="2700000" algn="tl">
                    <a:srgbClr val="000000">
                      <a:alpha val="43137"/>
                    </a:srgbClr>
                  </a:outerShdw>
                </a:effectLst>
                <a:latin typeface="Papyrus" pitchFamily="66" charset="0"/>
              </a:rPr>
              <a:t>	Job 34:10</a:t>
            </a:r>
            <a:endParaRPr lang="en-US" sz="1600" dirty="0">
              <a:solidFill>
                <a:schemeClr val="bg1"/>
              </a:solidFill>
              <a:effectLst>
                <a:outerShdw blurRad="38100" dist="38100" dir="2700000" algn="tl">
                  <a:srgbClr val="000000">
                    <a:alpha val="43137"/>
                  </a:srgbClr>
                </a:outerShdw>
              </a:effectLst>
              <a:latin typeface="Papyrus" pitchFamily="66"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9" r="2658" b="3393"/>
          <a:stretch/>
        </p:blipFill>
        <p:spPr bwMode="auto">
          <a:xfrm>
            <a:off x="6477000" y="3124199"/>
            <a:ext cx="2334828" cy="178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ular Callout 14"/>
          <p:cNvSpPr/>
          <p:nvPr/>
        </p:nvSpPr>
        <p:spPr>
          <a:xfrm>
            <a:off x="2209800" y="3557897"/>
            <a:ext cx="4038600" cy="1245751"/>
          </a:xfrm>
          <a:prstGeom prst="wedgeRoundRectCallout">
            <a:avLst>
              <a:gd name="adj1" fmla="val 14501"/>
              <a:gd name="adj2" fmla="val 883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Offers some explanation why he continues in his crusade vs. God even though he knows what Scripture declares as his fate…</a:t>
            </a:r>
            <a:endParaRPr lang="en-US" dirty="0"/>
          </a:p>
        </p:txBody>
      </p:sp>
    </p:spTree>
    <p:extLst>
      <p:ext uri="{BB962C8B-B14F-4D97-AF65-F5344CB8AC3E}">
        <p14:creationId xmlns:p14="http://schemas.microsoft.com/office/powerpoint/2010/main" val="262189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8659">
                                            <p:txEl>
                                              <p:pRg st="0" end="0"/>
                                            </p:txEl>
                                          </p:spTgt>
                                        </p:tgtEl>
                                        <p:attrNameLst>
                                          <p:attrName>style.visibility</p:attrName>
                                        </p:attrNameLst>
                                      </p:cBhvr>
                                      <p:to>
                                        <p:strVal val="visible"/>
                                      </p:to>
                                    </p:set>
                                    <p:animEffect transition="in" filter="dissolve">
                                      <p:cBhvr>
                                        <p:cTn id="7" dur="500"/>
                                        <p:tgtEl>
                                          <p:spTgt spid="83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8659">
                                            <p:txEl>
                                              <p:pRg st="1" end="1"/>
                                            </p:txEl>
                                          </p:spTgt>
                                        </p:tgtEl>
                                        <p:attrNameLst>
                                          <p:attrName>style.visibility</p:attrName>
                                        </p:attrNameLst>
                                      </p:cBhvr>
                                      <p:to>
                                        <p:strVal val="visible"/>
                                      </p:to>
                                    </p:set>
                                    <p:animEffect transition="in" filter="dissolve">
                                      <p:cBhvr>
                                        <p:cTn id="12" dur="500"/>
                                        <p:tgtEl>
                                          <p:spTgt spid="838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8659">
                                            <p:txEl>
                                              <p:pRg st="3" end="3"/>
                                            </p:txEl>
                                          </p:spTgt>
                                        </p:tgtEl>
                                        <p:attrNameLst>
                                          <p:attrName>style.visibility</p:attrName>
                                        </p:attrNameLst>
                                      </p:cBhvr>
                                      <p:to>
                                        <p:strVal val="visible"/>
                                      </p:to>
                                    </p:set>
                                    <p:animEffect transition="in" filter="dissolve">
                                      <p:cBhvr>
                                        <p:cTn id="17" dur="500"/>
                                        <p:tgtEl>
                                          <p:spTgt spid="8386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38659">
                                            <p:txEl>
                                              <p:pRg st="5" end="5"/>
                                            </p:txEl>
                                          </p:spTgt>
                                        </p:tgtEl>
                                        <p:attrNameLst>
                                          <p:attrName>style.visibility</p:attrName>
                                        </p:attrNameLst>
                                      </p:cBhvr>
                                      <p:to>
                                        <p:strVal val="visible"/>
                                      </p:to>
                                    </p:set>
                                    <p:animEffect transition="in" filter="dissolve">
                                      <p:cBhvr>
                                        <p:cTn id="22" dur="500"/>
                                        <p:tgtEl>
                                          <p:spTgt spid="83865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38659">
                                            <p:txEl>
                                              <p:pRg st="6" end="6"/>
                                            </p:txEl>
                                          </p:spTgt>
                                        </p:tgtEl>
                                        <p:attrNameLst>
                                          <p:attrName>style.visibility</p:attrName>
                                        </p:attrNameLst>
                                      </p:cBhvr>
                                      <p:to>
                                        <p:strVal val="visible"/>
                                      </p:to>
                                    </p:set>
                                    <p:animEffect transition="in" filter="dissolve">
                                      <p:cBhvr>
                                        <p:cTn id="27" dur="500"/>
                                        <p:tgtEl>
                                          <p:spTgt spid="83865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38659">
                                            <p:txEl>
                                              <p:pRg st="7" end="7"/>
                                            </p:txEl>
                                          </p:spTgt>
                                        </p:tgtEl>
                                        <p:attrNameLst>
                                          <p:attrName>style.visibility</p:attrName>
                                        </p:attrNameLst>
                                      </p:cBhvr>
                                      <p:to>
                                        <p:strVal val="visible"/>
                                      </p:to>
                                    </p:set>
                                    <p:animEffect transition="in" filter="dissolve">
                                      <p:cBhvr>
                                        <p:cTn id="32" dur="500"/>
                                        <p:tgtEl>
                                          <p:spTgt spid="83865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38659">
                                            <p:txEl>
                                              <p:pRg st="8" end="8"/>
                                            </p:txEl>
                                          </p:spTgt>
                                        </p:tgtEl>
                                        <p:attrNameLst>
                                          <p:attrName>style.visibility</p:attrName>
                                        </p:attrNameLst>
                                      </p:cBhvr>
                                      <p:to>
                                        <p:strVal val="visible"/>
                                      </p:to>
                                    </p:set>
                                    <p:animEffect transition="in" filter="dissolve">
                                      <p:cBhvr>
                                        <p:cTn id="37" dur="500"/>
                                        <p:tgtEl>
                                          <p:spTgt spid="83865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38659">
                                            <p:txEl>
                                              <p:pRg st="9" end="9"/>
                                            </p:txEl>
                                          </p:spTgt>
                                        </p:tgtEl>
                                        <p:attrNameLst>
                                          <p:attrName>style.visibility</p:attrName>
                                        </p:attrNameLst>
                                      </p:cBhvr>
                                      <p:to>
                                        <p:strVal val="visible"/>
                                      </p:to>
                                    </p:set>
                                    <p:animEffect transition="in" filter="dissolve">
                                      <p:cBhvr>
                                        <p:cTn id="42" dur="500"/>
                                        <p:tgtEl>
                                          <p:spTgt spid="83865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38659">
                                            <p:txEl>
                                              <p:pRg st="10" end="10"/>
                                            </p:txEl>
                                          </p:spTgt>
                                        </p:tgtEl>
                                        <p:attrNameLst>
                                          <p:attrName>style.visibility</p:attrName>
                                        </p:attrNameLst>
                                      </p:cBhvr>
                                      <p:to>
                                        <p:strVal val="visible"/>
                                      </p:to>
                                    </p:set>
                                    <p:animEffect transition="in" filter="dissolve">
                                      <p:cBhvr>
                                        <p:cTn id="47" dur="500"/>
                                        <p:tgtEl>
                                          <p:spTgt spid="838659">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38659">
                                            <p:txEl>
                                              <p:pRg st="11" end="11"/>
                                            </p:txEl>
                                          </p:spTgt>
                                        </p:tgtEl>
                                        <p:attrNameLst>
                                          <p:attrName>style.visibility</p:attrName>
                                        </p:attrNameLst>
                                      </p:cBhvr>
                                      <p:to>
                                        <p:strVal val="visible"/>
                                      </p:to>
                                    </p:set>
                                    <p:animEffect transition="in" filter="dissolve">
                                      <p:cBhvr>
                                        <p:cTn id="52" dur="500"/>
                                        <p:tgtEl>
                                          <p:spTgt spid="838659">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38659">
                                            <p:txEl>
                                              <p:pRg st="12" end="12"/>
                                            </p:txEl>
                                          </p:spTgt>
                                        </p:tgtEl>
                                        <p:attrNameLst>
                                          <p:attrName>style.visibility</p:attrName>
                                        </p:attrNameLst>
                                      </p:cBhvr>
                                      <p:to>
                                        <p:strVal val="visible"/>
                                      </p:to>
                                    </p:set>
                                    <p:animEffect transition="in" filter="dissolve">
                                      <p:cBhvr>
                                        <p:cTn id="57" dur="500"/>
                                        <p:tgtEl>
                                          <p:spTgt spid="838659">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38659">
                                            <p:txEl>
                                              <p:pRg st="13" end="13"/>
                                            </p:txEl>
                                          </p:spTgt>
                                        </p:tgtEl>
                                        <p:attrNameLst>
                                          <p:attrName>style.visibility</p:attrName>
                                        </p:attrNameLst>
                                      </p:cBhvr>
                                      <p:to>
                                        <p:strVal val="visible"/>
                                      </p:to>
                                    </p:set>
                                    <p:animEffect transition="in" filter="dissolve">
                                      <p:cBhvr>
                                        <p:cTn id="62" dur="500"/>
                                        <p:tgtEl>
                                          <p:spTgt spid="838659">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38659">
                                            <p:txEl>
                                              <p:pRg st="14" end="14"/>
                                            </p:txEl>
                                          </p:spTgt>
                                        </p:tgtEl>
                                        <p:attrNameLst>
                                          <p:attrName>style.visibility</p:attrName>
                                        </p:attrNameLst>
                                      </p:cBhvr>
                                      <p:to>
                                        <p:strVal val="visible"/>
                                      </p:to>
                                    </p:set>
                                    <p:animEffect transition="in" filter="dissolve">
                                      <p:cBhvr>
                                        <p:cTn id="67" dur="500"/>
                                        <p:tgtEl>
                                          <p:spTgt spid="838659">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838659">
                                            <p:txEl>
                                              <p:pRg st="15" end="15"/>
                                            </p:txEl>
                                          </p:spTgt>
                                        </p:tgtEl>
                                        <p:attrNameLst>
                                          <p:attrName>style.visibility</p:attrName>
                                        </p:attrNameLst>
                                      </p:cBhvr>
                                      <p:to>
                                        <p:strVal val="visible"/>
                                      </p:to>
                                    </p:set>
                                    <p:animEffect transition="in" filter="dissolve">
                                      <p:cBhvr>
                                        <p:cTn id="72" dur="500"/>
                                        <p:tgtEl>
                                          <p:spTgt spid="838659">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38659">
                                            <p:txEl>
                                              <p:pRg st="16" end="16"/>
                                            </p:txEl>
                                          </p:spTgt>
                                        </p:tgtEl>
                                        <p:attrNameLst>
                                          <p:attrName>style.visibility</p:attrName>
                                        </p:attrNameLst>
                                      </p:cBhvr>
                                      <p:to>
                                        <p:strVal val="visible"/>
                                      </p:to>
                                    </p:set>
                                    <p:animEffect transition="in" filter="dissolve">
                                      <p:cBhvr>
                                        <p:cTn id="77" dur="500"/>
                                        <p:tgtEl>
                                          <p:spTgt spid="838659">
                                            <p:txEl>
                                              <p:pRg st="16" end="1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838659">
                                            <p:txEl>
                                              <p:pRg st="17" end="17"/>
                                            </p:txEl>
                                          </p:spTgt>
                                        </p:tgtEl>
                                        <p:attrNameLst>
                                          <p:attrName>style.visibility</p:attrName>
                                        </p:attrNameLst>
                                      </p:cBhvr>
                                      <p:to>
                                        <p:strVal val="visible"/>
                                      </p:to>
                                    </p:set>
                                    <p:animEffect transition="in" filter="dissolve">
                                      <p:cBhvr>
                                        <p:cTn id="82" dur="500"/>
                                        <p:tgtEl>
                                          <p:spTgt spid="838659">
                                            <p:txEl>
                                              <p:pRg st="17" end="1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838659">
                                            <p:txEl>
                                              <p:pRg st="19" end="19"/>
                                            </p:txEl>
                                          </p:spTgt>
                                        </p:tgtEl>
                                        <p:attrNameLst>
                                          <p:attrName>style.visibility</p:attrName>
                                        </p:attrNameLst>
                                      </p:cBhvr>
                                      <p:to>
                                        <p:strVal val="visible"/>
                                      </p:to>
                                    </p:set>
                                    <p:animEffect transition="in" filter="dissolve">
                                      <p:cBhvr>
                                        <p:cTn id="87" dur="500"/>
                                        <p:tgtEl>
                                          <p:spTgt spid="838659">
                                            <p:txEl>
                                              <p:pRg st="19" end="1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1000"/>
                                        <p:tgtEl>
                                          <p:spTgt spid="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59" grpId="0" uiExpand="1" build="p" bldLvl="5"/>
      <p:bldP spid="5" grpId="0" animBg="1"/>
      <p:bldP spid="2"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38659" name="Text Box 3"/>
          <p:cNvSpPr txBox="1">
            <a:spLocks noChangeArrowheads="1"/>
          </p:cNvSpPr>
          <p:nvPr/>
        </p:nvSpPr>
        <p:spPr bwMode="auto">
          <a:xfrm>
            <a:off x="0" y="0"/>
            <a:ext cx="9144000" cy="5930854"/>
          </a:xfrm>
          <a:prstGeom prst="rect">
            <a:avLst/>
          </a:prstGeom>
          <a:noFill/>
          <a:ln w="9525">
            <a:noFill/>
            <a:miter lim="800000"/>
            <a:headEnd/>
            <a:tailEnd/>
          </a:ln>
        </p:spPr>
        <p:txBody>
          <a:bodyPr>
            <a:spAutoFit/>
          </a:bodyPr>
          <a:lstStyle/>
          <a:p>
            <a:pPr marL="457200" indent="-457200" algn="ctr">
              <a:buFont typeface="Arial" charset="0"/>
              <a:buNone/>
            </a:pPr>
            <a:r>
              <a:rPr lang="en-US" sz="6600" b="1" i="1" dirty="0" smtClean="0">
                <a:solidFill>
                  <a:schemeClr val="bg1"/>
                </a:solidFill>
                <a:latin typeface="Book Antiqua" pitchFamily="32" charset="0"/>
              </a:rPr>
              <a:t>Where </a:t>
            </a:r>
            <a:r>
              <a:rPr lang="en-US" sz="6600" b="1" i="1" dirty="0">
                <a:solidFill>
                  <a:schemeClr val="bg1"/>
                </a:solidFill>
                <a:latin typeface="Book Antiqua" pitchFamily="32" charset="0"/>
              </a:rPr>
              <a:t>are we?</a:t>
            </a:r>
          </a:p>
          <a:p>
            <a:pPr marL="457200" indent="-457200" algn="ctr">
              <a:buFont typeface="Arial" charset="0"/>
              <a:buNone/>
            </a:pPr>
            <a:r>
              <a:rPr lang="en-US" sz="2800" b="1" i="1" dirty="0">
                <a:solidFill>
                  <a:schemeClr val="bg1"/>
                </a:solidFill>
                <a:latin typeface="Book Antiqua" pitchFamily="32" charset="0"/>
              </a:rPr>
              <a:t>A look at what happened in Genesis 3</a:t>
            </a:r>
          </a:p>
          <a:p>
            <a:pPr marL="457200" indent="-457200" algn="ctr">
              <a:buFont typeface="Arial" charset="0"/>
              <a:buNone/>
            </a:pPr>
            <a:endParaRPr lang="en-US" sz="2800" b="1" i="1" dirty="0">
              <a:solidFill>
                <a:schemeClr val="bg1"/>
              </a:solidFill>
              <a:latin typeface="Book Antiqua" pitchFamily="32" charset="0"/>
            </a:endParaRPr>
          </a:p>
          <a:p>
            <a:pPr marL="1028700" lvl="1" indent="-457200">
              <a:lnSpc>
                <a:spcPct val="110000"/>
              </a:lnSpc>
              <a:buFont typeface="Arial" charset="0"/>
              <a:buAutoNum type="arabicPeriod"/>
            </a:pPr>
            <a:r>
              <a:rPr lang="en-US" dirty="0">
                <a:solidFill>
                  <a:schemeClr val="bg1"/>
                </a:solidFill>
                <a:latin typeface="Book Antiqua" pitchFamily="32" charset="0"/>
              </a:rPr>
              <a:t>God did not “create” evil</a:t>
            </a:r>
          </a:p>
          <a:p>
            <a:pPr marL="1028700" lvl="1" indent="-457200">
              <a:lnSpc>
                <a:spcPct val="110000"/>
              </a:lnSpc>
              <a:buFont typeface="Arial" charset="0"/>
              <a:buAutoNum type="arabicPeriod"/>
            </a:pPr>
            <a:r>
              <a:rPr lang="en-US" dirty="0">
                <a:solidFill>
                  <a:schemeClr val="bg1"/>
                </a:solidFill>
                <a:latin typeface="Book Antiqua" pitchFamily="32" charset="0"/>
              </a:rPr>
              <a:t>Shame entered into the world</a:t>
            </a:r>
          </a:p>
          <a:p>
            <a:pPr marL="1028700" lvl="1" indent="-457200">
              <a:lnSpc>
                <a:spcPct val="110000"/>
              </a:lnSpc>
              <a:buFont typeface="Arial" charset="0"/>
              <a:buAutoNum type="arabicPeriod"/>
            </a:pPr>
            <a:r>
              <a:rPr lang="en-US" dirty="0">
                <a:solidFill>
                  <a:schemeClr val="bg1"/>
                </a:solidFill>
                <a:latin typeface="Book Antiqua" pitchFamily="32" charset="0"/>
              </a:rPr>
              <a:t>Fear now gripped Adam and Eve</a:t>
            </a:r>
          </a:p>
          <a:p>
            <a:pPr marL="1028700" lvl="1" indent="-457200">
              <a:lnSpc>
                <a:spcPct val="110000"/>
              </a:lnSpc>
              <a:buFont typeface="Arial" charset="0"/>
              <a:buAutoNum type="arabicPeriod"/>
            </a:pPr>
            <a:r>
              <a:rPr lang="en-US" dirty="0">
                <a:solidFill>
                  <a:schemeClr val="bg1"/>
                </a:solidFill>
                <a:latin typeface="Book Antiqua" pitchFamily="32" charset="0"/>
              </a:rPr>
              <a:t>Childbearing is to be painful</a:t>
            </a:r>
          </a:p>
          <a:p>
            <a:pPr marL="1028700" lvl="1" indent="-457200">
              <a:lnSpc>
                <a:spcPct val="110000"/>
              </a:lnSpc>
              <a:buFont typeface="Arial" charset="0"/>
              <a:buAutoNum type="arabicPeriod"/>
            </a:pPr>
            <a:r>
              <a:rPr lang="en-US" dirty="0">
                <a:solidFill>
                  <a:schemeClr val="bg1"/>
                </a:solidFill>
                <a:latin typeface="Book Antiqua" pitchFamily="32" charset="0"/>
              </a:rPr>
              <a:t>There will be no perfect relationships</a:t>
            </a:r>
          </a:p>
          <a:p>
            <a:pPr marL="1028700" lvl="1" indent="-457200">
              <a:lnSpc>
                <a:spcPct val="110000"/>
              </a:lnSpc>
              <a:buFont typeface="Arial" charset="0"/>
              <a:buAutoNum type="arabicPeriod"/>
            </a:pPr>
            <a:r>
              <a:rPr lang="en-US" dirty="0">
                <a:solidFill>
                  <a:schemeClr val="bg1"/>
                </a:solidFill>
                <a:latin typeface="Book Antiqua" pitchFamily="32" charset="0"/>
              </a:rPr>
              <a:t>The whole earth (ground) is </a:t>
            </a:r>
            <a:r>
              <a:rPr lang="en-US" dirty="0" smtClean="0">
                <a:solidFill>
                  <a:schemeClr val="bg1"/>
                </a:solidFill>
                <a:latin typeface="Book Antiqua" pitchFamily="32" charset="0"/>
              </a:rPr>
              <a:t>cursed</a:t>
            </a:r>
          </a:p>
          <a:p>
            <a:pPr marL="1028700" lvl="1" indent="-457200">
              <a:lnSpc>
                <a:spcPct val="110000"/>
              </a:lnSpc>
              <a:buFont typeface="Arial" charset="0"/>
              <a:buAutoNum type="arabicPeriod"/>
            </a:pPr>
            <a:endParaRPr lang="en-US" dirty="0">
              <a:solidFill>
                <a:schemeClr val="bg1"/>
              </a:solidFill>
              <a:latin typeface="Book Antiqua" pitchFamily="32" charset="0"/>
            </a:endParaRPr>
          </a:p>
          <a:p>
            <a:pPr marL="1028700" lvl="1" indent="-457200">
              <a:lnSpc>
                <a:spcPct val="110000"/>
              </a:lnSpc>
              <a:buFont typeface="Arial" charset="0"/>
              <a:buAutoNum type="arabicPeriod"/>
            </a:pPr>
            <a:r>
              <a:rPr lang="en-US" dirty="0">
                <a:solidFill>
                  <a:schemeClr val="bg1"/>
                </a:solidFill>
                <a:latin typeface="Book Antiqua" pitchFamily="32" charset="0"/>
              </a:rPr>
              <a:t>Work will be hard and life a struggle</a:t>
            </a:r>
          </a:p>
          <a:p>
            <a:pPr marL="1028700" lvl="1" indent="-457200">
              <a:lnSpc>
                <a:spcPct val="110000"/>
              </a:lnSpc>
              <a:buFont typeface="Arial" charset="0"/>
              <a:buAutoNum type="arabicPeriod"/>
            </a:pPr>
            <a:r>
              <a:rPr lang="en-US" dirty="0">
                <a:solidFill>
                  <a:schemeClr val="bg1"/>
                </a:solidFill>
                <a:latin typeface="Book Antiqua" pitchFamily="32" charset="0"/>
              </a:rPr>
              <a:t>Death enters into the </a:t>
            </a:r>
            <a:r>
              <a:rPr lang="en-US" dirty="0" smtClean="0">
                <a:solidFill>
                  <a:schemeClr val="bg1"/>
                </a:solidFill>
                <a:latin typeface="Book Antiqua" pitchFamily="32" charset="0"/>
              </a:rPr>
              <a:t>world</a:t>
            </a:r>
          </a:p>
          <a:p>
            <a:pPr marL="1028700" lvl="1" indent="-457200">
              <a:lnSpc>
                <a:spcPct val="110000"/>
              </a:lnSpc>
              <a:buFont typeface="Arial" charset="0"/>
              <a:buAutoNum type="arabicPeriod"/>
            </a:pPr>
            <a:endParaRPr lang="en-US" dirty="0">
              <a:solidFill>
                <a:schemeClr val="bg1"/>
              </a:solidFill>
              <a:latin typeface="Book Antiqua" pitchFamily="32" charset="0"/>
            </a:endParaRPr>
          </a:p>
          <a:p>
            <a:pPr marL="1028700" lvl="1" indent="-457200">
              <a:lnSpc>
                <a:spcPct val="110000"/>
              </a:lnSpc>
              <a:buFont typeface="Arial" charset="0"/>
              <a:buAutoNum type="arabicPeriod"/>
            </a:pPr>
            <a:r>
              <a:rPr lang="en-US" dirty="0">
                <a:solidFill>
                  <a:schemeClr val="bg1"/>
                </a:solidFill>
                <a:latin typeface="Book Antiqua" pitchFamily="32" charset="0"/>
              </a:rPr>
              <a:t>They were banished from the very place </a:t>
            </a:r>
            <a:endParaRPr lang="en-US" dirty="0" smtClean="0">
              <a:solidFill>
                <a:schemeClr val="bg1"/>
              </a:solidFill>
              <a:latin typeface="Book Antiqua" pitchFamily="32" charset="0"/>
            </a:endParaRPr>
          </a:p>
          <a:p>
            <a:pPr marL="1028700" lvl="1" indent="-457200">
              <a:lnSpc>
                <a:spcPct val="110000"/>
              </a:lnSpc>
            </a:pPr>
            <a:r>
              <a:rPr lang="en-US" dirty="0" smtClean="0">
                <a:solidFill>
                  <a:schemeClr val="bg1"/>
                </a:solidFill>
                <a:latin typeface="Book Antiqua" pitchFamily="32" charset="0"/>
              </a:rPr>
              <a:t>they </a:t>
            </a:r>
            <a:r>
              <a:rPr lang="en-US" dirty="0">
                <a:solidFill>
                  <a:schemeClr val="bg1"/>
                </a:solidFill>
                <a:latin typeface="Book Antiqua" pitchFamily="32" charset="0"/>
              </a:rPr>
              <a:t>were created to be - the Garden of </a:t>
            </a:r>
            <a:r>
              <a:rPr lang="en-US" dirty="0" smtClean="0">
                <a:solidFill>
                  <a:schemeClr val="bg1"/>
                </a:solidFill>
                <a:latin typeface="Book Antiqua" pitchFamily="32" charset="0"/>
              </a:rPr>
              <a:t>Eden</a:t>
            </a:r>
          </a:p>
          <a:p>
            <a:pPr marL="1028700" lvl="1" indent="-457200">
              <a:lnSpc>
                <a:spcPct val="110000"/>
              </a:lnSpc>
            </a:pPr>
            <a:r>
              <a:rPr lang="en-US" dirty="0" smtClean="0">
                <a:solidFill>
                  <a:schemeClr val="bg1"/>
                </a:solidFill>
                <a:latin typeface="Book Antiqua" pitchFamily="32" charset="0"/>
              </a:rPr>
              <a:t>10.  </a:t>
            </a:r>
            <a:r>
              <a:rPr lang="en-US" dirty="0">
                <a:solidFill>
                  <a:schemeClr val="bg1"/>
                </a:solidFill>
                <a:latin typeface="Book Antiqua" pitchFamily="32" charset="0"/>
              </a:rPr>
              <a:t>Their relationship with God is now broken</a:t>
            </a:r>
            <a:endParaRPr lang="en-US" sz="2800" b="1" i="1" dirty="0">
              <a:solidFill>
                <a:schemeClr val="bg1"/>
              </a:solidFill>
              <a:latin typeface="Book Antiqua" pitchFamily="32" charset="0"/>
            </a:endParaRPr>
          </a:p>
        </p:txBody>
      </p:sp>
      <p:sp>
        <p:nvSpPr>
          <p:cNvPr id="5" name="Rounded Rectangular Callout 4"/>
          <p:cNvSpPr/>
          <p:nvPr/>
        </p:nvSpPr>
        <p:spPr>
          <a:xfrm>
            <a:off x="304800" y="914400"/>
            <a:ext cx="3962400" cy="612648"/>
          </a:xfrm>
          <a:prstGeom prst="wedgeRoundRectCallout">
            <a:avLst>
              <a:gd name="adj1" fmla="val 12303"/>
              <a:gd name="adj2" fmla="val 117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 if evil is something we could touch…</a:t>
            </a:r>
            <a:endParaRPr lang="en-US" dirty="0"/>
          </a:p>
        </p:txBody>
      </p:sp>
      <p:sp>
        <p:nvSpPr>
          <p:cNvPr id="6" name="Rounded Rectangular Callout 5"/>
          <p:cNvSpPr/>
          <p:nvPr/>
        </p:nvSpPr>
        <p:spPr>
          <a:xfrm>
            <a:off x="4572000" y="990600"/>
            <a:ext cx="3962400" cy="612648"/>
          </a:xfrm>
          <a:prstGeom prst="wedgeRoundRectCallout">
            <a:avLst>
              <a:gd name="adj1" fmla="val -61898"/>
              <a:gd name="adj2" fmla="val 152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Imagine a world without shame…</a:t>
            </a:r>
            <a:endParaRPr lang="en-US" dirty="0"/>
          </a:p>
        </p:txBody>
      </p:sp>
      <p:sp>
        <p:nvSpPr>
          <p:cNvPr id="7" name="Rounded Rectangular Callout 6"/>
          <p:cNvSpPr/>
          <p:nvPr/>
        </p:nvSpPr>
        <p:spPr>
          <a:xfrm>
            <a:off x="4800600" y="1752600"/>
            <a:ext cx="4114800" cy="612648"/>
          </a:xfrm>
          <a:prstGeom prst="wedgeRoundRectCallout">
            <a:avLst>
              <a:gd name="adj1" fmla="val -54864"/>
              <a:gd name="adj2" fmla="val 900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What did this fear cause Adam &amp; Eve to do? N What did God’s question to them reveal?</a:t>
            </a:r>
            <a:endParaRPr lang="en-US" sz="1600" dirty="0"/>
          </a:p>
        </p:txBody>
      </p:sp>
      <p:sp>
        <p:nvSpPr>
          <p:cNvPr id="8" name="Rounded Rectangular Callout 7"/>
          <p:cNvSpPr/>
          <p:nvPr/>
        </p:nvSpPr>
        <p:spPr>
          <a:xfrm>
            <a:off x="5029200" y="3200400"/>
            <a:ext cx="3962400" cy="612648"/>
          </a:xfrm>
          <a:prstGeom prst="wedgeRoundRectCallout">
            <a:avLst>
              <a:gd name="adj1" fmla="val -55508"/>
              <a:gd name="adj2" fmla="val -362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Isn’t this what we ultimately long for?</a:t>
            </a:r>
            <a:endParaRPr lang="en-US" dirty="0"/>
          </a:p>
        </p:txBody>
      </p:sp>
      <p:sp>
        <p:nvSpPr>
          <p:cNvPr id="9" name="Rounded Rectangular Callout 8"/>
          <p:cNvSpPr/>
          <p:nvPr/>
        </p:nvSpPr>
        <p:spPr>
          <a:xfrm>
            <a:off x="4953000" y="3962400"/>
            <a:ext cx="3962400" cy="612648"/>
          </a:xfrm>
          <a:prstGeom prst="wedgeRoundRectCallout">
            <a:avLst>
              <a:gd name="adj1" fmla="val -54088"/>
              <a:gd name="adj2" fmla="val -637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Was work a result of sin?</a:t>
            </a:r>
            <a:endParaRPr lang="en-US" dirty="0"/>
          </a:p>
        </p:txBody>
      </p:sp>
      <p:sp>
        <p:nvSpPr>
          <p:cNvPr id="10" name="Rounded Rectangular Callout 9"/>
          <p:cNvSpPr/>
          <p:nvPr/>
        </p:nvSpPr>
        <p:spPr>
          <a:xfrm>
            <a:off x="5715000" y="4724400"/>
            <a:ext cx="3124200" cy="612648"/>
          </a:xfrm>
          <a:prstGeom prst="wedgeRoundRectCallout">
            <a:avLst>
              <a:gd name="adj1" fmla="val -105949"/>
              <a:gd name="adj2" fmla="val -867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unnatural…(but it cannot win)</a:t>
            </a:r>
            <a:endParaRPr lang="en-US" dirty="0"/>
          </a:p>
        </p:txBody>
      </p:sp>
      <p:sp>
        <p:nvSpPr>
          <p:cNvPr id="11" name="Rounded Rectangular Callout 10"/>
          <p:cNvSpPr/>
          <p:nvPr/>
        </p:nvSpPr>
        <p:spPr>
          <a:xfrm>
            <a:off x="5791200" y="5715000"/>
            <a:ext cx="3124200" cy="612648"/>
          </a:xfrm>
          <a:prstGeom prst="wedgeRoundRectCallout">
            <a:avLst>
              <a:gd name="adj1" fmla="val -63751"/>
              <a:gd name="adj2" fmla="val -959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was this an act of mercy?</a:t>
            </a:r>
            <a:endParaRPr lang="en-US" dirty="0"/>
          </a:p>
        </p:txBody>
      </p:sp>
      <p:sp>
        <p:nvSpPr>
          <p:cNvPr id="12" name="Rounded Rectangular Callout 11"/>
          <p:cNvSpPr/>
          <p:nvPr/>
        </p:nvSpPr>
        <p:spPr>
          <a:xfrm>
            <a:off x="914400" y="6096000"/>
            <a:ext cx="4495800" cy="612648"/>
          </a:xfrm>
          <a:prstGeom prst="wedgeRoundRectCallout">
            <a:avLst>
              <a:gd name="adj1" fmla="val 32540"/>
              <a:gd name="adj2" fmla="val -91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now, is necessary to bridge the chasm?</a:t>
            </a:r>
            <a:endParaRPr lang="en-US" dirty="0"/>
          </a:p>
        </p:txBody>
      </p:sp>
      <p:sp>
        <p:nvSpPr>
          <p:cNvPr id="13" name="Rounded Rectangular Callout 12"/>
          <p:cNvSpPr/>
          <p:nvPr/>
        </p:nvSpPr>
        <p:spPr>
          <a:xfrm>
            <a:off x="4953000" y="2438400"/>
            <a:ext cx="3962400" cy="612648"/>
          </a:xfrm>
          <a:prstGeom prst="wedgeRoundRectCallout">
            <a:avLst>
              <a:gd name="adj1" fmla="val -71484"/>
              <a:gd name="adj2" fmla="val 349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Sorry ladies…but the blessing erases it quickly…</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2810" y="279650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1225" y="2590800"/>
            <a:ext cx="2695575" cy="202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8659">
                                            <p:txEl>
                                              <p:pRg st="4" end="4"/>
                                            </p:txEl>
                                          </p:spTgt>
                                        </p:tgtEl>
                                        <p:attrNameLst>
                                          <p:attrName>style.visibility</p:attrName>
                                        </p:attrNameLst>
                                      </p:cBhvr>
                                      <p:to>
                                        <p:strVal val="visible"/>
                                      </p:to>
                                    </p:set>
                                    <p:animEffect transition="in" filter="dissolve">
                                      <p:cBhvr>
                                        <p:cTn id="7" dur="500"/>
                                        <p:tgtEl>
                                          <p:spTgt spid="83865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8659">
                                            <p:txEl>
                                              <p:pRg st="5" end="5"/>
                                            </p:txEl>
                                          </p:spTgt>
                                        </p:tgtEl>
                                        <p:attrNameLst>
                                          <p:attrName>style.visibility</p:attrName>
                                        </p:attrNameLst>
                                      </p:cBhvr>
                                      <p:to>
                                        <p:strVal val="visible"/>
                                      </p:to>
                                    </p:set>
                                    <p:animEffect transition="in" filter="dissolve">
                                      <p:cBhvr>
                                        <p:cTn id="17" dur="500"/>
                                        <p:tgtEl>
                                          <p:spTgt spid="83865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38659">
                                            <p:txEl>
                                              <p:pRg st="6" end="6"/>
                                            </p:txEl>
                                          </p:spTgt>
                                        </p:tgtEl>
                                        <p:attrNameLst>
                                          <p:attrName>style.visibility</p:attrName>
                                        </p:attrNameLst>
                                      </p:cBhvr>
                                      <p:to>
                                        <p:strVal val="visible"/>
                                      </p:to>
                                    </p:set>
                                    <p:animEffect transition="in" filter="dissolve">
                                      <p:cBhvr>
                                        <p:cTn id="27" dur="500"/>
                                        <p:tgtEl>
                                          <p:spTgt spid="83865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38659">
                                            <p:txEl>
                                              <p:pRg st="7" end="7"/>
                                            </p:txEl>
                                          </p:spTgt>
                                        </p:tgtEl>
                                        <p:attrNameLst>
                                          <p:attrName>style.visibility</p:attrName>
                                        </p:attrNameLst>
                                      </p:cBhvr>
                                      <p:to>
                                        <p:strVal val="visible"/>
                                      </p:to>
                                    </p:set>
                                    <p:animEffect transition="in" filter="dissolve">
                                      <p:cBhvr>
                                        <p:cTn id="37" dur="500"/>
                                        <p:tgtEl>
                                          <p:spTgt spid="83865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38659">
                                            <p:txEl>
                                              <p:pRg st="8" end="8"/>
                                            </p:txEl>
                                          </p:spTgt>
                                        </p:tgtEl>
                                        <p:attrNameLst>
                                          <p:attrName>style.visibility</p:attrName>
                                        </p:attrNameLst>
                                      </p:cBhvr>
                                      <p:to>
                                        <p:strVal val="visible"/>
                                      </p:to>
                                    </p:set>
                                    <p:animEffect transition="in" filter="dissolve">
                                      <p:cBhvr>
                                        <p:cTn id="47" dur="500"/>
                                        <p:tgtEl>
                                          <p:spTgt spid="838659">
                                            <p:txEl>
                                              <p:pRg st="8" end="8"/>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838659">
                                            <p:txEl>
                                              <p:pRg st="10" end="10"/>
                                            </p:txEl>
                                          </p:spTgt>
                                        </p:tgtEl>
                                        <p:attrNameLst>
                                          <p:attrName>style.visibility</p:attrName>
                                        </p:attrNameLst>
                                      </p:cBhvr>
                                      <p:to>
                                        <p:strVal val="visible"/>
                                      </p:to>
                                    </p:set>
                                    <p:animEffect transition="in" filter="dissolve">
                                      <p:cBhvr>
                                        <p:cTn id="50" dur="500"/>
                                        <p:tgtEl>
                                          <p:spTgt spid="838659">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838659">
                                            <p:txEl>
                                              <p:pRg st="11" end="11"/>
                                            </p:txEl>
                                          </p:spTgt>
                                        </p:tgtEl>
                                        <p:attrNameLst>
                                          <p:attrName>style.visibility</p:attrName>
                                        </p:attrNameLst>
                                      </p:cBhvr>
                                      <p:to>
                                        <p:strVal val="visible"/>
                                      </p:to>
                                    </p:set>
                                    <p:animEffect transition="in" filter="dissolve">
                                      <p:cBhvr>
                                        <p:cTn id="60" dur="500"/>
                                        <p:tgtEl>
                                          <p:spTgt spid="838659">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51"/>
                                        </p:tgtEl>
                                        <p:attrNameLst>
                                          <p:attrName>style.visibility</p:attrName>
                                        </p:attrNameLst>
                                      </p:cBhvr>
                                      <p:to>
                                        <p:strVal val="visible"/>
                                      </p:to>
                                    </p:set>
                                    <p:animEffect transition="in" filter="fade">
                                      <p:cBhvr>
                                        <p:cTn id="70" dur="500"/>
                                        <p:tgtEl>
                                          <p:spTgt spid="205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50"/>
                                        </p:tgtEl>
                                        <p:attrNameLst>
                                          <p:attrName>style.visibility</p:attrName>
                                        </p:attrNameLst>
                                      </p:cBhvr>
                                      <p:to>
                                        <p:strVal val="visible"/>
                                      </p:to>
                                    </p:set>
                                    <p:animEffect transition="in" filter="fade">
                                      <p:cBhvr>
                                        <p:cTn id="75" dur="500"/>
                                        <p:tgtEl>
                                          <p:spTgt spid="205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838659">
                                            <p:txEl>
                                              <p:pRg st="13" end="13"/>
                                            </p:txEl>
                                          </p:spTgt>
                                        </p:tgtEl>
                                        <p:attrNameLst>
                                          <p:attrName>style.visibility</p:attrName>
                                        </p:attrNameLst>
                                      </p:cBhvr>
                                      <p:to>
                                        <p:strVal val="visible"/>
                                      </p:to>
                                    </p:set>
                                    <p:animEffect transition="in" filter="dissolve">
                                      <p:cBhvr>
                                        <p:cTn id="80" dur="500"/>
                                        <p:tgtEl>
                                          <p:spTgt spid="838659">
                                            <p:txEl>
                                              <p:pRg st="13" end="13"/>
                                            </p:txEl>
                                          </p:spTgt>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838659">
                                            <p:txEl>
                                              <p:pRg st="14" end="14"/>
                                            </p:txEl>
                                          </p:spTgt>
                                        </p:tgtEl>
                                        <p:attrNameLst>
                                          <p:attrName>style.visibility</p:attrName>
                                        </p:attrNameLst>
                                      </p:cBhvr>
                                      <p:to>
                                        <p:strVal val="visible"/>
                                      </p:to>
                                    </p:set>
                                    <p:animEffect transition="in" filter="dissolve">
                                      <p:cBhvr>
                                        <p:cTn id="83" dur="500"/>
                                        <p:tgtEl>
                                          <p:spTgt spid="838659">
                                            <p:txEl>
                                              <p:pRg st="14" end="1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38659">
                                            <p:txEl>
                                              <p:pRg st="15" end="15"/>
                                            </p:txEl>
                                          </p:spTgt>
                                        </p:tgtEl>
                                        <p:attrNameLst>
                                          <p:attrName>style.visibility</p:attrName>
                                        </p:attrNameLst>
                                      </p:cBhvr>
                                      <p:to>
                                        <p:strVal val="visible"/>
                                      </p:to>
                                    </p:set>
                                    <p:animEffect transition="in" filter="dissolve">
                                      <p:cBhvr>
                                        <p:cTn id="93" dur="500"/>
                                        <p:tgtEl>
                                          <p:spTgt spid="838659">
                                            <p:txEl>
                                              <p:pRg st="15" end="15"/>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59" grpId="0" uiExpand="1" build="p" bldLvl="5"/>
      <p:bldP spid="6" grpId="0" animBg="1"/>
      <p:bldP spid="7" grpId="0" animBg="1"/>
      <p:bldP spid="8" grpId="0" animBg="1"/>
      <p:bldP spid="9" grpId="0" animBg="1"/>
      <p:bldP spid="10" grpId="0" animBg="1"/>
      <p:bldP spid="11"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09987" name="Text Box 3"/>
          <p:cNvSpPr txBox="1">
            <a:spLocks noChangeArrowheads="1"/>
          </p:cNvSpPr>
          <p:nvPr/>
        </p:nvSpPr>
        <p:spPr bwMode="auto">
          <a:xfrm>
            <a:off x="0" y="0"/>
            <a:ext cx="9144000" cy="1969770"/>
          </a:xfrm>
          <a:prstGeom prst="rect">
            <a:avLst/>
          </a:prstGeom>
          <a:noFill/>
          <a:ln w="9525">
            <a:noFill/>
            <a:miter lim="800000"/>
            <a:headEnd/>
            <a:tailEnd/>
          </a:ln>
        </p:spPr>
        <p:txBody>
          <a:bodyPr>
            <a:spAutoFit/>
          </a:bodyPr>
          <a:lstStyle/>
          <a:p>
            <a:pPr indent="4763" algn="ctr">
              <a:buFont typeface="Arial" charset="0"/>
              <a:buNone/>
            </a:pPr>
            <a:r>
              <a:rPr lang="en-US" sz="6600" b="1" i="1" dirty="0">
                <a:solidFill>
                  <a:schemeClr val="bg1"/>
                </a:solidFill>
                <a:latin typeface="Book Antiqua" pitchFamily="32" charset="0"/>
              </a:rPr>
              <a:t>Who are we?</a:t>
            </a:r>
          </a:p>
          <a:p>
            <a:pPr indent="4763" algn="ctr">
              <a:buFont typeface="Arial" charset="0"/>
              <a:buNone/>
            </a:pPr>
            <a:r>
              <a:rPr lang="en-US" sz="2800" b="1" i="1" dirty="0">
                <a:solidFill>
                  <a:schemeClr val="bg1"/>
                </a:solidFill>
                <a:latin typeface="Book Antiqua" pitchFamily="32" charset="0"/>
              </a:rPr>
              <a:t>The result of the First </a:t>
            </a:r>
            <a:r>
              <a:rPr lang="en-US" sz="2800" b="1" i="1" dirty="0" smtClean="0">
                <a:solidFill>
                  <a:schemeClr val="bg1"/>
                </a:solidFill>
                <a:latin typeface="Book Antiqua" pitchFamily="32" charset="0"/>
              </a:rPr>
              <a:t>Sin</a:t>
            </a:r>
            <a:endParaRPr lang="en-US" sz="2800" b="1" i="1" dirty="0">
              <a:solidFill>
                <a:schemeClr val="bg1"/>
              </a:solidFill>
              <a:latin typeface="Book Antiqua" pitchFamily="32" charset="0"/>
            </a:endParaRPr>
          </a:p>
          <a:p>
            <a:pPr indent="4763" algn="ctr">
              <a:buFont typeface="Arial" charset="0"/>
              <a:buAutoNum type="arabicPeriod"/>
            </a:pPr>
            <a:r>
              <a:rPr lang="en-US" sz="2800" b="1" i="1" dirty="0">
                <a:solidFill>
                  <a:schemeClr val="bg1"/>
                </a:solidFill>
                <a:latin typeface="Book Antiqua" pitchFamily="32" charset="0"/>
              </a:rPr>
              <a:t>  Total Depravity in every area of our lives</a:t>
            </a:r>
          </a:p>
        </p:txBody>
      </p:sp>
      <p:sp>
        <p:nvSpPr>
          <p:cNvPr id="4" name="TextBox 3"/>
          <p:cNvSpPr txBox="1"/>
          <p:nvPr/>
        </p:nvSpPr>
        <p:spPr>
          <a:xfrm>
            <a:off x="381000" y="4114800"/>
            <a:ext cx="8305800" cy="2554545"/>
          </a:xfrm>
          <a:prstGeom prst="rect">
            <a:avLst/>
          </a:prstGeom>
          <a:noFill/>
        </p:spPr>
        <p:txBody>
          <a:bodyPr wrap="square" rtlCol="0">
            <a:spAutoFit/>
          </a:bodyPr>
          <a:lstStyle/>
          <a:p>
            <a:r>
              <a:rPr lang="en-US" sz="2000" dirty="0" smtClean="0">
                <a:solidFill>
                  <a:schemeClr val="bg1">
                    <a:lumMod val="75000"/>
                  </a:schemeClr>
                </a:solidFill>
              </a:rPr>
              <a:t>“The Bible teaches the total depravity of the human race. Total depravity means radical corruption. We must be careful to note the difference between total depravity and "utter" depravity. To be utterly depraved is to be as wicked as one could possibly be. Hitler was extremely depraved, but he could have been worse than he was. I am sinner. Yet I could sin more often and more severely than I actually do. I am not utterly depraved, but I am totally depraved…  We speak sinful words, do sinful deeds, have impure thoughts. Our very bodies suffer from the ravages of sin.”      RC </a:t>
            </a:r>
            <a:r>
              <a:rPr lang="en-US" sz="2000" dirty="0" err="1" smtClean="0">
                <a:solidFill>
                  <a:schemeClr val="bg1">
                    <a:lumMod val="75000"/>
                  </a:schemeClr>
                </a:solidFill>
              </a:rPr>
              <a:t>Sproul</a:t>
            </a:r>
            <a:endParaRPr lang="en-US" sz="2000" dirty="0">
              <a:solidFill>
                <a:schemeClr val="bg1">
                  <a:lumMod val="75000"/>
                </a:schemeClr>
              </a:solidFill>
            </a:endParaRPr>
          </a:p>
        </p:txBody>
      </p:sp>
      <p:sp>
        <p:nvSpPr>
          <p:cNvPr id="5" name="Rounded Rectangular Callout 4"/>
          <p:cNvSpPr/>
          <p:nvPr/>
        </p:nvSpPr>
        <p:spPr>
          <a:xfrm>
            <a:off x="228600" y="2438400"/>
            <a:ext cx="8534400" cy="1600200"/>
          </a:xfrm>
          <a:prstGeom prst="wedgeRoundRectCallout">
            <a:avLst>
              <a:gd name="adj1" fmla="val -23060"/>
              <a:gd name="adj2" fmla="val -702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2">
                    <a:lumMod val="50000"/>
                  </a:schemeClr>
                </a:solidFill>
                <a:effectLst>
                  <a:outerShdw blurRad="38100" dist="38100" dir="2700000" algn="tl">
                    <a:srgbClr val="000000">
                      <a:alpha val="43137"/>
                    </a:srgbClr>
                  </a:outerShdw>
                </a:effectLst>
              </a:rPr>
              <a:t>Sin is rooted in the core of our being so that there is </a:t>
            </a:r>
            <a:r>
              <a:rPr lang="en-US" sz="2400" b="1" i="1" dirty="0" smtClean="0">
                <a:solidFill>
                  <a:schemeClr val="bg1"/>
                </a:solidFill>
                <a:effectLst>
                  <a:outerShdw blurRad="38100" dist="38100" dir="2700000" algn="tl">
                    <a:srgbClr val="000000">
                      <a:alpha val="43137"/>
                    </a:srgbClr>
                  </a:outerShdw>
                </a:effectLst>
              </a:rPr>
              <a:t>no part of us that is left untouched by sin</a:t>
            </a:r>
            <a:r>
              <a:rPr lang="en-US" sz="2400" dirty="0" smtClean="0">
                <a:solidFill>
                  <a:schemeClr val="tx2">
                    <a:lumMod val="50000"/>
                  </a:schemeClr>
                </a:solidFill>
                <a:effectLst>
                  <a:outerShdw blurRad="38100" dist="38100" dir="2700000" algn="tl">
                    <a:srgbClr val="000000">
                      <a:alpha val="43137"/>
                    </a:srgbClr>
                  </a:outerShdw>
                </a:effectLst>
              </a:rPr>
              <a:t>; explained by the term “radical corruption” in that our minds, our wills, and our bodies are affected by evil. </a:t>
            </a:r>
            <a:endParaRPr lang="en-US" sz="2400" dirty="0">
              <a:solidFill>
                <a:schemeClr val="tx2">
                  <a:lumMod val="50000"/>
                </a:schemeClr>
              </a:solidFill>
              <a:effectLst>
                <a:outerShdw blurRad="38100" dist="38100" dir="2700000" algn="tl">
                  <a:srgbClr val="000000">
                    <a:alpha val="43137"/>
                  </a:srgbClr>
                </a:outerShdw>
              </a:effectLst>
            </a:endParaRPr>
          </a:p>
        </p:txBody>
      </p:sp>
      <p:sp>
        <p:nvSpPr>
          <p:cNvPr id="6" name="Up Arrow 5"/>
          <p:cNvSpPr/>
          <p:nvPr/>
        </p:nvSpPr>
        <p:spPr>
          <a:xfrm>
            <a:off x="3429000" y="3581400"/>
            <a:ext cx="358118" cy="2354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5334000" y="3657600"/>
            <a:ext cx="358118" cy="2354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2498267">
            <a:off x="5407841" y="3303834"/>
            <a:ext cx="358118" cy="33402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animBg="1"/>
      <p:bldP spid="6"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75523" name="Text Box 3"/>
          <p:cNvSpPr txBox="1">
            <a:spLocks noChangeArrowheads="1"/>
          </p:cNvSpPr>
          <p:nvPr/>
        </p:nvSpPr>
        <p:spPr bwMode="auto">
          <a:xfrm>
            <a:off x="0" y="0"/>
            <a:ext cx="9144000" cy="4267200"/>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Genesis 6:5</a:t>
            </a:r>
          </a:p>
          <a:p>
            <a:pPr indent="4763" algn="ctr"/>
            <a:r>
              <a:rPr lang="en-US" baseline="30000">
                <a:solidFill>
                  <a:schemeClr val="bg1"/>
                </a:solidFill>
                <a:latin typeface="Book Antiqua" pitchFamily="32" charset="0"/>
              </a:rPr>
              <a:t>5</a:t>
            </a:r>
            <a:r>
              <a:rPr lang="en-US">
                <a:solidFill>
                  <a:schemeClr val="bg1"/>
                </a:solidFill>
                <a:latin typeface="Book Antiqua" pitchFamily="32" charset="0"/>
              </a:rPr>
              <a:t>The LORD saw how great man’s wickedness on the earth had become, and that every inclination of the thoughts of his heart was only evil all the time.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1840"/>
          <a:stretch>
            <a:fillRect/>
          </a:stretch>
        </p:blipFill>
        <p:spPr bwMode="auto">
          <a:xfrm>
            <a:off x="0" y="1077913"/>
            <a:ext cx="9144000" cy="4895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fontScale="92500" lnSpcReduction="10000"/>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r>
              <a:rPr lang="en-US" dirty="0" smtClean="0">
                <a:solidFill>
                  <a:schemeClr val="bg1"/>
                </a:solidFill>
                <a:effectLst>
                  <a:outerShdw blurRad="38100" dist="38100" dir="2700000" algn="tl">
                    <a:srgbClr val="808080"/>
                  </a:outerShdw>
                </a:effectLst>
              </a:rPr>
              <a:t/>
            </a:r>
            <a:br>
              <a:rPr lang="en-US" dirty="0" smtClean="0">
                <a:solidFill>
                  <a:schemeClr val="bg1"/>
                </a:solidFill>
                <a:effectLst>
                  <a:outerShdw blurRad="38100" dist="38100" dir="2700000" algn="tl">
                    <a:srgbClr val="808080"/>
                  </a:outerShdw>
                </a:effectLst>
              </a:rPr>
            </a:br>
            <a:r>
              <a:rPr lang="en-US" dirty="0" smtClean="0">
                <a:solidFill>
                  <a:schemeClr val="bg1"/>
                </a:solidFill>
                <a:effectLst>
                  <a:outerShdw blurRad="38100" dist="38100" dir="2700000" algn="tl">
                    <a:srgbClr val="808080"/>
                  </a:outerShdw>
                </a:effectLst>
              </a:rPr>
              <a:t>B.  Anthropology: Man</a:t>
            </a:r>
            <a:r>
              <a:rPr lang="en-US" dirty="0">
                <a:solidFill>
                  <a:schemeClr val="bg1"/>
                </a:solidFill>
                <a:effectLst>
                  <a:outerShdw blurRad="38100" dist="38100" dir="2700000" algn="tl">
                    <a:srgbClr val="808080"/>
                  </a:outerShdw>
                </a:effectLst>
              </a:rPr>
              <a:t>, the Image of </a:t>
            </a:r>
            <a:r>
              <a:rPr lang="en-US" dirty="0" smtClean="0">
                <a:solidFill>
                  <a:schemeClr val="bg1"/>
                </a:solidFill>
                <a:effectLst>
                  <a:outerShdw blurRad="38100" dist="38100" dir="2700000" algn="tl">
                    <a:srgbClr val="808080"/>
                  </a:outerShdw>
                </a:effectLst>
              </a:rPr>
              <a:t>God</a:t>
            </a:r>
          </a:p>
          <a:p>
            <a:pPr marL="457200" indent="-457200">
              <a:buAutoNum type="arabicPeriod"/>
            </a:pPr>
            <a:r>
              <a:rPr lang="en-US" sz="2400" dirty="0" smtClean="0">
                <a:solidFill>
                  <a:schemeClr val="bg1"/>
                </a:solidFill>
              </a:rPr>
              <a:t>Frame </a:t>
            </a:r>
            <a:r>
              <a:rPr lang="en-US" sz="2400" dirty="0">
                <a:solidFill>
                  <a:schemeClr val="bg1"/>
                </a:solidFill>
              </a:rPr>
              <a:t>spends time in the opening of this chapter speaking to the sensitive topic of Gender &amp; language.  Find a Scripture verse (other than Genesis 5:2) that uses the term ‘man’ to represent both male and female. </a:t>
            </a:r>
            <a:endParaRPr lang="en-US" sz="2400" dirty="0" smtClean="0">
              <a:solidFill>
                <a:schemeClr val="bg1"/>
              </a:solidFill>
            </a:endParaRPr>
          </a:p>
          <a:p>
            <a:pPr>
              <a:buNone/>
            </a:pPr>
            <a:r>
              <a:rPr lang="en-US" sz="2800" b="1" dirty="0">
                <a:solidFill>
                  <a:schemeClr val="bg1"/>
                </a:solidFill>
              </a:rPr>
              <a:t>Creatures, with Dignity</a:t>
            </a:r>
            <a:endParaRPr lang="en-US" sz="2800" dirty="0">
              <a:solidFill>
                <a:schemeClr val="bg1"/>
              </a:solidFill>
            </a:endParaRPr>
          </a:p>
          <a:p>
            <a:pPr marL="457200" indent="-457200">
              <a:buAutoNum type="arabicPeriod" startAt="2"/>
            </a:pPr>
            <a:r>
              <a:rPr lang="en-US" sz="2400" dirty="0" smtClean="0">
                <a:solidFill>
                  <a:schemeClr val="bg1"/>
                </a:solidFill>
              </a:rPr>
              <a:t>Two levels </a:t>
            </a:r>
            <a:r>
              <a:rPr lang="en-US" sz="2400" dirty="0">
                <a:solidFill>
                  <a:schemeClr val="bg1"/>
                </a:solidFill>
              </a:rPr>
              <a:t>of being In God’s economy (in other words, all reality):	</a:t>
            </a:r>
            <a:endParaRPr lang="en-US" sz="2400" dirty="0" smtClean="0">
              <a:solidFill>
                <a:schemeClr val="bg1"/>
              </a:solidFill>
            </a:endParaRPr>
          </a:p>
          <a:p>
            <a:pPr marL="457200" indent="-457200">
              <a:buNone/>
            </a:pPr>
            <a:r>
              <a:rPr lang="en-US" sz="2400" dirty="0">
                <a:solidFill>
                  <a:schemeClr val="bg1"/>
                </a:solidFill>
              </a:rPr>
              <a:t>	</a:t>
            </a:r>
            <a:r>
              <a:rPr lang="en-US" sz="2400" dirty="0" smtClean="0">
                <a:solidFill>
                  <a:schemeClr val="bg1"/>
                </a:solidFill>
              </a:rPr>
              <a:t>	a.  Creator</a:t>
            </a:r>
            <a:endParaRPr lang="en-US" sz="2400" dirty="0">
              <a:solidFill>
                <a:schemeClr val="bg1"/>
              </a:solidFill>
            </a:endParaRPr>
          </a:p>
          <a:p>
            <a:pPr>
              <a:buNone/>
            </a:pPr>
            <a:r>
              <a:rPr lang="en-US" sz="2400" dirty="0">
                <a:solidFill>
                  <a:schemeClr val="bg1"/>
                </a:solidFill>
              </a:rPr>
              <a:t>		b</a:t>
            </a:r>
            <a:r>
              <a:rPr lang="en-US" sz="2400" dirty="0" smtClean="0">
                <a:solidFill>
                  <a:schemeClr val="bg1"/>
                </a:solidFill>
              </a:rPr>
              <a:t>.  Created (creature)</a:t>
            </a:r>
            <a:endParaRPr lang="en-US" sz="2400" dirty="0">
              <a:solidFill>
                <a:schemeClr val="bg1"/>
              </a:solidFill>
            </a:endParaRPr>
          </a:p>
          <a:p>
            <a:pPr>
              <a:buNone/>
            </a:pPr>
            <a:r>
              <a:rPr lang="en-US" sz="2400" dirty="0">
                <a:solidFill>
                  <a:schemeClr val="bg1"/>
                </a:solidFill>
              </a:rPr>
              <a:t>3. </a:t>
            </a:r>
            <a:r>
              <a:rPr lang="en-US" sz="2400" dirty="0" smtClean="0">
                <a:solidFill>
                  <a:schemeClr val="bg1"/>
                </a:solidFill>
              </a:rPr>
              <a:t>   </a:t>
            </a:r>
            <a:r>
              <a:rPr lang="en-US" sz="2400" dirty="0">
                <a:solidFill>
                  <a:schemeClr val="bg1"/>
                </a:solidFill>
              </a:rPr>
              <a:t>In the third full </a:t>
            </a:r>
            <a:r>
              <a:rPr lang="en-US" sz="2400" dirty="0" smtClean="0">
                <a:solidFill>
                  <a:schemeClr val="bg1"/>
                </a:solidFill>
              </a:rPr>
              <a:t>paragraph  </a:t>
            </a:r>
            <a:r>
              <a:rPr lang="en-US" sz="2400" dirty="0">
                <a:solidFill>
                  <a:schemeClr val="bg1"/>
                </a:solidFill>
              </a:rPr>
              <a:t>Frame very succinctly describes what it is to glorify God.  Write out that statement below:</a:t>
            </a:r>
          </a:p>
          <a:p>
            <a:pPr>
              <a:buNone/>
            </a:pPr>
            <a:endParaRPr lang="en-US" sz="2400" i="1" dirty="0" smtClean="0">
              <a:solidFill>
                <a:schemeClr val="bg1"/>
              </a:solidFill>
            </a:endParaRPr>
          </a:p>
          <a:p>
            <a:pPr>
              <a:buNone/>
            </a:pPr>
            <a:r>
              <a:rPr lang="en-US" sz="2400" i="1" dirty="0" smtClean="0">
                <a:solidFill>
                  <a:schemeClr val="bg2">
                    <a:lumMod val="75000"/>
                  </a:schemeClr>
                </a:solidFill>
                <a:effectLst>
                  <a:outerShdw blurRad="38100" dist="38100" dir="2700000" algn="tl">
                    <a:srgbClr val="000000">
                      <a:alpha val="43137"/>
                    </a:srgbClr>
                  </a:outerShdw>
                </a:effectLst>
              </a:rPr>
              <a:t>“To Glorify God is to reflect back to Him His own glory, His own love, knowledge, and power, so that He rejoices in us.”</a:t>
            </a:r>
            <a:endParaRPr lang="en-US" sz="2000" dirty="0">
              <a:solidFill>
                <a:schemeClr val="bg1"/>
              </a:solidFill>
              <a:effectLst>
                <a:outerShdw blurRad="38100" dist="38100" dir="2700000" algn="tl">
                  <a:srgbClr val="808080"/>
                </a:outerShdw>
              </a:effectLst>
            </a:endParaRPr>
          </a:p>
          <a:p>
            <a:pPr marL="609600" indent="-609600" eaLnBrk="1" hangingPunct="1">
              <a:buFontTx/>
              <a:buNone/>
              <a:defRPr/>
            </a:pPr>
            <a:endParaRPr lang="en-US" dirty="0" smtClean="0">
              <a:solidFill>
                <a:schemeClr val="bg1"/>
              </a:solidFill>
              <a:effectLst>
                <a:outerShdw blurRad="38100" dist="38100" dir="2700000" algn="tl">
                  <a:srgbClr val="808080"/>
                </a:outerShdw>
              </a:effectLst>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6" name="AutoShape 11"/>
          <p:cNvSpPr>
            <a:spLocks noChangeArrowheads="1"/>
          </p:cNvSpPr>
          <p:nvPr/>
        </p:nvSpPr>
        <p:spPr bwMode="auto">
          <a:xfrm>
            <a:off x="762000" y="3124200"/>
            <a:ext cx="2895600" cy="3429000"/>
          </a:xfrm>
          <a:prstGeom prst="wedgeRoundRectCallout">
            <a:avLst>
              <a:gd name="adj1" fmla="val 109370"/>
              <a:gd name="adj2" fmla="val -68870"/>
              <a:gd name="adj3" fmla="val 16667"/>
            </a:avLst>
          </a:prstGeom>
          <a:solidFill>
            <a:schemeClr val="accent3">
              <a:lumMod val="75000"/>
            </a:schemeClr>
          </a:solidFill>
          <a:ln w="9525">
            <a:solidFill>
              <a:schemeClr val="tx1"/>
            </a:solidFill>
            <a:miter lim="800000"/>
            <a:headEnd/>
            <a:tailEnd/>
          </a:ln>
          <a:effectLst/>
        </p:spPr>
        <p:txBody>
          <a:bodyPr/>
          <a:lstStyle/>
          <a:p>
            <a:pPr algn="ctr">
              <a:spcBef>
                <a:spcPct val="0"/>
              </a:spcBef>
              <a:defRPr/>
            </a:pPr>
            <a:r>
              <a:rPr lang="en-US" sz="2400" baseline="30000" dirty="0">
                <a:solidFill>
                  <a:schemeClr val="bg1"/>
                </a:solidFill>
                <a:latin typeface="Papyrus" pitchFamily="66" charset="0"/>
              </a:rPr>
              <a:t>20</a:t>
            </a:r>
            <a:r>
              <a:rPr lang="en-US" sz="2400" dirty="0">
                <a:solidFill>
                  <a:schemeClr val="bg1"/>
                </a:solidFill>
                <a:latin typeface="Papyrus" pitchFamily="66" charset="0"/>
              </a:rPr>
              <a:t>But who are you, O man</a:t>
            </a:r>
            <a:r>
              <a:rPr lang="en-US" sz="2400" dirty="0" smtClean="0">
                <a:solidFill>
                  <a:schemeClr val="bg1"/>
                </a:solidFill>
                <a:latin typeface="Papyrus" pitchFamily="66" charset="0"/>
              </a:rPr>
              <a:t>, </a:t>
            </a:r>
            <a:r>
              <a:rPr lang="en-US" sz="2400" dirty="0">
                <a:solidFill>
                  <a:schemeClr val="bg1"/>
                </a:solidFill>
                <a:latin typeface="Papyrus" pitchFamily="66" charset="0"/>
              </a:rPr>
              <a:t>to answer back to God</a:t>
            </a:r>
            <a:r>
              <a:rPr lang="en-US" sz="2400" dirty="0" smtClean="0">
                <a:solidFill>
                  <a:schemeClr val="bg1"/>
                </a:solidFill>
                <a:latin typeface="Papyrus" pitchFamily="66" charset="0"/>
              </a:rPr>
              <a:t>?</a:t>
            </a:r>
            <a:r>
              <a:rPr lang="en-US" sz="2400" baseline="30000" dirty="0">
                <a:solidFill>
                  <a:schemeClr val="bg1"/>
                </a:solidFill>
                <a:latin typeface="Papyrus" pitchFamily="66" charset="0"/>
              </a:rPr>
              <a:t> </a:t>
            </a:r>
            <a:r>
              <a:rPr lang="en-US" sz="2400" dirty="0" smtClean="0">
                <a:solidFill>
                  <a:schemeClr val="bg1"/>
                </a:solidFill>
                <a:latin typeface="Papyrus" pitchFamily="66" charset="0"/>
              </a:rPr>
              <a:t> </a:t>
            </a:r>
            <a:r>
              <a:rPr lang="en-US" sz="2400" dirty="0">
                <a:solidFill>
                  <a:schemeClr val="bg1"/>
                </a:solidFill>
                <a:latin typeface="Papyrus" pitchFamily="66" charset="0"/>
              </a:rPr>
              <a:t>Will what is molded say to its molder, "Why have you made me like this</a:t>
            </a:r>
            <a:r>
              <a:rPr lang="en-US" sz="2400" dirty="0" smtClean="0">
                <a:solidFill>
                  <a:schemeClr val="bg1"/>
                </a:solidFill>
                <a:latin typeface="Papyrus" pitchFamily="66" charset="0"/>
              </a:rPr>
              <a:t>?“</a:t>
            </a:r>
          </a:p>
          <a:p>
            <a:pPr algn="ctr">
              <a:spcBef>
                <a:spcPct val="0"/>
              </a:spcBef>
              <a:defRPr/>
            </a:pPr>
            <a:r>
              <a:rPr lang="en-US" sz="2400" i="1" dirty="0" smtClean="0">
                <a:solidFill>
                  <a:schemeClr val="bg1"/>
                </a:solidFill>
                <a:effectLst>
                  <a:outerShdw blurRad="38100" dist="38100" dir="2700000" algn="tl">
                    <a:srgbClr val="000000"/>
                  </a:outerShdw>
                </a:effectLst>
                <a:latin typeface="Papyrus" pitchFamily="66" charset="0"/>
              </a:rPr>
              <a:t>Romans 9:20</a:t>
            </a:r>
            <a:endParaRPr lang="en-US" sz="2400" i="1" dirty="0">
              <a:solidFill>
                <a:schemeClr val="bg1"/>
              </a:solidFill>
              <a:effectLst>
                <a:outerShdw blurRad="38100" dist="38100" dir="2700000" algn="tl">
                  <a:srgbClr val="000000"/>
                </a:outerShdw>
              </a:effectLst>
              <a:latin typeface="Papyru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dissolve">
                                      <p:cBhvr>
                                        <p:cTn id="7" dur="500"/>
                                        <p:tgtEl>
                                          <p:spTgt spid="542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2"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dissolve">
                                      <p:cBhvr>
                                        <p:cTn id="22" dur="500"/>
                                        <p:tgtEl>
                                          <p:spTgt spid="54275">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4275">
                                            <p:txEl>
                                              <p:pRg st="4" end="4"/>
                                            </p:txEl>
                                          </p:spTgt>
                                        </p:tgtEl>
                                        <p:attrNameLst>
                                          <p:attrName>style.visibility</p:attrName>
                                        </p:attrNameLst>
                                      </p:cBhvr>
                                      <p:to>
                                        <p:strVal val="visible"/>
                                      </p:to>
                                    </p:set>
                                    <p:animEffect transition="in" filter="dissolve">
                                      <p:cBhvr>
                                        <p:cTn id="25" dur="500"/>
                                        <p:tgtEl>
                                          <p:spTgt spid="5427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4275">
                                            <p:txEl>
                                              <p:pRg st="5" end="5"/>
                                            </p:txEl>
                                          </p:spTgt>
                                        </p:tgtEl>
                                        <p:attrNameLst>
                                          <p:attrName>style.visibility</p:attrName>
                                        </p:attrNameLst>
                                      </p:cBhvr>
                                      <p:to>
                                        <p:strVal val="visible"/>
                                      </p:to>
                                    </p:set>
                                    <p:animEffect transition="in" filter="dissolve">
                                      <p:cBhvr>
                                        <p:cTn id="30" dur="500"/>
                                        <p:tgtEl>
                                          <p:spTgt spid="5427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4275">
                                            <p:txEl>
                                              <p:pRg st="6" end="6"/>
                                            </p:txEl>
                                          </p:spTgt>
                                        </p:tgtEl>
                                        <p:attrNameLst>
                                          <p:attrName>style.visibility</p:attrName>
                                        </p:attrNameLst>
                                      </p:cBhvr>
                                      <p:to>
                                        <p:strVal val="visible"/>
                                      </p:to>
                                    </p:set>
                                    <p:animEffect transition="in" filter="dissolve">
                                      <p:cBhvr>
                                        <p:cTn id="35" dur="500"/>
                                        <p:tgtEl>
                                          <p:spTgt spid="5427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4275">
                                            <p:txEl>
                                              <p:pRg st="7" end="7"/>
                                            </p:txEl>
                                          </p:spTgt>
                                        </p:tgtEl>
                                        <p:attrNameLst>
                                          <p:attrName>style.visibility</p:attrName>
                                        </p:attrNameLst>
                                      </p:cBhvr>
                                      <p:to>
                                        <p:strVal val="visible"/>
                                      </p:to>
                                    </p:set>
                                    <p:animEffect transition="in" filter="dissolve">
                                      <p:cBhvr>
                                        <p:cTn id="40" dur="500"/>
                                        <p:tgtEl>
                                          <p:spTgt spid="5427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4275">
                                            <p:txEl>
                                              <p:pRg st="9" end="9"/>
                                            </p:txEl>
                                          </p:spTgt>
                                        </p:tgtEl>
                                        <p:attrNameLst>
                                          <p:attrName>style.visibility</p:attrName>
                                        </p:attrNameLst>
                                      </p:cBhvr>
                                      <p:to>
                                        <p:strVal val="visible"/>
                                      </p:to>
                                    </p:set>
                                    <p:animEffect transition="in" filter="dissolve">
                                      <p:cBhvr>
                                        <p:cTn id="45" dur="500"/>
                                        <p:tgtEl>
                                          <p:spTgt spid="542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77571" name="Text Box 3"/>
          <p:cNvSpPr txBox="1">
            <a:spLocks noChangeArrowheads="1"/>
          </p:cNvSpPr>
          <p:nvPr/>
        </p:nvSpPr>
        <p:spPr bwMode="auto">
          <a:xfrm>
            <a:off x="0" y="0"/>
            <a:ext cx="9144000" cy="4267200"/>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Genesis 8:21a</a:t>
            </a:r>
          </a:p>
          <a:p>
            <a:pPr indent="4763" algn="ctr"/>
            <a:r>
              <a:rPr lang="en-US" baseline="30000">
                <a:solidFill>
                  <a:schemeClr val="bg1"/>
                </a:solidFill>
                <a:latin typeface="Book Antiqua" pitchFamily="32" charset="0"/>
              </a:rPr>
              <a:t>21</a:t>
            </a:r>
            <a:r>
              <a:rPr lang="en-US">
                <a:solidFill>
                  <a:schemeClr val="bg1"/>
                </a:solidFill>
                <a:latin typeface="Book Antiqua" pitchFamily="32" charset="0"/>
              </a:rPr>
              <a:t>The LORD smelled the pleasing aroma and said in his heart: </a:t>
            </a:r>
            <a:r>
              <a:rPr lang="en-US">
                <a:solidFill>
                  <a:schemeClr val="bg1"/>
                </a:solidFill>
                <a:latin typeface="Book Antiqua"/>
              </a:rPr>
              <a:t>“</a:t>
            </a:r>
            <a:r>
              <a:rPr lang="en-US">
                <a:solidFill>
                  <a:schemeClr val="bg1"/>
                </a:solidFill>
                <a:latin typeface="Book Antiqua" pitchFamily="32" charset="0"/>
              </a:rPr>
              <a:t>Never again will I curse the ground because of man, even though every inclination of his heart is evil from childhood</a:t>
            </a:r>
            <a:r>
              <a:rPr lang="en-US">
                <a:solidFill>
                  <a:schemeClr val="bg1"/>
                </a:solidFill>
                <a:latin typeface="Book Antiqua"/>
              </a:rPr>
              <a:t>”</a:t>
            </a:r>
            <a:r>
              <a:rPr lang="en-US">
                <a:solidFill>
                  <a:schemeClr val="bg1"/>
                </a:solidFill>
                <a:latin typeface="Book Antiqua" pitchFamily="32" charset="0"/>
              </a:rPr>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71427" name="Text Box 3"/>
          <p:cNvSpPr txBox="1">
            <a:spLocks noChangeArrowheads="1"/>
          </p:cNvSpPr>
          <p:nvPr/>
        </p:nvSpPr>
        <p:spPr bwMode="auto">
          <a:xfrm>
            <a:off x="0" y="0"/>
            <a:ext cx="9144000" cy="53625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Psalm 14:1-3</a:t>
            </a:r>
          </a:p>
          <a:p>
            <a:pPr indent="4763" algn="ctr"/>
            <a:r>
              <a:rPr lang="en-US" baseline="30000">
                <a:solidFill>
                  <a:schemeClr val="bg1"/>
                </a:solidFill>
                <a:latin typeface="Book Antiqua" pitchFamily="32" charset="0"/>
              </a:rPr>
              <a:t>1</a:t>
            </a:r>
            <a:r>
              <a:rPr lang="en-US">
                <a:solidFill>
                  <a:schemeClr val="bg1"/>
                </a:solidFill>
                <a:latin typeface="Book Antiqua" pitchFamily="32" charset="0"/>
              </a:rPr>
              <a:t>The fool says in his heart, </a:t>
            </a:r>
            <a:r>
              <a:rPr lang="en-US">
                <a:solidFill>
                  <a:schemeClr val="bg1"/>
                </a:solidFill>
                <a:latin typeface="Book Antiqua"/>
              </a:rPr>
              <a:t>“</a:t>
            </a:r>
            <a:r>
              <a:rPr lang="en-US">
                <a:solidFill>
                  <a:schemeClr val="bg1"/>
                </a:solidFill>
                <a:latin typeface="Book Antiqua" pitchFamily="32" charset="0"/>
              </a:rPr>
              <a:t>There is no God.</a:t>
            </a:r>
            <a:r>
              <a:rPr lang="en-US">
                <a:solidFill>
                  <a:schemeClr val="bg1"/>
                </a:solidFill>
                <a:latin typeface="Book Antiqua"/>
              </a:rPr>
              <a:t>”</a:t>
            </a:r>
            <a:r>
              <a:rPr lang="en-US">
                <a:solidFill>
                  <a:schemeClr val="bg1"/>
                </a:solidFill>
                <a:latin typeface="Book Antiqua" pitchFamily="32" charset="0"/>
              </a:rPr>
              <a:t>  They are corrupt, their deeds are vile; there is no one who does good.  </a:t>
            </a:r>
            <a:r>
              <a:rPr lang="en-US" baseline="30000">
                <a:solidFill>
                  <a:schemeClr val="bg1"/>
                </a:solidFill>
                <a:latin typeface="Book Antiqua" pitchFamily="32" charset="0"/>
              </a:rPr>
              <a:t>2</a:t>
            </a:r>
            <a:r>
              <a:rPr lang="en-US">
                <a:solidFill>
                  <a:schemeClr val="bg1"/>
                </a:solidFill>
                <a:latin typeface="Book Antiqua" pitchFamily="32" charset="0"/>
              </a:rPr>
              <a:t>The LORD looks down from heaven on the sons of men to see if there are any who understand, any who seek God.  </a:t>
            </a:r>
            <a:r>
              <a:rPr lang="en-US" baseline="30000">
                <a:solidFill>
                  <a:schemeClr val="bg1"/>
                </a:solidFill>
                <a:latin typeface="Book Antiqua" pitchFamily="32" charset="0"/>
              </a:rPr>
              <a:t>3</a:t>
            </a:r>
            <a:r>
              <a:rPr lang="en-US">
                <a:solidFill>
                  <a:schemeClr val="bg1"/>
                </a:solidFill>
                <a:latin typeface="Book Antiqua" pitchFamily="32" charset="0"/>
              </a:rPr>
              <a:t>All have turned aside, they have together become corrupt; there is no-one who does good, not even one.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73475" name="Text Box 3"/>
          <p:cNvSpPr txBox="1">
            <a:spLocks noChangeArrowheads="1"/>
          </p:cNvSpPr>
          <p:nvPr/>
        </p:nvSpPr>
        <p:spPr bwMode="auto">
          <a:xfrm>
            <a:off x="0" y="0"/>
            <a:ext cx="9144000" cy="39020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Ecclesiastes 7:20</a:t>
            </a:r>
          </a:p>
          <a:p>
            <a:pPr indent="4763" algn="ctr"/>
            <a:r>
              <a:rPr lang="en-US" baseline="30000">
                <a:solidFill>
                  <a:schemeClr val="bg1"/>
                </a:solidFill>
                <a:latin typeface="Book Antiqua" pitchFamily="32" charset="0"/>
              </a:rPr>
              <a:t>20</a:t>
            </a:r>
            <a:r>
              <a:rPr lang="en-US">
                <a:solidFill>
                  <a:schemeClr val="bg1"/>
                </a:solidFill>
                <a:latin typeface="Book Antiqua" pitchFamily="32" charset="0"/>
              </a:rPr>
              <a:t>There is not a righteous man on earth who does what is right and never sins.</a:t>
            </a:r>
            <a:endParaRPr lang="en-US" sz="2800" b="1" i="1">
              <a:solidFill>
                <a:schemeClr val="bg1"/>
              </a:solidFill>
              <a:latin typeface="Book Antiqua" pitchFamily="3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67331" name="Text Box 3"/>
          <p:cNvSpPr txBox="1">
            <a:spLocks noChangeArrowheads="1"/>
          </p:cNvSpPr>
          <p:nvPr/>
        </p:nvSpPr>
        <p:spPr bwMode="auto">
          <a:xfrm>
            <a:off x="0" y="0"/>
            <a:ext cx="9144000" cy="609282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Ecclesiastes 7:20</a:t>
            </a:r>
          </a:p>
          <a:p>
            <a:pPr indent="4763" algn="ctr"/>
            <a:r>
              <a:rPr lang="en-US" baseline="30000">
                <a:solidFill>
                  <a:schemeClr val="bg1"/>
                </a:solidFill>
                <a:latin typeface="Book Antiqua" pitchFamily="32" charset="0"/>
              </a:rPr>
              <a:t>20</a:t>
            </a:r>
            <a:r>
              <a:rPr lang="en-US">
                <a:solidFill>
                  <a:schemeClr val="bg1"/>
                </a:solidFill>
                <a:latin typeface="Book Antiqua" pitchFamily="32" charset="0"/>
              </a:rPr>
              <a:t>There is not a righteous man on earth who does what is right and never sins.</a:t>
            </a:r>
          </a:p>
          <a:p>
            <a:pPr indent="4763" algn="ctr"/>
            <a:endParaRPr lang="en-US">
              <a:solidFill>
                <a:schemeClr val="bg1"/>
              </a:solidFill>
              <a:latin typeface="Book Antiqua" pitchFamily="32" charset="0"/>
            </a:endParaRPr>
          </a:p>
          <a:p>
            <a:pPr indent="4763" algn="ctr"/>
            <a:r>
              <a:rPr lang="en-US" b="1">
                <a:solidFill>
                  <a:schemeClr val="bg1"/>
                </a:solidFill>
                <a:latin typeface="Book Antiqua" pitchFamily="32" charset="0"/>
              </a:rPr>
              <a:t>Ecclesiastes 9:3</a:t>
            </a:r>
          </a:p>
          <a:p>
            <a:pPr indent="4763" algn="ctr"/>
            <a:r>
              <a:rPr lang="en-US" baseline="30000">
                <a:solidFill>
                  <a:schemeClr val="bg1"/>
                </a:solidFill>
                <a:latin typeface="Book Antiqua" pitchFamily="32" charset="0"/>
              </a:rPr>
              <a:t>3</a:t>
            </a:r>
            <a:r>
              <a:rPr lang="en-US">
                <a:solidFill>
                  <a:schemeClr val="bg1"/>
                </a:solidFill>
                <a:latin typeface="Book Antiqua" pitchFamily="32" charset="0"/>
              </a:rPr>
              <a:t>This is the evil in everything that happens under the sun: The same destiny overtakes all.  The hearts of men, moreover, are full of evil and there is madness in their hearts while they live, and afterwards they join the dead.</a:t>
            </a:r>
            <a:endParaRPr lang="en-US" sz="2800" b="1" i="1">
              <a:solidFill>
                <a:schemeClr val="bg1"/>
              </a:solidFill>
              <a:latin typeface="Book Antiqua" pitchFamily="32" charset="0"/>
            </a:endParaRPr>
          </a:p>
        </p:txBody>
      </p:sp>
      <p:sp>
        <p:nvSpPr>
          <p:cNvPr id="3" name="Rectangle 2"/>
          <p:cNvSpPr/>
          <p:nvPr/>
        </p:nvSpPr>
        <p:spPr>
          <a:xfrm>
            <a:off x="6019800" y="6172200"/>
            <a:ext cx="2720040" cy="369332"/>
          </a:xfrm>
          <a:prstGeom prst="rect">
            <a:avLst/>
          </a:prstGeom>
        </p:spPr>
        <p:txBody>
          <a:bodyPr wrap="none">
            <a:spAutoFit/>
          </a:bodyPr>
          <a:lstStyle/>
          <a:p>
            <a:r>
              <a:rPr lang="en-US" b="1" dirty="0" err="1">
                <a:hlinkClick r:id="rId3" tooltip="Anjelah Johnson on Prayer"/>
              </a:rPr>
              <a:t>Anjelah</a:t>
            </a:r>
            <a:r>
              <a:rPr lang="en-US" b="1" dirty="0">
                <a:hlinkClick r:id="rId3" tooltip="Anjelah Johnson on Prayer"/>
              </a:rPr>
              <a:t> Johnson on Prayer</a:t>
            </a:r>
            <a:endParaRPr lang="en-US"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69379" name="Text Box 3"/>
          <p:cNvSpPr txBox="1">
            <a:spLocks noChangeArrowheads="1"/>
          </p:cNvSpPr>
          <p:nvPr/>
        </p:nvSpPr>
        <p:spPr bwMode="auto">
          <a:xfrm>
            <a:off x="0" y="0"/>
            <a:ext cx="9144000" cy="39020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Isaiah 53:6a</a:t>
            </a:r>
          </a:p>
          <a:p>
            <a:pPr indent="4763" algn="ctr"/>
            <a:r>
              <a:rPr lang="en-US" baseline="30000">
                <a:solidFill>
                  <a:schemeClr val="bg1"/>
                </a:solidFill>
                <a:latin typeface="Book Antiqua" pitchFamily="32" charset="0"/>
              </a:rPr>
              <a:t>6</a:t>
            </a:r>
            <a:r>
              <a:rPr lang="en-US">
                <a:solidFill>
                  <a:schemeClr val="bg1"/>
                </a:solidFill>
                <a:latin typeface="Book Antiqua" pitchFamily="32" charset="0"/>
              </a:rPr>
              <a:t>We all, like sheep, have gone astray, each of us has turned to his own way</a:t>
            </a:r>
            <a:r>
              <a:rPr lang="en-US">
                <a:solidFill>
                  <a:schemeClr val="bg1"/>
                </a:solidFill>
                <a:latin typeface="Lucida Grande" pitchFamily="32" charset="0"/>
              </a:rPr>
              <a:t>.</a:t>
            </a:r>
            <a:endParaRPr lang="en-US">
              <a:solidFill>
                <a:schemeClr val="bg1"/>
              </a:solidFill>
              <a:latin typeface="Book Antiqua" pitchFamily="3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63235" name="Text Box 3"/>
          <p:cNvSpPr txBox="1">
            <a:spLocks noChangeArrowheads="1"/>
          </p:cNvSpPr>
          <p:nvPr/>
        </p:nvSpPr>
        <p:spPr bwMode="auto">
          <a:xfrm>
            <a:off x="0" y="0"/>
            <a:ext cx="9144000" cy="4770537"/>
          </a:xfrm>
          <a:prstGeom prst="rect">
            <a:avLst/>
          </a:prstGeom>
          <a:noFill/>
          <a:ln w="9525">
            <a:noFill/>
            <a:miter lim="800000"/>
            <a:headEnd/>
            <a:tailEnd/>
          </a:ln>
        </p:spPr>
        <p:txBody>
          <a:bodyPr>
            <a:spAutoFit/>
          </a:bodyPr>
          <a:lstStyle/>
          <a:p>
            <a:pPr indent="4763" algn="ctr">
              <a:buFont typeface="Arial" charset="0"/>
              <a:buNone/>
            </a:pPr>
            <a:r>
              <a:rPr lang="en-US" sz="6600" b="1" i="1" dirty="0">
                <a:solidFill>
                  <a:schemeClr val="bg1"/>
                </a:solidFill>
                <a:latin typeface="Book Antiqua" pitchFamily="32" charset="0"/>
              </a:rPr>
              <a:t>Who are we?</a:t>
            </a:r>
          </a:p>
          <a:p>
            <a:pPr indent="4763" algn="ctr">
              <a:buFont typeface="Arial" charset="0"/>
              <a:buNone/>
            </a:pPr>
            <a:r>
              <a:rPr lang="en-US" sz="2800" b="1" i="1" dirty="0">
                <a:solidFill>
                  <a:schemeClr val="bg1"/>
                </a:solidFill>
                <a:latin typeface="Book Antiqua" pitchFamily="32" charset="0"/>
              </a:rPr>
              <a:t>The result of the First Sin</a:t>
            </a:r>
          </a:p>
          <a:p>
            <a:pPr indent="4763" algn="ctr">
              <a:buFont typeface="Arial" charset="0"/>
              <a:buNone/>
            </a:pPr>
            <a:endParaRPr lang="en-US" sz="2800" b="1" i="1" dirty="0">
              <a:solidFill>
                <a:schemeClr val="bg1"/>
              </a:solidFill>
              <a:latin typeface="Book Antiqua" pitchFamily="32" charset="0"/>
            </a:endParaRPr>
          </a:p>
          <a:p>
            <a:pPr indent="4763" algn="ctr">
              <a:buFont typeface="Arial" charset="0"/>
              <a:buAutoNum type="arabicPeriod"/>
            </a:pPr>
            <a:r>
              <a:rPr lang="en-US" sz="2800" b="1" i="1" dirty="0">
                <a:solidFill>
                  <a:schemeClr val="bg1"/>
                </a:solidFill>
                <a:latin typeface="Book Antiqua" pitchFamily="32" charset="0"/>
              </a:rPr>
              <a:t>  Total Depravity in every area of our lives</a:t>
            </a:r>
          </a:p>
          <a:p>
            <a:pPr algn="ctr"/>
            <a:endParaRPr lang="en-US" sz="2800" b="1" i="1" dirty="0">
              <a:solidFill>
                <a:schemeClr val="bg1"/>
              </a:solidFill>
              <a:latin typeface="Book Antiqua" pitchFamily="32" charset="0"/>
            </a:endParaRPr>
          </a:p>
          <a:p>
            <a:pPr indent="4763" algn="ctr"/>
            <a:r>
              <a:rPr lang="en-US" b="1" dirty="0">
                <a:solidFill>
                  <a:schemeClr val="bg1"/>
                </a:solidFill>
                <a:latin typeface="Book Antiqua" pitchFamily="32" charset="0"/>
              </a:rPr>
              <a:t>Romans 1:29-32</a:t>
            </a:r>
          </a:p>
          <a:p>
            <a:pPr indent="4763" algn="ctr"/>
            <a:r>
              <a:rPr lang="en-US" baseline="30000" dirty="0">
                <a:solidFill>
                  <a:schemeClr val="bg1"/>
                </a:solidFill>
                <a:latin typeface="Book Antiqua" pitchFamily="32" charset="0"/>
              </a:rPr>
              <a:t>29</a:t>
            </a:r>
            <a:r>
              <a:rPr lang="en-US" dirty="0">
                <a:solidFill>
                  <a:schemeClr val="bg1"/>
                </a:solidFill>
                <a:latin typeface="Book Antiqua" pitchFamily="32" charset="0"/>
              </a:rPr>
              <a:t>They have become filled with every kind of wickedness, evil, greed and depravity.  They are full of envy, murder, strife, deceit and malice.  They are gossips, </a:t>
            </a:r>
            <a:r>
              <a:rPr lang="en-US" baseline="30000" dirty="0">
                <a:solidFill>
                  <a:schemeClr val="bg1"/>
                </a:solidFill>
                <a:latin typeface="Book Antiqua" pitchFamily="32" charset="0"/>
              </a:rPr>
              <a:t>30</a:t>
            </a:r>
            <a:r>
              <a:rPr lang="en-US" dirty="0">
                <a:solidFill>
                  <a:schemeClr val="bg1"/>
                </a:solidFill>
                <a:latin typeface="Book Antiqua" pitchFamily="32" charset="0"/>
              </a:rPr>
              <a:t>slanderers, God-haters, insolent, arrogant and boastful; they invent ways of doing evil; they disobey their parents; </a:t>
            </a:r>
            <a:r>
              <a:rPr lang="en-US" baseline="30000" dirty="0">
                <a:solidFill>
                  <a:schemeClr val="bg1"/>
                </a:solidFill>
                <a:latin typeface="Book Antiqua" pitchFamily="32" charset="0"/>
              </a:rPr>
              <a:t>31</a:t>
            </a:r>
            <a:r>
              <a:rPr lang="en-US" dirty="0">
                <a:solidFill>
                  <a:schemeClr val="bg1"/>
                </a:solidFill>
                <a:latin typeface="Book Antiqua" pitchFamily="32" charset="0"/>
              </a:rPr>
              <a:t>they are senseless, faithless, heartless, ruthless.  </a:t>
            </a:r>
            <a:r>
              <a:rPr lang="en-US" baseline="30000" dirty="0">
                <a:solidFill>
                  <a:schemeClr val="bg1"/>
                </a:solidFill>
                <a:latin typeface="Book Antiqua" pitchFamily="32" charset="0"/>
              </a:rPr>
              <a:t>32</a:t>
            </a:r>
            <a:r>
              <a:rPr lang="en-US" dirty="0">
                <a:solidFill>
                  <a:schemeClr val="bg1"/>
                </a:solidFill>
                <a:latin typeface="Book Antiqua" pitchFamily="32" charset="0"/>
              </a:rPr>
              <a:t>Although they know God’s righteous decree that those who do such things deserve death, they not only continue to do these very things but also approve of those who practice them.</a:t>
            </a:r>
          </a:p>
        </p:txBody>
      </p:sp>
      <p:sp>
        <p:nvSpPr>
          <p:cNvPr id="4" name="Rectangle 3"/>
          <p:cNvSpPr/>
          <p:nvPr/>
        </p:nvSpPr>
        <p:spPr>
          <a:xfrm>
            <a:off x="381000" y="5410200"/>
            <a:ext cx="8458200" cy="646331"/>
          </a:xfrm>
          <a:prstGeom prst="rect">
            <a:avLst/>
          </a:prstGeom>
        </p:spPr>
        <p:txBody>
          <a:bodyPr wrap="square">
            <a:spAutoFit/>
          </a:bodyPr>
          <a:lstStyle/>
          <a:p>
            <a:r>
              <a:rPr lang="en-US" dirty="0" smtClean="0">
                <a:solidFill>
                  <a:schemeClr val="bg1">
                    <a:lumMod val="75000"/>
                  </a:schemeClr>
                </a:solidFill>
                <a:hlinkClick r:id="rId3"/>
              </a:rPr>
              <a:t>http://www.godtube.com/watch/?v=7YL6KGNX</a:t>
            </a:r>
            <a:endParaRPr lang="en-US" dirty="0" smtClean="0">
              <a:solidFill>
                <a:schemeClr val="bg1">
                  <a:lumMod val="75000"/>
                </a:schemeClr>
              </a:solidFill>
            </a:endParaRPr>
          </a:p>
          <a:p>
            <a:endParaRPr lang="en-US" dirty="0">
              <a:solidFill>
                <a:schemeClr val="bg1">
                  <a:lumMod val="75000"/>
                </a:schemeClr>
              </a:solidFill>
            </a:endParaRPr>
          </a:p>
        </p:txBody>
      </p:sp>
      <p:sp>
        <p:nvSpPr>
          <p:cNvPr id="5" name="Rounded Rectangular Callout 4"/>
          <p:cNvSpPr/>
          <p:nvPr/>
        </p:nvSpPr>
        <p:spPr>
          <a:xfrm>
            <a:off x="5334000" y="4800600"/>
            <a:ext cx="3505200" cy="1676400"/>
          </a:xfrm>
          <a:prstGeom prst="wedgeRoundRectCallout">
            <a:avLst>
              <a:gd name="adj1" fmla="val -59916"/>
              <a:gd name="adj2" fmla="val 15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lumMod val="50000"/>
                  </a:schemeClr>
                </a:solidFill>
                <a:effectLst>
                  <a:outerShdw blurRad="38100" dist="38100" dir="2700000" algn="tl">
                    <a:srgbClr val="000000">
                      <a:alpha val="43137"/>
                    </a:srgbClr>
                  </a:outerShdw>
                </a:effectLst>
              </a:rPr>
              <a:t>Goodness is unnatural to us.  Neither example is natural to us, but decide which is more unnatural:</a:t>
            </a:r>
            <a:endParaRPr lang="en-US" sz="2400" dirty="0">
              <a:solidFill>
                <a:schemeClr val="tx2">
                  <a:lumMod val="50000"/>
                </a:schemeClr>
              </a:solidFill>
              <a:effectLst>
                <a:outerShdw blurRad="38100" dist="38100" dir="2700000" algn="tl">
                  <a:srgbClr val="000000">
                    <a:alpha val="43137"/>
                  </a:srgbClr>
                </a:outerShdw>
              </a:effectLst>
            </a:endParaRPr>
          </a:p>
        </p:txBody>
      </p:sp>
      <p:sp>
        <p:nvSpPr>
          <p:cNvPr id="6" name="Rectangle 5"/>
          <p:cNvSpPr/>
          <p:nvPr/>
        </p:nvSpPr>
        <p:spPr>
          <a:xfrm>
            <a:off x="381000" y="5934670"/>
            <a:ext cx="4724400" cy="646331"/>
          </a:xfrm>
          <a:prstGeom prst="rect">
            <a:avLst/>
          </a:prstGeom>
        </p:spPr>
        <p:txBody>
          <a:bodyPr wrap="square">
            <a:spAutoFit/>
          </a:bodyPr>
          <a:lstStyle/>
          <a:p>
            <a:r>
              <a:rPr lang="en-US" dirty="0" smtClean="0">
                <a:hlinkClick r:id="rId4"/>
              </a:rPr>
              <a:t>http://www.godtube.com/watch/?v=911EJFNU</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65283" name="Text Box 3"/>
          <p:cNvSpPr txBox="1">
            <a:spLocks noChangeArrowheads="1"/>
          </p:cNvSpPr>
          <p:nvPr/>
        </p:nvSpPr>
        <p:spPr bwMode="auto">
          <a:xfrm>
            <a:off x="0" y="0"/>
            <a:ext cx="9144000" cy="3963988"/>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AutoNum type="arabicPeriod"/>
            </a:pPr>
            <a:r>
              <a:rPr lang="en-US" sz="2800" b="1" i="1">
                <a:solidFill>
                  <a:schemeClr val="bg1"/>
                </a:solidFill>
                <a:latin typeface="Book Antiqua" pitchFamily="32" charset="0"/>
              </a:rPr>
              <a:t>  Total Depravity in every area of our lives</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Romans 3:23</a:t>
            </a:r>
          </a:p>
          <a:p>
            <a:pPr indent="4763" algn="ctr"/>
            <a:r>
              <a:rPr lang="en-US" baseline="30000">
                <a:solidFill>
                  <a:schemeClr val="bg1"/>
                </a:solidFill>
                <a:latin typeface="Book Antiqua" pitchFamily="32" charset="0"/>
              </a:rPr>
              <a:t>23</a:t>
            </a:r>
            <a:r>
              <a:rPr lang="en-US">
                <a:solidFill>
                  <a:schemeClr val="bg1"/>
                </a:solidFill>
                <a:latin typeface="Book Antiqua" pitchFamily="32" charset="0"/>
              </a:rPr>
              <a:t>for all have sinned and fall short of the glory of God.</a:t>
            </a:r>
          </a:p>
          <a:p>
            <a:pPr indent="4763" algn="ctr">
              <a:buFont typeface="Arial" charset="0"/>
              <a:buNone/>
            </a:pPr>
            <a:endParaRPr lang="en-US" sz="2800" b="1" i="1">
              <a:solidFill>
                <a:schemeClr val="bg1"/>
              </a:solidFill>
              <a:latin typeface="Book Antiqua" pitchFamily="32"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79619" name="Text Box 3"/>
          <p:cNvSpPr txBox="1">
            <a:spLocks noChangeArrowheads="1"/>
          </p:cNvSpPr>
          <p:nvPr/>
        </p:nvSpPr>
        <p:spPr bwMode="auto">
          <a:xfrm>
            <a:off x="0" y="0"/>
            <a:ext cx="9144000" cy="1969770"/>
          </a:xfrm>
          <a:prstGeom prst="rect">
            <a:avLst/>
          </a:prstGeom>
          <a:noFill/>
          <a:ln w="9525">
            <a:noFill/>
            <a:miter lim="800000"/>
            <a:headEnd/>
            <a:tailEnd/>
          </a:ln>
        </p:spPr>
        <p:txBody>
          <a:bodyPr>
            <a:spAutoFit/>
          </a:bodyPr>
          <a:lstStyle/>
          <a:p>
            <a:pPr indent="4763" algn="ctr">
              <a:buFont typeface="Arial" charset="0"/>
              <a:buNone/>
            </a:pPr>
            <a:r>
              <a:rPr lang="en-US" sz="6600" b="1" i="1" dirty="0">
                <a:solidFill>
                  <a:schemeClr val="bg1"/>
                </a:solidFill>
                <a:latin typeface="Book Antiqua" pitchFamily="32" charset="0"/>
              </a:rPr>
              <a:t>Who are we?</a:t>
            </a:r>
          </a:p>
          <a:p>
            <a:pPr indent="4763" algn="ctr">
              <a:buFont typeface="Arial" charset="0"/>
              <a:buNone/>
            </a:pPr>
            <a:r>
              <a:rPr lang="en-US" sz="2800" b="1" i="1" dirty="0">
                <a:solidFill>
                  <a:schemeClr val="bg1"/>
                </a:solidFill>
                <a:latin typeface="Book Antiqua" pitchFamily="32" charset="0"/>
              </a:rPr>
              <a:t>The result of the First </a:t>
            </a:r>
            <a:r>
              <a:rPr lang="en-US" sz="2800" b="1" i="1" dirty="0" smtClean="0">
                <a:solidFill>
                  <a:schemeClr val="bg1"/>
                </a:solidFill>
                <a:latin typeface="Book Antiqua" pitchFamily="32" charset="0"/>
              </a:rPr>
              <a:t>Sin</a:t>
            </a:r>
            <a:endParaRPr lang="en-US" sz="2800" b="1" i="1" dirty="0">
              <a:solidFill>
                <a:schemeClr val="bg1"/>
              </a:solidFill>
              <a:latin typeface="Book Antiqua" pitchFamily="32" charset="0"/>
            </a:endParaRPr>
          </a:p>
          <a:p>
            <a:pPr indent="4763" algn="ctr">
              <a:buFont typeface="Arial" charset="0"/>
              <a:buNone/>
            </a:pPr>
            <a:r>
              <a:rPr lang="en-US" sz="2800" b="1" i="1" dirty="0">
                <a:solidFill>
                  <a:schemeClr val="bg1"/>
                </a:solidFill>
                <a:latin typeface="Book Antiqua" pitchFamily="32" charset="0"/>
              </a:rPr>
              <a:t>2.  Total Inability to change on our own</a:t>
            </a:r>
          </a:p>
        </p:txBody>
      </p:sp>
      <p:sp>
        <p:nvSpPr>
          <p:cNvPr id="4" name="Rounded Rectangular Callout 3"/>
          <p:cNvSpPr/>
          <p:nvPr/>
        </p:nvSpPr>
        <p:spPr>
          <a:xfrm>
            <a:off x="228600" y="2362200"/>
            <a:ext cx="8534400" cy="1219200"/>
          </a:xfrm>
          <a:prstGeom prst="wedgeRoundRectCallout">
            <a:avLst>
              <a:gd name="adj1" fmla="val -23060"/>
              <a:gd name="adj2" fmla="val -702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2">
                    <a:lumMod val="50000"/>
                  </a:schemeClr>
                </a:solidFill>
                <a:effectLst>
                  <a:outerShdw blurRad="38100" dist="38100" dir="2700000" algn="tl">
                    <a:srgbClr val="000000">
                      <a:alpha val="43137"/>
                    </a:srgbClr>
                  </a:outerShdw>
                </a:effectLst>
              </a:rPr>
              <a:t>Total depravity is sometimes called the doctrine of “total inability” because this condition is inextricably tied to it.</a:t>
            </a:r>
            <a:endParaRPr lang="en-US" sz="2400" dirty="0">
              <a:solidFill>
                <a:schemeClr val="tx2">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457200" y="3733800"/>
            <a:ext cx="8305800" cy="2862322"/>
          </a:xfrm>
          <a:prstGeom prst="rect">
            <a:avLst/>
          </a:prstGeom>
          <a:noFill/>
        </p:spPr>
        <p:txBody>
          <a:bodyPr wrap="square" rtlCol="0">
            <a:spAutoFit/>
          </a:bodyPr>
          <a:lstStyle/>
          <a:p>
            <a:r>
              <a:rPr lang="en-US" sz="2000" dirty="0" smtClean="0">
                <a:solidFill>
                  <a:schemeClr val="bg1">
                    <a:lumMod val="75000"/>
                  </a:schemeClr>
                </a:solidFill>
              </a:rPr>
              <a:t>“It is because of this condition that the verdict of Scripture is heard: we are "dead in trespasses and sins" (Ephesians 2:1); we are "sold under sin" (Romans 7:14); we are in "captivity to the law of sin" (Romans 7:23); and "by nature children of wrath (Ephesians 2:3). </a:t>
            </a:r>
          </a:p>
          <a:p>
            <a:endParaRPr lang="en-US" sz="2000" dirty="0" smtClean="0">
              <a:solidFill>
                <a:schemeClr val="bg1">
                  <a:lumMod val="75000"/>
                </a:schemeClr>
              </a:solidFill>
            </a:endParaRPr>
          </a:p>
          <a:p>
            <a:r>
              <a:rPr lang="en-US" sz="2000" dirty="0" smtClean="0">
                <a:solidFill>
                  <a:schemeClr val="bg1">
                    <a:lumMod val="75000"/>
                  </a:schemeClr>
                </a:solidFill>
              </a:rPr>
              <a:t>Only by the quickening power of the Holy Spirit may we be brought out of this state of spiritual death. It is God who makes us alive as we become His craftsmanship (Ephesians 2:1-10).”    </a:t>
            </a:r>
          </a:p>
          <a:p>
            <a:r>
              <a:rPr lang="en-US" sz="2000" dirty="0" smtClean="0">
                <a:solidFill>
                  <a:schemeClr val="bg1">
                    <a:lumMod val="75000"/>
                  </a:schemeClr>
                </a:solidFill>
              </a:rPr>
              <a:t>							  RC </a:t>
            </a:r>
            <a:r>
              <a:rPr lang="en-US" sz="2000" dirty="0" err="1" smtClean="0">
                <a:solidFill>
                  <a:schemeClr val="bg1">
                    <a:lumMod val="75000"/>
                  </a:schemeClr>
                </a:solidFill>
              </a:rPr>
              <a:t>Sproul</a:t>
            </a:r>
            <a:endParaRPr lang="en-US" sz="20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81667" name="Text Box 3"/>
          <p:cNvSpPr txBox="1">
            <a:spLocks noChangeArrowheads="1"/>
          </p:cNvSpPr>
          <p:nvPr/>
        </p:nvSpPr>
        <p:spPr bwMode="auto">
          <a:xfrm>
            <a:off x="0" y="0"/>
            <a:ext cx="9144000" cy="39020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None/>
            </a:pPr>
            <a:r>
              <a:rPr lang="en-US" sz="2800" b="1" i="1">
                <a:solidFill>
                  <a:schemeClr val="bg1"/>
                </a:solidFill>
                <a:latin typeface="Book Antiqua" pitchFamily="32" charset="0"/>
              </a:rPr>
              <a:t>2.  Total Inability to change on our own</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Jeremiah 13:23</a:t>
            </a:r>
          </a:p>
          <a:p>
            <a:pPr indent="4763" algn="ctr"/>
            <a:r>
              <a:rPr lang="en-US" baseline="30000">
                <a:solidFill>
                  <a:schemeClr val="bg1"/>
                </a:solidFill>
                <a:latin typeface="Book Antiqua" pitchFamily="32" charset="0"/>
              </a:rPr>
              <a:t>23</a:t>
            </a:r>
            <a:r>
              <a:rPr lang="en-US">
                <a:solidFill>
                  <a:schemeClr val="bg1"/>
                </a:solidFill>
                <a:latin typeface="Book Antiqua" pitchFamily="32" charset="0"/>
              </a:rPr>
              <a:t>Can the Ethiopian change his skin or the leopard its spots?  Neither can you do good who are accustomed to doing evil.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83715" name="Text Box 3"/>
          <p:cNvSpPr txBox="1">
            <a:spLocks noChangeArrowheads="1"/>
          </p:cNvSpPr>
          <p:nvPr/>
        </p:nvSpPr>
        <p:spPr bwMode="auto">
          <a:xfrm>
            <a:off x="0" y="0"/>
            <a:ext cx="9144000" cy="39020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None/>
            </a:pPr>
            <a:r>
              <a:rPr lang="en-US" sz="2800" b="1" i="1">
                <a:solidFill>
                  <a:schemeClr val="bg1"/>
                </a:solidFill>
                <a:latin typeface="Book Antiqua" pitchFamily="32" charset="0"/>
              </a:rPr>
              <a:t>2.  Total Inability to change on our own</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Matthew 7:18</a:t>
            </a:r>
          </a:p>
          <a:p>
            <a:pPr indent="4763" algn="ctr"/>
            <a:r>
              <a:rPr lang="en-US" baseline="30000">
                <a:solidFill>
                  <a:schemeClr val="bg1"/>
                </a:solidFill>
                <a:latin typeface="Book Antiqua" pitchFamily="32" charset="0"/>
              </a:rPr>
              <a:t>18</a:t>
            </a:r>
            <a:r>
              <a:rPr lang="en-US">
                <a:solidFill>
                  <a:schemeClr val="bg1"/>
                </a:solidFill>
                <a:latin typeface="Book Antiqua" pitchFamily="32" charset="0"/>
              </a:rPr>
              <a:t>A good tree cannot bear bad fruit,</a:t>
            </a:r>
            <a:br>
              <a:rPr lang="en-US">
                <a:solidFill>
                  <a:schemeClr val="bg1"/>
                </a:solidFill>
                <a:latin typeface="Book Antiqua" pitchFamily="32" charset="0"/>
              </a:rPr>
            </a:br>
            <a:r>
              <a:rPr lang="en-US">
                <a:solidFill>
                  <a:schemeClr val="bg1"/>
                </a:solidFill>
                <a:latin typeface="Book Antiqua" pitchFamily="32" charset="0"/>
              </a:rPr>
              <a:t>and a bad tree cannot bear good fruit.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1840"/>
          <a:stretch>
            <a:fillRect/>
          </a:stretch>
        </p:blipFill>
        <p:spPr bwMode="auto">
          <a:xfrm>
            <a:off x="0" y="1077913"/>
            <a:ext cx="9144000" cy="4895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64770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endParaRPr lang="en-US" dirty="0">
              <a:solidFill>
                <a:schemeClr val="bg1"/>
              </a:solidFill>
              <a:effectLst>
                <a:outerShdw blurRad="38100" dist="38100" dir="2700000" algn="tl">
                  <a:srgbClr val="808080"/>
                </a:outerShdw>
              </a:effectLst>
            </a:endParaRPr>
          </a:p>
          <a:p>
            <a:pPr marL="457200" indent="-457200">
              <a:buAutoNum type="arabicPeriod" startAt="4"/>
            </a:pPr>
            <a:r>
              <a:rPr lang="en-US" sz="2400" dirty="0" smtClean="0">
                <a:solidFill>
                  <a:schemeClr val="bg1"/>
                </a:solidFill>
              </a:rPr>
              <a:t>Ever </a:t>
            </a:r>
            <a:r>
              <a:rPr lang="en-US" sz="2400" dirty="0">
                <a:solidFill>
                  <a:schemeClr val="bg1"/>
                </a:solidFill>
              </a:rPr>
              <a:t>feel like you are practically invincible one instant and painfully frail the next.  We are a strange mix of humility and dignity. </a:t>
            </a:r>
            <a:endParaRPr lang="en-US" sz="2400" dirty="0" smtClean="0">
              <a:solidFill>
                <a:schemeClr val="bg1"/>
              </a:solidFill>
            </a:endParaRPr>
          </a:p>
          <a:p>
            <a:pPr marL="457200" indent="-457200">
              <a:buNone/>
            </a:pPr>
            <a:r>
              <a:rPr lang="en-US" sz="2400" dirty="0" smtClean="0">
                <a:solidFill>
                  <a:schemeClr val="bg1"/>
                </a:solidFill>
              </a:rPr>
              <a:t>Pre-Fall, where is </a:t>
            </a:r>
            <a:r>
              <a:rPr lang="en-US" sz="2400" dirty="0">
                <a:solidFill>
                  <a:schemeClr val="bg1"/>
                </a:solidFill>
              </a:rPr>
              <a:t>man’s humility &amp; dignity </a:t>
            </a:r>
            <a:r>
              <a:rPr lang="en-US" sz="2400" dirty="0" smtClean="0">
                <a:solidFill>
                  <a:schemeClr val="bg1"/>
                </a:solidFill>
              </a:rPr>
              <a:t>rooted? </a:t>
            </a:r>
            <a:r>
              <a:rPr lang="en-US" sz="2400" dirty="0">
                <a:solidFill>
                  <a:schemeClr val="bg1"/>
                </a:solidFill>
              </a:rPr>
              <a:t>(p.86):</a:t>
            </a:r>
            <a:r>
              <a:rPr lang="en-US" sz="2400" dirty="0" smtClean="0">
                <a:solidFill>
                  <a:schemeClr val="bg1"/>
                </a:solidFill>
              </a:rPr>
              <a:t> </a:t>
            </a:r>
          </a:p>
          <a:p>
            <a:pPr marL="457200" indent="-457200">
              <a:buNone/>
            </a:pPr>
            <a:endParaRPr lang="en-US" sz="2400" dirty="0" smtClean="0">
              <a:solidFill>
                <a:schemeClr val="bg1"/>
              </a:solidFill>
            </a:endParaRPr>
          </a:p>
          <a:p>
            <a:pPr marL="457200" indent="-457200">
              <a:buNone/>
            </a:pPr>
            <a:r>
              <a:rPr lang="en-US" sz="2400" dirty="0" smtClean="0">
                <a:solidFill>
                  <a:srgbClr val="FFC000"/>
                </a:solidFill>
                <a:effectLst>
                  <a:outerShdw blurRad="38100" dist="38100" dir="2700000" algn="tl">
                    <a:srgbClr val="000000">
                      <a:alpha val="43137"/>
                    </a:srgbClr>
                  </a:outerShdw>
                </a:effectLst>
              </a:rPr>
              <a:t>Humility</a:t>
            </a:r>
            <a:r>
              <a:rPr lang="en-US" sz="2400" dirty="0">
                <a:solidFill>
                  <a:srgbClr val="FFC000"/>
                </a:solidFill>
                <a:effectLst>
                  <a:outerShdw blurRad="38100" dist="38100" dir="2700000" algn="tl">
                    <a:srgbClr val="000000">
                      <a:alpha val="43137"/>
                    </a:srgbClr>
                  </a:outerShdw>
                </a:effectLst>
              </a:rPr>
              <a:t>: </a:t>
            </a:r>
          </a:p>
          <a:p>
            <a:pPr>
              <a:buNone/>
            </a:pPr>
            <a:r>
              <a:rPr lang="en-US" sz="2400" dirty="0">
                <a:solidFill>
                  <a:srgbClr val="FFC000"/>
                </a:solidFill>
                <a:effectLst>
                  <a:outerShdw blurRad="38100" dist="38100" dir="2700000" algn="tl">
                    <a:srgbClr val="000000">
                      <a:alpha val="43137"/>
                    </a:srgbClr>
                  </a:outerShdw>
                </a:effectLst>
              </a:rPr>
              <a:t> </a:t>
            </a:r>
          </a:p>
          <a:p>
            <a:pPr>
              <a:buNone/>
            </a:pPr>
            <a:r>
              <a:rPr lang="en-US" sz="2400" dirty="0">
                <a:solidFill>
                  <a:srgbClr val="FFC000"/>
                </a:solidFill>
                <a:effectLst>
                  <a:outerShdw blurRad="38100" dist="38100" dir="2700000" algn="tl">
                    <a:srgbClr val="000000">
                      <a:alpha val="43137"/>
                    </a:srgbClr>
                  </a:outerShdw>
                </a:effectLst>
              </a:rPr>
              <a:t>Dignity:</a:t>
            </a:r>
          </a:p>
          <a:p>
            <a:pPr>
              <a:buNone/>
            </a:pPr>
            <a:r>
              <a:rPr lang="en-US" sz="2000" dirty="0">
                <a:solidFill>
                  <a:schemeClr val="bg1"/>
                </a:solidFill>
              </a:rPr>
              <a:t>	</a:t>
            </a:r>
          </a:p>
          <a:p>
            <a:pPr marL="457200" indent="-457200">
              <a:buAutoNum type="arabicPeriod"/>
            </a:pPr>
            <a:endParaRPr lang="en-US" sz="2000" dirty="0" smtClean="0">
              <a:solidFill>
                <a:schemeClr val="bg1"/>
              </a:solidFill>
            </a:endParaRPr>
          </a:p>
          <a:p>
            <a:pPr marL="457200" indent="-457200">
              <a:buAutoNum type="arabicPeriod"/>
            </a:pPr>
            <a:endParaRPr lang="en-US" sz="2000" dirty="0">
              <a:solidFill>
                <a:schemeClr val="bg1"/>
              </a:solidFill>
              <a:effectLst>
                <a:outerShdw blurRad="38100" dist="38100" dir="2700000" algn="tl">
                  <a:srgbClr val="808080"/>
                </a:outerShdw>
              </a:effectLst>
            </a:endParaRPr>
          </a:p>
          <a:p>
            <a:pPr marL="457200" indent="-457200">
              <a:buAutoNum type="arabicPeriod"/>
            </a:pPr>
            <a:endParaRPr lang="en-US" sz="2000" dirty="0">
              <a:solidFill>
                <a:schemeClr val="bg1"/>
              </a:solidFill>
              <a:effectLst>
                <a:outerShdw blurRad="38100" dist="38100" dir="2700000" algn="tl">
                  <a:srgbClr val="808080"/>
                </a:outerShdw>
              </a:effectLst>
            </a:endParaRPr>
          </a:p>
          <a:p>
            <a:pPr marL="609600" indent="-609600" eaLnBrk="1" hangingPunct="1">
              <a:buFontTx/>
              <a:buNone/>
              <a:defRPr/>
            </a:pPr>
            <a:endParaRPr lang="en-US" dirty="0" smtClean="0">
              <a:solidFill>
                <a:schemeClr val="bg1"/>
              </a:solidFill>
              <a:effectLst>
                <a:outerShdw blurRad="38100" dist="38100" dir="2700000" algn="tl">
                  <a:srgbClr val="808080"/>
                </a:outerShdw>
              </a:effectLst>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AutoShape 11"/>
          <p:cNvSpPr>
            <a:spLocks noChangeArrowheads="1"/>
          </p:cNvSpPr>
          <p:nvPr/>
        </p:nvSpPr>
        <p:spPr bwMode="auto">
          <a:xfrm>
            <a:off x="3429000" y="2971800"/>
            <a:ext cx="5105400" cy="533400"/>
          </a:xfrm>
          <a:prstGeom prst="wedgeRoundRectCallout">
            <a:avLst>
              <a:gd name="adj1" fmla="val -82310"/>
              <a:gd name="adj2" fmla="val 68635"/>
              <a:gd name="adj3" fmla="val 16667"/>
            </a:avLst>
          </a:prstGeom>
          <a:solidFill>
            <a:srgbClr val="996633"/>
          </a:solidFill>
          <a:ln w="9525">
            <a:solidFill>
              <a:schemeClr val="tx1"/>
            </a:solidFill>
            <a:miter lim="800000"/>
            <a:headEnd/>
            <a:tailEnd/>
          </a:ln>
          <a:effectLst/>
        </p:spPr>
        <p:txBody>
          <a:bodyPr/>
          <a:lstStyle/>
          <a:p>
            <a:pPr algn="ctr">
              <a:spcBef>
                <a:spcPct val="0"/>
              </a:spcBef>
              <a:defRPr/>
            </a:pPr>
            <a:r>
              <a:rPr lang="en-US" sz="2400" dirty="0" smtClean="0">
                <a:solidFill>
                  <a:schemeClr val="bg1"/>
                </a:solidFill>
                <a:latin typeface="Papyrus" pitchFamily="66" charset="0"/>
              </a:rPr>
              <a:t>We are created &amp; servants of God</a:t>
            </a:r>
            <a:endParaRPr lang="en-US" sz="2400" i="1" dirty="0">
              <a:solidFill>
                <a:schemeClr val="bg1"/>
              </a:solidFill>
              <a:effectLst>
                <a:outerShdw blurRad="38100" dist="38100" dir="2700000" algn="tl">
                  <a:srgbClr val="000000"/>
                </a:outerShdw>
              </a:effectLst>
              <a:latin typeface="Papyrus" pitchFamily="66" charset="0"/>
            </a:endParaRPr>
          </a:p>
        </p:txBody>
      </p:sp>
      <p:sp>
        <p:nvSpPr>
          <p:cNvPr id="8" name="AutoShape 11"/>
          <p:cNvSpPr>
            <a:spLocks noChangeArrowheads="1"/>
          </p:cNvSpPr>
          <p:nvPr/>
        </p:nvSpPr>
        <p:spPr bwMode="auto">
          <a:xfrm>
            <a:off x="3276600" y="3810000"/>
            <a:ext cx="5334000" cy="1532334"/>
          </a:xfrm>
          <a:prstGeom prst="wedgeRoundRectCallout">
            <a:avLst>
              <a:gd name="adj1" fmla="val -80654"/>
              <a:gd name="adj2" fmla="val -8359"/>
              <a:gd name="adj3" fmla="val 16667"/>
            </a:avLst>
          </a:prstGeom>
          <a:solidFill>
            <a:srgbClr val="996633"/>
          </a:solidFill>
          <a:ln w="9525">
            <a:solidFill>
              <a:schemeClr val="tx1"/>
            </a:solidFill>
            <a:miter lim="800000"/>
            <a:headEnd/>
            <a:tailEnd/>
          </a:ln>
          <a:effectLst/>
        </p:spPr>
        <p:txBody>
          <a:bodyPr wrap="square">
            <a:spAutoFit/>
          </a:bodyPr>
          <a:lstStyle/>
          <a:p>
            <a:pPr algn="ctr">
              <a:spcBef>
                <a:spcPct val="0"/>
              </a:spcBef>
              <a:defRPr/>
            </a:pPr>
            <a:endParaRPr lang="en-US" sz="3600" baseline="30000" dirty="0" smtClean="0">
              <a:solidFill>
                <a:schemeClr val="bg1"/>
              </a:solidFill>
              <a:latin typeface="Papyrus" pitchFamily="66" charset="0"/>
            </a:endParaRPr>
          </a:p>
          <a:p>
            <a:pPr algn="ctr">
              <a:spcBef>
                <a:spcPct val="0"/>
              </a:spcBef>
              <a:defRPr/>
            </a:pPr>
            <a:r>
              <a:rPr lang="en-US" sz="3600" baseline="30000" dirty="0" smtClean="0">
                <a:solidFill>
                  <a:schemeClr val="bg1"/>
                </a:solidFill>
                <a:latin typeface="Papyrus" pitchFamily="66" charset="0"/>
              </a:rPr>
              <a:t>Made in God’s Image (Imago Dei); made for dominion.</a:t>
            </a:r>
            <a:endParaRPr lang="en-US" sz="3600" i="1" dirty="0">
              <a:solidFill>
                <a:schemeClr val="bg1"/>
              </a:solidFill>
              <a:effectLst>
                <a:outerShdw blurRad="38100" dist="38100" dir="2700000" algn="tl">
                  <a:srgbClr val="000000"/>
                </a:outerShdw>
              </a:effectLst>
              <a:latin typeface="Papyru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85763" name="Text Box 3"/>
          <p:cNvSpPr txBox="1">
            <a:spLocks noChangeArrowheads="1"/>
          </p:cNvSpPr>
          <p:nvPr/>
        </p:nvSpPr>
        <p:spPr bwMode="auto">
          <a:xfrm>
            <a:off x="0" y="0"/>
            <a:ext cx="9144000" cy="3902075"/>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None/>
            </a:pPr>
            <a:r>
              <a:rPr lang="en-US" sz="2800" b="1" i="1">
                <a:solidFill>
                  <a:schemeClr val="bg1"/>
                </a:solidFill>
                <a:latin typeface="Book Antiqua" pitchFamily="32" charset="0"/>
              </a:rPr>
              <a:t>2.  Total Inability to change on our own</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John 6:44</a:t>
            </a:r>
          </a:p>
          <a:p>
            <a:pPr indent="4763" algn="ctr"/>
            <a:r>
              <a:rPr lang="en-US" baseline="30000">
                <a:solidFill>
                  <a:schemeClr val="bg1"/>
                </a:solidFill>
                <a:latin typeface="Book Antiqua" pitchFamily="32" charset="0"/>
              </a:rPr>
              <a:t>44</a:t>
            </a:r>
            <a:r>
              <a:rPr lang="en-US" altLang="en-US">
                <a:solidFill>
                  <a:schemeClr val="bg1"/>
                </a:solidFill>
                <a:latin typeface="Arial"/>
              </a:rPr>
              <a:t>“</a:t>
            </a:r>
            <a:r>
              <a:rPr lang="en-US" altLang="en-US">
                <a:solidFill>
                  <a:schemeClr val="bg1"/>
                </a:solidFill>
                <a:latin typeface="Book Antiqua" pitchFamily="32" charset="0"/>
              </a:rPr>
              <a:t>N</a:t>
            </a:r>
            <a:r>
              <a:rPr lang="en-US">
                <a:solidFill>
                  <a:schemeClr val="bg1"/>
                </a:solidFill>
                <a:latin typeface="Book Antiqua" pitchFamily="32" charset="0"/>
              </a:rPr>
              <a:t>o one can come to me unless the Father who sent me draws him, and I will raise him up at the last day.</a:t>
            </a:r>
            <a:r>
              <a:rPr lang="en-US">
                <a:solidFill>
                  <a:schemeClr val="bg1"/>
                </a:solidFill>
                <a:latin typeface="Arial"/>
              </a:rPr>
              <a:t>”</a:t>
            </a:r>
            <a:endParaRPr lang="en-US">
              <a:solidFill>
                <a:schemeClr val="bg1"/>
              </a:solidFill>
              <a:latin typeface="Book Antiqua" pitchFamily="32" charset="0"/>
            </a:endParaRPr>
          </a:p>
        </p:txBody>
      </p:sp>
      <p:sp>
        <p:nvSpPr>
          <p:cNvPr id="4" name="Rectangle 3"/>
          <p:cNvSpPr/>
          <p:nvPr/>
        </p:nvSpPr>
        <p:spPr>
          <a:xfrm>
            <a:off x="4038600" y="6248400"/>
            <a:ext cx="4953000" cy="369332"/>
          </a:xfrm>
          <a:prstGeom prst="rect">
            <a:avLst/>
          </a:prstGeom>
        </p:spPr>
        <p:txBody>
          <a:bodyPr wrap="square">
            <a:spAutoFit/>
          </a:bodyPr>
          <a:lstStyle/>
          <a:p>
            <a:r>
              <a:rPr lang="en-US" dirty="0" smtClean="0">
                <a:hlinkClick r:id="rId3"/>
              </a:rPr>
              <a:t>According to His Choice, Not Our Works... (R.C....</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87811" name="Text Box 3"/>
          <p:cNvSpPr txBox="1">
            <a:spLocks noChangeArrowheads="1"/>
          </p:cNvSpPr>
          <p:nvPr/>
        </p:nvSpPr>
        <p:spPr bwMode="auto">
          <a:xfrm>
            <a:off x="0" y="0"/>
            <a:ext cx="9144000" cy="4997450"/>
          </a:xfrm>
          <a:prstGeom prst="rect">
            <a:avLst/>
          </a:prstGeom>
          <a:noFill/>
          <a:ln w="9525">
            <a:noFill/>
            <a:miter lim="800000"/>
            <a:headEnd/>
            <a:tailEnd/>
          </a:ln>
        </p:spPr>
        <p:txBody>
          <a:bodyPr>
            <a:spAutoFit/>
          </a:bodyPr>
          <a:lstStyle/>
          <a:p>
            <a:pPr indent="4763" algn="ctr">
              <a:buFont typeface="Arial" charset="0"/>
              <a:buNone/>
            </a:pPr>
            <a:r>
              <a:rPr lang="en-US" sz="6600" b="1" i="1">
                <a:solidFill>
                  <a:schemeClr val="bg1"/>
                </a:solidFill>
                <a:latin typeface="Book Antiqua" pitchFamily="32" charset="0"/>
              </a:rPr>
              <a:t>Who are we?</a:t>
            </a:r>
          </a:p>
          <a:p>
            <a:pPr indent="4763" algn="ctr">
              <a:buFont typeface="Arial" charset="0"/>
              <a:buNone/>
            </a:pPr>
            <a:r>
              <a:rPr lang="en-US" sz="2800" b="1" i="1">
                <a:solidFill>
                  <a:schemeClr val="bg1"/>
                </a:solidFill>
                <a:latin typeface="Book Antiqua" pitchFamily="32" charset="0"/>
              </a:rPr>
              <a:t>The result of the First Sin</a:t>
            </a:r>
          </a:p>
          <a:p>
            <a:pPr indent="4763" algn="ctr">
              <a:buFont typeface="Arial" charset="0"/>
              <a:buNone/>
            </a:pPr>
            <a:endParaRPr lang="en-US" sz="2800" b="1" i="1">
              <a:solidFill>
                <a:schemeClr val="bg1"/>
              </a:solidFill>
              <a:latin typeface="Book Antiqua" pitchFamily="32" charset="0"/>
            </a:endParaRPr>
          </a:p>
          <a:p>
            <a:pPr indent="4763" algn="ctr">
              <a:buFont typeface="Arial" charset="0"/>
              <a:buNone/>
            </a:pPr>
            <a:r>
              <a:rPr lang="en-US" sz="2800" b="1" i="1">
                <a:solidFill>
                  <a:schemeClr val="bg1"/>
                </a:solidFill>
                <a:latin typeface="Book Antiqua" pitchFamily="32" charset="0"/>
              </a:rPr>
              <a:t>2.  Total Inability to change on our own</a:t>
            </a:r>
          </a:p>
          <a:p>
            <a:pPr indent="4763" algn="ctr">
              <a:buFont typeface="Arial" charset="0"/>
              <a:buAutoNum type="arabicPeriod"/>
            </a:pPr>
            <a:endParaRPr lang="en-US" sz="2800" b="1" i="1">
              <a:solidFill>
                <a:schemeClr val="bg1"/>
              </a:solidFill>
              <a:latin typeface="Book Antiqua" pitchFamily="32" charset="0"/>
            </a:endParaRPr>
          </a:p>
          <a:p>
            <a:pPr indent="4763" algn="ctr"/>
            <a:r>
              <a:rPr lang="en-US" b="1">
                <a:solidFill>
                  <a:schemeClr val="bg1"/>
                </a:solidFill>
                <a:latin typeface="Book Antiqua" pitchFamily="32" charset="0"/>
              </a:rPr>
              <a:t>John 15:4, 5</a:t>
            </a:r>
          </a:p>
          <a:p>
            <a:pPr indent="4763" algn="ctr"/>
            <a:r>
              <a:rPr lang="en-US" baseline="30000">
                <a:solidFill>
                  <a:schemeClr val="bg1"/>
                </a:solidFill>
                <a:latin typeface="Book Antiqua" pitchFamily="32" charset="0"/>
              </a:rPr>
              <a:t>4</a:t>
            </a:r>
            <a:r>
              <a:rPr lang="en-US">
                <a:solidFill>
                  <a:schemeClr val="bg1"/>
                </a:solidFill>
                <a:latin typeface="Arial"/>
              </a:rPr>
              <a:t>“</a:t>
            </a:r>
            <a:r>
              <a:rPr lang="en-US">
                <a:solidFill>
                  <a:schemeClr val="bg1"/>
                </a:solidFill>
                <a:latin typeface="Book Antiqua" pitchFamily="32" charset="0"/>
              </a:rPr>
              <a:t>Remain in me, and I will remain in you.  No branch can bear fruit by itself; it must remain in the vine.  Neither can you bear fruit unless you remain in me.  </a:t>
            </a:r>
            <a:r>
              <a:rPr lang="en-US" baseline="30000">
                <a:solidFill>
                  <a:schemeClr val="bg1"/>
                </a:solidFill>
                <a:latin typeface="Book Antiqua" pitchFamily="32" charset="0"/>
              </a:rPr>
              <a:t>5</a:t>
            </a:r>
            <a:r>
              <a:rPr lang="en-US">
                <a:solidFill>
                  <a:schemeClr val="bg1"/>
                </a:solidFill>
                <a:latin typeface="Book Antiqua" pitchFamily="32" charset="0"/>
              </a:rPr>
              <a:t>I am the vine; you are the branches.  If a man remains in me and I in him, he will bear much fruit; apart from me you can do nothing.</a:t>
            </a:r>
            <a:r>
              <a:rPr lang="en-US">
                <a:solidFill>
                  <a:schemeClr val="bg1"/>
                </a:solidFill>
                <a:latin typeface="Arial"/>
              </a:rPr>
              <a:t>”</a:t>
            </a:r>
            <a:endParaRPr lang="en-US">
              <a:solidFill>
                <a:schemeClr val="bg1"/>
              </a:solidFill>
              <a:latin typeface="Book Antiqua" pitchFamily="32"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14083" name="Text Box 3"/>
          <p:cNvSpPr txBox="1">
            <a:spLocks noChangeArrowheads="1"/>
          </p:cNvSpPr>
          <p:nvPr/>
        </p:nvSpPr>
        <p:spPr bwMode="auto">
          <a:xfrm>
            <a:off x="0" y="0"/>
            <a:ext cx="9144000" cy="6823075"/>
          </a:xfrm>
          <a:prstGeom prst="rect">
            <a:avLst/>
          </a:prstGeom>
          <a:noFill/>
          <a:ln w="9525">
            <a:noFill/>
            <a:miter lim="800000"/>
            <a:headEnd/>
            <a:tailEnd/>
          </a:ln>
        </p:spPr>
        <p:txBody>
          <a:bodyPr>
            <a:spAutoFit/>
          </a:bodyPr>
          <a:lstStyle/>
          <a:p>
            <a:pPr indent="4763" algn="ctr">
              <a:buFont typeface="Arial" charset="0"/>
              <a:buNone/>
            </a:pPr>
            <a:r>
              <a:rPr lang="en-US" sz="6600" b="1" i="1" dirty="0">
                <a:solidFill>
                  <a:schemeClr val="bg1"/>
                </a:solidFill>
                <a:latin typeface="Book Antiqua" pitchFamily="32" charset="0"/>
              </a:rPr>
              <a:t>Who are we?</a:t>
            </a:r>
          </a:p>
          <a:p>
            <a:pPr indent="4763" algn="ctr">
              <a:buFont typeface="Arial" charset="0"/>
              <a:buNone/>
            </a:pPr>
            <a:r>
              <a:rPr lang="en-US" sz="2800" b="1" i="1" dirty="0">
                <a:solidFill>
                  <a:schemeClr val="bg1"/>
                </a:solidFill>
                <a:latin typeface="Book Antiqua" pitchFamily="32" charset="0"/>
              </a:rPr>
              <a:t>The result of the First Sin</a:t>
            </a:r>
          </a:p>
          <a:p>
            <a:pPr indent="4763" algn="ctr">
              <a:buFont typeface="Arial" charset="0"/>
              <a:buNone/>
            </a:pPr>
            <a:endParaRPr lang="en-US" sz="2800" b="1" i="1" dirty="0">
              <a:solidFill>
                <a:schemeClr val="bg1"/>
              </a:solidFill>
              <a:latin typeface="Book Antiqua" pitchFamily="32" charset="0"/>
            </a:endParaRPr>
          </a:p>
          <a:p>
            <a:pPr indent="4763" algn="ctr">
              <a:buFont typeface="Arial" charset="0"/>
              <a:buNone/>
            </a:pPr>
            <a:r>
              <a:rPr lang="en-US" sz="2800" b="1" i="1" dirty="0">
                <a:solidFill>
                  <a:schemeClr val="bg1"/>
                </a:solidFill>
                <a:latin typeface="Book Antiqua" pitchFamily="32" charset="0"/>
              </a:rPr>
              <a:t>3.  This is the effect of “Original Sin”</a:t>
            </a:r>
          </a:p>
          <a:p>
            <a:pPr indent="4763" algn="ctr">
              <a:buFont typeface="Arial" charset="0"/>
              <a:buAutoNum type="arabicPeriod"/>
            </a:pPr>
            <a:endParaRPr lang="en-US" sz="2800" b="1" i="1" dirty="0">
              <a:solidFill>
                <a:schemeClr val="bg1"/>
              </a:solidFill>
              <a:latin typeface="Book Antiqua" pitchFamily="32" charset="0"/>
            </a:endParaRPr>
          </a:p>
          <a:p>
            <a:pPr indent="4763" algn="ctr"/>
            <a:r>
              <a:rPr lang="en-US" b="1" dirty="0">
                <a:solidFill>
                  <a:schemeClr val="bg1"/>
                </a:solidFill>
                <a:latin typeface="Book Antiqua" pitchFamily="32" charset="0"/>
              </a:rPr>
              <a:t>Romans 5:12, 18-19</a:t>
            </a:r>
          </a:p>
          <a:p>
            <a:pPr indent="4763" algn="ctr"/>
            <a:r>
              <a:rPr lang="en-US" baseline="30000" dirty="0">
                <a:solidFill>
                  <a:schemeClr val="bg1"/>
                </a:solidFill>
                <a:latin typeface="Book Antiqua" pitchFamily="32" charset="0"/>
              </a:rPr>
              <a:t>12</a:t>
            </a:r>
            <a:r>
              <a:rPr lang="en-US" dirty="0">
                <a:solidFill>
                  <a:schemeClr val="bg1"/>
                </a:solidFill>
                <a:latin typeface="Book Antiqua" pitchFamily="32" charset="0"/>
              </a:rPr>
              <a:t>Therefore, just as sin entered the world through one man, and death through sin, and in this way death came to all men, because all sinned—</a:t>
            </a:r>
          </a:p>
          <a:p>
            <a:pPr indent="4763" algn="ctr"/>
            <a:endParaRPr lang="en-US" dirty="0">
              <a:solidFill>
                <a:schemeClr val="bg1"/>
              </a:solidFill>
              <a:latin typeface="Book Antiqua" pitchFamily="32" charset="0"/>
            </a:endParaRPr>
          </a:p>
          <a:p>
            <a:pPr indent="4763" algn="ctr"/>
            <a:r>
              <a:rPr lang="en-US" baseline="30000" dirty="0">
                <a:solidFill>
                  <a:schemeClr val="bg1"/>
                </a:solidFill>
                <a:latin typeface="Book Antiqua" pitchFamily="32" charset="0"/>
              </a:rPr>
              <a:t>18</a:t>
            </a:r>
            <a:r>
              <a:rPr lang="en-US" dirty="0">
                <a:solidFill>
                  <a:schemeClr val="bg1"/>
                </a:solidFill>
                <a:latin typeface="Book Antiqua" pitchFamily="32" charset="0"/>
              </a:rPr>
              <a:t>Consequently, just as the result of one trespass was condemnation for all men, so also the result of one act of righteousness was justification that brings life for all men.  </a:t>
            </a:r>
            <a:r>
              <a:rPr lang="en-US" baseline="30000" dirty="0">
                <a:solidFill>
                  <a:schemeClr val="bg1"/>
                </a:solidFill>
                <a:latin typeface="Book Antiqua" pitchFamily="32" charset="0"/>
              </a:rPr>
              <a:t>19</a:t>
            </a:r>
            <a:r>
              <a:rPr lang="en-US" dirty="0">
                <a:solidFill>
                  <a:schemeClr val="bg1"/>
                </a:solidFill>
                <a:latin typeface="Book Antiqua" pitchFamily="32" charset="0"/>
              </a:rPr>
              <a:t>For just as through the disobedience of the one man the many were made sinners, so also through the obedience of the one man the many will be made righteous.</a:t>
            </a:r>
          </a:p>
        </p:txBody>
      </p:sp>
      <p:sp>
        <p:nvSpPr>
          <p:cNvPr id="4" name="Rounded Rectangular Callout 3"/>
          <p:cNvSpPr/>
          <p:nvPr/>
        </p:nvSpPr>
        <p:spPr>
          <a:xfrm>
            <a:off x="609600" y="5486400"/>
            <a:ext cx="3429000" cy="990600"/>
          </a:xfrm>
          <a:prstGeom prst="wedgeRoundRectCallout">
            <a:avLst>
              <a:gd name="adj1" fmla="val 24124"/>
              <a:gd name="adj2" fmla="val -914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do we call this?</a:t>
            </a:r>
            <a:endParaRPr lang="en-US" sz="2800" dirty="0"/>
          </a:p>
        </p:txBody>
      </p:sp>
      <p:sp>
        <p:nvSpPr>
          <p:cNvPr id="12290" name="AutoShape 2" descr="data:image/jpeg;base64,/9j/4AAQSkZJRgABAQAAAQABAAD/2wCEAAMCAgMCAgMDAwMEAwMEBQgFBQQEBQoHBwYIDAoMDAsKCwsNDhIQDQ4RDgsLEBYQERMUFRUVDA8XGBYUGBIUFRQBAwQEBQQFCQUFCRQNCw0UFBQUFBQUFBQUFBQUFBQUFBQUFBQUFBQUFBQUFBQUFBQUFBQUFBQUFBQUFBQUFBQUFP/AABEIAFoAeA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gAMAwEAAhEDEQA/APgnwr8ZtV8NaLa6Va6VZSW1uuze6Pvet1P2iNVj+/olj/329Q+BPGOnwaVa6fe6fs8lNn2rZv313n/Eq2b99vs+/wDcqOeZ5E+TnOTT9o/UI0+fRLR/+2z1In7Seob/APkX7T/wImr0LR/Ctp4gR/sllDdOnzvsRE2VSfQLTf8AJaROn/XGr55zDk5DlE/ae1CP/mX7T/wImrq/Cv7VGj7H/wCEg0SW1f8Ageyd5t//AH3VLUfDFl997dE/4Bsrg9V0O0nd4pYk2b6v978ZmfWkE9l418MWWp6fLDp0Fw6Tb7renyff2VNHpsSP5qahb/8Aj9eZ33jiLwJ8ItBt7d0/tG42Jbo/z7PkT56850rxB4t8Talviu7692P9xHrlq4jk+M7qWHq1j6tguoo0+a4R3/2Een/2jFB/z1/74euK8MSa3Ak8Wqo8GxE2I7/frobXyn/1u/e7/wB/+CsYYvnM6tKcJ8kzRk1WL+5L/wB8VVk1WL+BJXf/AHKZYyWV0j7Irh/3O9N9CX1vG+9IrudE+4jps31f1jnJGPqXmfct5v8AviqM+qyx/wDLu9T/AG7yPuRP5+z5/wDP8FMkkid3eWL7U7/8AT/vhKj6wZ8h5R+0RqVxJ8KNX2J5G94Uf5/9uirX7RkcT/B/V3+SB/tEPyJ/c85KWu6FW8TopQ908/8AhhpNje+BDbS2dnpl1cae722sNDvzMnzvv3vs+5/crndNgvdOvNO+23Hno6eS82z5K2/hl8OZfFXhLw89x4ru7KyuEffZff2In9yuu+OfwyvfDGt2WmeF9Y1OC1tLSGbZqEyTb32b96fJXDP4+SBVbCT5zL07xVceGZnt7fyUS4f77p89MvtV1C0T7XLE8+/59iP9yuY+FWq6x40+I1j4a1jxPqFl5u/feWyJvXZC7/Jv+Su81rw7/Y/iSPTE8ZeI7yCXTnvU3vEj7/Jmf+BPub0So+t0aFb2M5m3sZ16PPA52DxBcX1n/paIk83nfZ/kf59lZ3keejv5W93f56k+HHh3xv478K+L9VuPFWoaXNo1jDc2cKbHS4d32bP9hPnr1PUv2e/EWj+FPDWtal8V72b+2ER/JgTyfKfZv2b3+/XoUoTnP3Dlre5DnPF/Hl3calr2kaeiO7/YYURP7/yV7X+z19r0P+24ruy+yzxIn7h0+d6pXXwd1Dxx4b0e90q9f+29GuIYf7Quk/1yb9nz/wC3vrq9S1W40q8+z3dv5E8KbJv4PnrxM2hOhPkPr8jhCv8Avuc6KdNb1X/S72KK1RJv4P40qaxd40nR0R98Oze6O+yua02e7u5rVItk8CPvf5N7o/8ABW9H8iV5+H55nFn3J7WE4Ak93I7smyb5PuPvT+DZ9ypPPltEgd7e38//AJ47HSprHfaOj/P877/k+/8AJUkieRCjPdyo8r73e9h/9n2V6EOc+WM7z5dj/JCkmz76In/s9MrXup5YE3xXFo6Js+RIdjp/v1nSP87ukSR73+5/crSYHln7Rj/8Wl1f/rtD/wCjqKu/tEfJ8HNX2Im95rb7/wD12SiuylD3TtpfCeS/CuPZf+DV3b087fs/4Gn/AMXX0H8bL54PGF08USO6aXDvd/8Ar2evmzwBd6fBeeFNQuNVsYLW0+zPKk1wiOmz7/yV618W/H/hrxj4zm1DR9b0+DS/s8MMKecifcTZXXCH76B6s5w9tP8AwHlfwTvkn/aW8PXFv9x5tn/kGvZfiw9x/wALOtZU2P8A8Sab5H++/wDrk+//AMDrw34bJZeC/i7oOu3uq6cml2kyPM6XaP8AwfPXo3xC+IWgeIfEtlqFtrtpJ5OnPbO/m+T87u//AMWlfG5tSn/a0Jw/kN8unR+qcky7+zhpsusw+K9Pt/nnuNJhRE/2/tMNfXdp4cin8MeGtF1CW3uk0O3RE2Q/fm2bN9fM37JmlfZL/V9VivbS9soreG1d4H3/AD79/wD7JX0f/bP+k/6p4Effs3/x171XFzoQ5IGGEwlGtDnmalrpX2rSr2ydESB/kTYmxK88/aPe3T4bpqH9lRT6u93DCl6nyeSn8e/+/Xoej6r+5e0eXfPFsf8A4A9cB8cIEn8E6i8sSP5SfI7/AMH+d9b4GftueFY2xEPYThOiR/CDSk0awsv9CTTp7i0+fY/nb3T7/wA//A0eui8f6an2ZLu0it4HT7/7nfUHhHUk1L4deFNSi2I9vaWb/wDAHTyZq6HX4IrpEtHfY8yTJXDiKPsZwnA09zFQnCZxXhnw5d+JneL5EgRPnuk+RE/4B/HXQ/8ACFaVYv5T63dzz/30h+Sp9H83Q9Htbd32Js37ET770X2pPPqSLLElr5r/ACO/z11QhDkPmuT3zhtc0O403967vPa79iTPWWib5t+zeiff+fZXpXxCe0j8NpbxbHmd0m+T/P8At15t9+FE2fI/z1E4e+ROB5/+0fJbzfBnWn+TfvhRNjv/AM9kpaqftGfu/g/rf9/fD/6OSlrppfCbUvhK/wAE/hl4d1j4e+DdQvfD+n3s92nzvPCm+X53rpZPhf4PsbBJX0TSd80Tzf8AHun9/Ylcv8JPGP8AZXw08KWnmoj29pv3/wBz560Z/EcUaQJK/wA8SPC+/wD77r8wxeLxf1ufJWmfZ0aVHkh7hHd/DrwfOk0v9hWKTbH/AOXdP9vZTP8AhW2iRpAn9hac87/Omy3T+/Vp/E1lH5+6X5/netfwr4gt9S1W1/eo+ze//fHz0fWMXP3PbTLnSo/yHqnhXw/oXgDRLWK00e3tUf8AfO/kp87/AMb7Puf991HPqst1rCXD3v2q1SF5vkhRIYf4P4KtJ44srGFE3pBPKnz7E+/XPfE3xqkHgO9l37Njw70/4HX18IT5OSZEIc8zXg8XWlrf/bZZdjzTOk3+5/BUPxY1FLvwHrex02Pab9//AAOvK9De48R2fm/Ps/gd0rtdcn+3fDFN/wAn2ixdP9zZXbgf4xnjofufcNv4JRyz/BPQf7/2e8sn/wC+3dK0fE/iCL/iQyu6f6Qm90dPv70SsT9lTWf7Z+Gk+nzbHfT9Rf8A4Aj/AD//ABdYPxQ8OahqvhvSE0+9itXt/Osv377EfY+z/wBASvbzCEJ4eEzy8PP2OImdfJ442OlpZPFAifJvRNn+/RB41+y6lZahcOk7pMiQ/wBzY/yV4pHpXiW0v7V/s8TwJ/Ba3CfPWonhXxFrGvWUVxF9isklR98z/wByvBh7U7va4SED1rxprMt3c/Z3+zo/8Hk/f2Vgp+/h2J87p9yoZI0SZ2+fe/39773qPzNj70fZXonyh5t+0T/ySHWv9+H/ANHJS1Z/aM/f/B/W3leHz38n/f8A9clJXRSjaIuQ+e/CXxt/4RnQdL09NK897SLZv837/wA9aj/Htp3dv7H/AI3/AOW39+sHwxoFvdaDp9w8Vu7zJ8+9K2k8M2n/ADyt0f8A64vXk1cswM588z24Vcx+xCZJH8d5UR/+JOj7/wCPzqP+F/XscPlRaUif7fnU/wD4Ri0R33pbo+/Y/wC5en/8IzFv+SKF/n/593o/szAwN+TNJ/Yn/wCAFKf9oHXbqaB7i0T91v2bP4K6vQ/H+sa5YPLe7HtbtPnhf+OubktfsMPlRWtp5833N9vv/wC+K+ko/gyljpsDWiRTukKfuPJ2PW9aEPggFKGLhP8AfQIfhzdXEFhAl7seB/uJ/crX+IWsxad4Vuot6fxzIn9zenz1SsdOu7G8SK4t5YHT7nyVzXxRk8zw87/J877EesKPxnUdL+yZd/YfDfiFH+TzbhP/AECuh1iT+0dNutr/ACJrMyIn9z+OvLPhl410r4beCbqXU9Vt4Lq4md3g/jT+Co/hP8ULS+8N6vqF6yJpz65M6PdTeT99K96rDnw/IePiJ/vpnof2Fkq1BvTe/wDH/fof4k+D/J/0TUNE8/8A6bat/wDEVVj+JPh/zn+0ah4Y2f37XVP/AIuuX6vM8k0Y43kh3/Ps+RKj2f8AAKZB8TfCiJ8moaN/4Nkqd/iH4Un+f7Xo2/8A7ClEMPMDzL9pCPy/hRrbv87u8P8A6OSlpP2hfE+iaz8ItaitH0/7Vvh2JZaj53/LZP4KWtVSktDRT0Pnnw54gu49EskSV0RE2f8Aj9bX/CQXcn/LV/nridD405/9+tWS4l8qD94/3P7xr5/EfGf0ZgJc2Ehc6H+2b1H/AOPib/vup01W6ebelxL8/wDt1zT3Ev8Az0f/AL6NS6bI3n/eP51ifQQStymzps9w+sWsXmv/AMfCInz/AHPnr7jgu/IhT96+z/br4a8LTyL4pgxIw+jV6dP4m1jb/wAhW+/8CX/xogfnnEfuyhFH0hved3V9j768L/azsYtK8MaW8TOj313sdN/yfIm+s2DxNrAMP/E1vv8AwJf/ABrzr4jXlxqOt/6XPJdbUTHnOXx+ddWF/e1vePg8R/BPOZ7uWeHZLKk8afc+SvZ/2ftK0Txb4D8S6ZrFpb6ilvqMMyJNv2I7/Jv+R6t+CvD2l3ejQmfTbOY7eskCN/MV694C0ixsPA+Layt7fc758qJVz+Qr6mpRjGGh8lSqSnP3jK0r4QeAr6/nil8FaTshsZpkSGa5Te/ku6fx/wCxVqf4LfD+PTb1/wDhBNG8+LTra6h/0i8+d3fY/wDy2+5TvFk8lh4M1Oa1ka2l8mH95Cdrfx9xXkV34o1n7Nff8Ta+/wCPh/8Al5f/ABrkO32cT0rQ/hD8OruwupbvwVpmy3vraHel3cp+5fzt7/f/AOmPyf79Wrv4GeApL97R/A+mQOl3eWvyXd5/B/qf46828DeIdUbWPKOpXhibzsoZ3wfkftmvfLpj/a182TuJfn/gdExzpRPDfjB8HPB+j/DbVtV0zw/Fp17Fp8NzFNBdzP8AP52x/kd9mzZTq9L+Illb3+k6fFcwRXEf2rbslQMMeSnGD2pKs51oj//Z">
            <a:hlinkClick r:id="rId3"/>
          </p:cNvPr>
          <p:cNvSpPr>
            <a:spLocks noChangeAspect="1" noChangeArrowheads="1"/>
          </p:cNvSpPr>
          <p:nvPr/>
        </p:nvSpPr>
        <p:spPr bwMode="auto">
          <a:xfrm>
            <a:off x="190500" y="-158750"/>
            <a:ext cx="1143000" cy="857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1" name="AutoShape 3" descr="chrome://searchshield/content/safe.gif"/>
          <p:cNvSpPr>
            <a:spLocks noChangeAspect="1" noChangeArrowheads="1"/>
          </p:cNvSpPr>
          <p:nvPr/>
        </p:nvSpPr>
        <p:spPr bwMode="auto">
          <a:xfrm>
            <a:off x="254000" y="-1587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5562600" y="5715000"/>
            <a:ext cx="3124200" cy="646331"/>
          </a:xfrm>
          <a:prstGeom prst="rect">
            <a:avLst/>
          </a:prstGeom>
        </p:spPr>
        <p:txBody>
          <a:bodyPr wrap="square">
            <a:spAutoFit/>
          </a:bodyPr>
          <a:lstStyle/>
          <a:p>
            <a:r>
              <a:rPr lang="en-US" b="1" dirty="0" smtClean="0">
                <a:hlinkClick r:id="rId4"/>
              </a:rPr>
              <a:t>Justification and </a:t>
            </a:r>
            <a:r>
              <a:rPr lang="en-US" b="1" i="1" dirty="0" smtClean="0">
                <a:hlinkClick r:id="rId4"/>
              </a:rPr>
              <a:t>Imputed</a:t>
            </a:r>
            <a:r>
              <a:rPr lang="en-US" b="1" dirty="0" smtClean="0">
                <a:hlinkClick r:id="rId4"/>
              </a:rPr>
              <a:t> Righteousness (RC </a:t>
            </a:r>
            <a:r>
              <a:rPr lang="en-US" b="1" i="1" dirty="0" err="1" smtClean="0">
                <a:hlinkClick r:id="rId4"/>
              </a:rPr>
              <a:t>Sproul</a:t>
            </a:r>
            <a:r>
              <a:rPr lang="en-US" b="1" dirty="0" smtClean="0">
                <a:hlinkClick r:id="rId4"/>
              </a:rPr>
              <a:t>)</a:t>
            </a:r>
            <a:endParaRPr lang="en-US" b="1" dirty="0"/>
          </a:p>
        </p:txBody>
      </p:sp>
      <p:pic>
        <p:nvPicPr>
          <p:cNvPr id="10" name="Picture 2"/>
          <p:cNvPicPr>
            <a:picLocks noChangeAspect="1" noChangeArrowheads="1"/>
          </p:cNvPicPr>
          <p:nvPr/>
        </p:nvPicPr>
        <p:blipFill>
          <a:blip r:embed="rId5" cstate="print"/>
          <a:srcRect/>
          <a:stretch>
            <a:fillRect/>
          </a:stretch>
        </p:blipFill>
        <p:spPr bwMode="auto">
          <a:xfrm>
            <a:off x="5638800" y="2438400"/>
            <a:ext cx="2381250" cy="3048000"/>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762000" y="1600200"/>
            <a:ext cx="7495248" cy="4953000"/>
          </a:xfrm>
          <a:prstGeom prst="rect">
            <a:avLst/>
          </a:prstGeom>
          <a:noFill/>
          <a:ln w="9525">
            <a:noFill/>
            <a:miter lim="800000"/>
            <a:headEnd/>
            <a:tailEnd/>
          </a:ln>
        </p:spPr>
      </p:pic>
      <p:sp>
        <p:nvSpPr>
          <p:cNvPr id="2" name="TextBox 1"/>
          <p:cNvSpPr txBox="1"/>
          <p:nvPr/>
        </p:nvSpPr>
        <p:spPr>
          <a:xfrm>
            <a:off x="4927662" y="2556157"/>
            <a:ext cx="3124200" cy="3293209"/>
          </a:xfrm>
          <a:prstGeom prst="rect">
            <a:avLst/>
          </a:prstGeom>
          <a:noFill/>
        </p:spPr>
        <p:txBody>
          <a:bodyPr wrap="square" rtlCol="0">
            <a:spAutoFit/>
          </a:bodyPr>
          <a:lstStyle/>
          <a:p>
            <a:pPr algn="r"/>
            <a:r>
              <a:rPr lang="en-US" b="1" dirty="0" smtClean="0"/>
              <a:t>What do we say to the one who cries ‘unfair!’?</a:t>
            </a:r>
          </a:p>
          <a:p>
            <a:pPr marL="342900" indent="-342900" algn="r">
              <a:buAutoNum type="arabicPeriod"/>
            </a:pPr>
            <a:r>
              <a:rPr lang="en-US" dirty="0" smtClean="0"/>
              <a:t>If God is good, Adam was our best representative. </a:t>
            </a:r>
          </a:p>
          <a:p>
            <a:pPr algn="r"/>
            <a:r>
              <a:rPr lang="en-US" sz="1200" dirty="0" smtClean="0"/>
              <a:t>(I hate to imagine what I would have done)</a:t>
            </a:r>
          </a:p>
          <a:p>
            <a:pPr marL="342900" indent="-342900" algn="r">
              <a:buAutoNum type="arabicPeriod" startAt="2"/>
            </a:pPr>
            <a:r>
              <a:rPr lang="en-US" dirty="0" smtClean="0"/>
              <a:t>Does our track record tell us otherwise?</a:t>
            </a:r>
          </a:p>
          <a:p>
            <a:pPr marL="342900" indent="-342900" algn="r">
              <a:buAutoNum type="arabicPeriod" startAt="2"/>
            </a:pPr>
            <a:r>
              <a:rPr lang="en-US" dirty="0" smtClean="0"/>
              <a:t>(</a:t>
            </a:r>
            <a:r>
              <a:rPr lang="en-US" dirty="0" smtClean="0">
                <a:solidFill>
                  <a:schemeClr val="bg1"/>
                </a:solidFill>
                <a:effectLst>
                  <a:outerShdw blurRad="38100" dist="38100" dir="2700000" algn="tl">
                    <a:srgbClr val="000000">
                      <a:alpha val="43137"/>
                    </a:srgbClr>
                  </a:outerShdw>
                </a:effectLst>
              </a:rPr>
              <a:t>best answer</a:t>
            </a:r>
            <a:r>
              <a:rPr lang="en-US" dirty="0" smtClean="0"/>
              <a:t>) If Adam’s sin was not imputed to us …how could Christ’s obedience redeem us?</a:t>
            </a:r>
          </a:p>
          <a:p>
            <a:pPr algn="r"/>
            <a:r>
              <a:rPr lang="en-US" sz="1200" dirty="0" smtClean="0"/>
              <a:t>(same procedure for both)</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500"/>
                                        <p:tgtEl>
                                          <p:spTgt spid="2">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Effect transition="in" filter="fade">
                                      <p:cBhvr>
                                        <p:cTn id="5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animBg="1"/>
      <p:bldP spid="9" grpId="0"/>
      <p:bldP spid="2" grpId="0" uiExpand="1" build="p" bldLvl="5"/>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Text Box 2"/>
          <p:cNvSpPr txBox="1">
            <a:spLocks noChangeArrowheads="1"/>
          </p:cNvSpPr>
          <p:nvPr/>
        </p:nvSpPr>
        <p:spPr bwMode="auto">
          <a:xfrm>
            <a:off x="-92075" y="352425"/>
            <a:ext cx="184150" cy="457200"/>
          </a:xfrm>
          <a:prstGeom prst="rect">
            <a:avLst/>
          </a:prstGeom>
          <a:noFill/>
          <a:ln w="9525">
            <a:noFill/>
            <a:miter lim="800000"/>
            <a:headEnd/>
            <a:tailEnd/>
          </a:ln>
        </p:spPr>
        <p:txBody>
          <a:bodyPr wrap="none">
            <a:spAutoFit/>
          </a:bodyPr>
          <a:lstStyle/>
          <a:p>
            <a:endParaRPr lang="en-US"/>
          </a:p>
        </p:txBody>
      </p:sp>
      <p:sp>
        <p:nvSpPr>
          <p:cNvPr id="816131" name="Text Box 3"/>
          <p:cNvSpPr txBox="1">
            <a:spLocks noChangeArrowheads="1"/>
          </p:cNvSpPr>
          <p:nvPr/>
        </p:nvSpPr>
        <p:spPr bwMode="auto">
          <a:xfrm>
            <a:off x="4495800" y="1295400"/>
            <a:ext cx="4267200" cy="5078313"/>
          </a:xfrm>
          <a:prstGeom prst="rect">
            <a:avLst/>
          </a:prstGeom>
          <a:noFill/>
          <a:ln w="9525">
            <a:noFill/>
            <a:miter lim="800000"/>
            <a:headEnd/>
            <a:tailEnd/>
          </a:ln>
        </p:spPr>
        <p:txBody>
          <a:bodyPr wrap="square">
            <a:spAutoFit/>
          </a:bodyPr>
          <a:lstStyle/>
          <a:p>
            <a:pPr indent="4763"/>
            <a:r>
              <a:rPr lang="en-US" dirty="0">
                <a:solidFill>
                  <a:schemeClr val="bg1"/>
                </a:solidFill>
                <a:latin typeface="Book Antiqua" pitchFamily="32" charset="0"/>
              </a:rPr>
              <a:t>“Original sin, therefore, seems to be a hereditary depravity and corruption of our nature, diffused into all parts of the soul, which first makes us liable to God's wrath, then also brings forth in us those works which Scripture calls "works of the flesh" (Gal 5:19). And that is properly what Paul often calls sin. The works that come forth from it--such as adulteries, fornications, thefts, hatreds, murders, </a:t>
            </a:r>
            <a:r>
              <a:rPr lang="en-US" dirty="0" err="1">
                <a:solidFill>
                  <a:schemeClr val="bg1"/>
                </a:solidFill>
                <a:latin typeface="Book Antiqua" pitchFamily="32" charset="0"/>
              </a:rPr>
              <a:t>carousings</a:t>
            </a:r>
            <a:r>
              <a:rPr lang="en-US" dirty="0">
                <a:solidFill>
                  <a:schemeClr val="bg1"/>
                </a:solidFill>
                <a:latin typeface="Book Antiqua" pitchFamily="32" charset="0"/>
              </a:rPr>
              <a:t>--he accordingly calls "fruits of sin" (Gal 5:19-21), although they are also commonly called "sins" in Scripture, and even by Paul himself.”</a:t>
            </a:r>
          </a:p>
          <a:p>
            <a:pPr indent="4763"/>
            <a:endParaRPr lang="en-US" sz="1800" dirty="0">
              <a:solidFill>
                <a:schemeClr val="bg1"/>
              </a:solidFill>
              <a:latin typeface="Book Antiqua" pitchFamily="32" charset="0"/>
            </a:endParaRPr>
          </a:p>
          <a:p>
            <a:pPr indent="4763"/>
            <a:r>
              <a:rPr lang="en-US" sz="1800" dirty="0">
                <a:solidFill>
                  <a:schemeClr val="bg1"/>
                </a:solidFill>
                <a:latin typeface="Book Antiqua" pitchFamily="32" charset="0"/>
              </a:rPr>
              <a:t>~John Calvin, Institutes of the Christian Religion, </a:t>
            </a:r>
            <a:r>
              <a:rPr lang="en-US" sz="1800" dirty="0" err="1">
                <a:solidFill>
                  <a:schemeClr val="bg1"/>
                </a:solidFill>
                <a:latin typeface="Book Antiqua" pitchFamily="32" charset="0"/>
              </a:rPr>
              <a:t>vol</a:t>
            </a:r>
            <a:r>
              <a:rPr lang="en-US" sz="1800" dirty="0">
                <a:solidFill>
                  <a:schemeClr val="bg1"/>
                </a:solidFill>
                <a:latin typeface="Book Antiqua" pitchFamily="32" charset="0"/>
              </a:rPr>
              <a:t> 2, page 251</a:t>
            </a:r>
            <a:endParaRPr lang="en-US" sz="1800" dirty="0">
              <a:solidFill>
                <a:schemeClr val="bg1"/>
              </a:solidFill>
              <a:latin typeface="Arial Black" pitchFamily="32" charset="0"/>
            </a:endParaRPr>
          </a:p>
        </p:txBody>
      </p:sp>
      <p:pic>
        <p:nvPicPr>
          <p:cNvPr id="4098" name="Picture 2"/>
          <p:cNvPicPr>
            <a:picLocks noChangeAspect="1" noChangeArrowheads="1"/>
          </p:cNvPicPr>
          <p:nvPr/>
        </p:nvPicPr>
        <p:blipFill>
          <a:blip r:embed="rId3" cstate="print"/>
          <a:srcRect/>
          <a:stretch>
            <a:fillRect/>
          </a:stretch>
        </p:blipFill>
        <p:spPr bwMode="auto">
          <a:xfrm>
            <a:off x="685800" y="304800"/>
            <a:ext cx="3429000" cy="455441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990600" y="4419600"/>
            <a:ext cx="1427419"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2" name="TextBox 1"/>
          <p:cNvSpPr txBox="1"/>
          <p:nvPr/>
        </p:nvSpPr>
        <p:spPr>
          <a:xfrm>
            <a:off x="152400" y="990600"/>
            <a:ext cx="8839200" cy="5355312"/>
          </a:xfrm>
          <a:prstGeom prst="rect">
            <a:avLst/>
          </a:prstGeom>
          <a:noFill/>
        </p:spPr>
        <p:txBody>
          <a:bodyPr wrap="square" rtlCol="0">
            <a:spAutoFit/>
          </a:bodyPr>
          <a:lstStyle/>
          <a:p>
            <a:r>
              <a:rPr lang="en-US" sz="2400" b="1" dirty="0">
                <a:solidFill>
                  <a:schemeClr val="bg1"/>
                </a:solidFill>
              </a:rPr>
              <a:t>The Doctrine of Inherited </a:t>
            </a:r>
            <a:r>
              <a:rPr lang="en-US" sz="2400" b="1" dirty="0" smtClean="0">
                <a:solidFill>
                  <a:schemeClr val="bg1"/>
                </a:solidFill>
              </a:rPr>
              <a:t>Sin</a:t>
            </a:r>
          </a:p>
          <a:p>
            <a:endParaRPr lang="en-US" sz="2000" b="1" dirty="0">
              <a:solidFill>
                <a:schemeClr val="bg1"/>
              </a:solidFill>
            </a:endParaRPr>
          </a:p>
          <a:p>
            <a:r>
              <a:rPr lang="en-US" sz="2000" i="1" dirty="0">
                <a:solidFill>
                  <a:schemeClr val="bg1"/>
                </a:solidFill>
              </a:rPr>
              <a:t>How does the sin of Adam affect us? </a:t>
            </a:r>
            <a:endParaRPr lang="en-US" sz="2000" i="1" dirty="0" smtClean="0">
              <a:solidFill>
                <a:schemeClr val="bg1"/>
              </a:solidFill>
            </a:endParaRPr>
          </a:p>
          <a:p>
            <a:endParaRPr lang="en-US" sz="2000" i="1" dirty="0">
              <a:solidFill>
                <a:schemeClr val="bg1"/>
              </a:solidFill>
            </a:endParaRPr>
          </a:p>
          <a:p>
            <a:r>
              <a:rPr lang="en-US" sz="2000" dirty="0" smtClean="0">
                <a:solidFill>
                  <a:schemeClr val="bg1"/>
                </a:solidFill>
              </a:rPr>
              <a:t>Scripture </a:t>
            </a:r>
            <a:r>
              <a:rPr lang="en-US" sz="2000" dirty="0">
                <a:solidFill>
                  <a:schemeClr val="bg1"/>
                </a:solidFill>
              </a:rPr>
              <a:t>teaches that we inherit sin from</a:t>
            </a:r>
          </a:p>
          <a:p>
            <a:r>
              <a:rPr lang="en-US" sz="2000" dirty="0">
                <a:solidFill>
                  <a:schemeClr val="bg1"/>
                </a:solidFill>
              </a:rPr>
              <a:t>Adam in two ways</a:t>
            </a:r>
            <a:r>
              <a:rPr lang="en-US" sz="2000" dirty="0" smtClean="0">
                <a:solidFill>
                  <a:schemeClr val="bg1"/>
                </a:solidFill>
              </a:rPr>
              <a:t>.</a:t>
            </a:r>
          </a:p>
          <a:p>
            <a:endParaRPr lang="en-US" sz="2000" dirty="0">
              <a:solidFill>
                <a:schemeClr val="bg1"/>
              </a:solidFill>
            </a:endParaRPr>
          </a:p>
          <a:p>
            <a:r>
              <a:rPr lang="en-US" sz="2000" b="1" dirty="0" smtClean="0">
                <a:solidFill>
                  <a:schemeClr val="bg1"/>
                </a:solidFill>
              </a:rPr>
              <a:t>	1</a:t>
            </a:r>
            <a:r>
              <a:rPr lang="en-US" sz="2000" b="1" dirty="0">
                <a:solidFill>
                  <a:schemeClr val="bg1"/>
                </a:solidFill>
              </a:rPr>
              <a:t>. Inherited Guilt: We Are Counted Guilty Because of Adam’s Sin</a:t>
            </a:r>
            <a:r>
              <a:rPr lang="en-US" sz="2000" b="1" dirty="0" smtClean="0">
                <a:solidFill>
                  <a:schemeClr val="bg1"/>
                </a:solidFill>
              </a:rPr>
              <a:t>.</a:t>
            </a:r>
          </a:p>
          <a:p>
            <a:endParaRPr lang="en-US" sz="2000" b="1" dirty="0">
              <a:solidFill>
                <a:schemeClr val="bg1"/>
              </a:solidFill>
            </a:endParaRPr>
          </a:p>
          <a:p>
            <a:endParaRPr lang="en-US" sz="2000" b="1" dirty="0" smtClean="0">
              <a:solidFill>
                <a:schemeClr val="bg1"/>
              </a:solidFill>
            </a:endParaRPr>
          </a:p>
          <a:p>
            <a:endParaRPr lang="en-US" sz="2000" b="1" dirty="0">
              <a:solidFill>
                <a:schemeClr val="bg1"/>
              </a:solidFill>
            </a:endParaRPr>
          </a:p>
          <a:p>
            <a:endParaRPr lang="en-US" sz="2000" b="1" dirty="0" smtClean="0">
              <a:solidFill>
                <a:schemeClr val="bg1"/>
              </a:solidFill>
            </a:endParaRPr>
          </a:p>
          <a:p>
            <a:endParaRPr lang="en-US" sz="2000" b="1" dirty="0" smtClean="0">
              <a:solidFill>
                <a:schemeClr val="bg1"/>
              </a:solidFill>
            </a:endParaRPr>
          </a:p>
          <a:p>
            <a:endParaRPr lang="en-US" sz="2000" b="1" dirty="0" smtClean="0">
              <a:solidFill>
                <a:schemeClr val="bg1"/>
              </a:solidFill>
            </a:endParaRPr>
          </a:p>
          <a:p>
            <a:r>
              <a:rPr lang="en-US" sz="2000" b="1" dirty="0">
                <a:solidFill>
                  <a:schemeClr val="bg1"/>
                </a:solidFill>
              </a:rPr>
              <a:t>	2. Inherited Corruption: We Have a Sinful Nature Because of Adam’s Sin</a:t>
            </a:r>
            <a:r>
              <a:rPr lang="en-US" sz="2000" b="1" dirty="0" smtClean="0">
                <a:solidFill>
                  <a:schemeClr val="bg1"/>
                </a:solidFill>
              </a:rPr>
              <a:t>.</a:t>
            </a:r>
          </a:p>
          <a:p>
            <a:r>
              <a:rPr lang="en-US" sz="2000" b="1" dirty="0">
                <a:solidFill>
                  <a:schemeClr val="bg1"/>
                </a:solidFill>
              </a:rPr>
              <a:t>	</a:t>
            </a:r>
            <a:r>
              <a:rPr lang="en-US" sz="2000" b="1" dirty="0" smtClean="0">
                <a:solidFill>
                  <a:schemeClr val="bg1"/>
                </a:solidFill>
              </a:rPr>
              <a:t>	</a:t>
            </a:r>
            <a:r>
              <a:rPr lang="en-US" dirty="0">
                <a:solidFill>
                  <a:schemeClr val="bg1"/>
                </a:solidFill>
              </a:rPr>
              <a:t>a. In Our Natures We Totally Lack Spiritual Good Before </a:t>
            </a:r>
            <a:r>
              <a:rPr lang="en-US" dirty="0" smtClean="0">
                <a:solidFill>
                  <a:schemeClr val="bg1"/>
                </a:solidFill>
              </a:rPr>
              <a:t>God</a:t>
            </a:r>
          </a:p>
          <a:p>
            <a:r>
              <a:rPr lang="en-US" dirty="0" smtClean="0">
                <a:solidFill>
                  <a:schemeClr val="bg1"/>
                </a:solidFill>
              </a:rPr>
              <a:t>		b</a:t>
            </a:r>
            <a:r>
              <a:rPr lang="en-US" dirty="0">
                <a:solidFill>
                  <a:schemeClr val="bg1"/>
                </a:solidFill>
              </a:rPr>
              <a:t>. In Our Actions We Are Totally Unable to Do Spiritual Good Before God</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937" y="905981"/>
            <a:ext cx="2819400" cy="188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3657600"/>
            <a:ext cx="8534400" cy="1477328"/>
          </a:xfrm>
          <a:prstGeom prst="rect">
            <a:avLst/>
          </a:prstGeom>
          <a:noFill/>
        </p:spPr>
        <p:txBody>
          <a:bodyPr wrap="square" rtlCol="0">
            <a:spAutoFit/>
          </a:bodyPr>
          <a:lstStyle/>
          <a:p>
            <a:r>
              <a:rPr lang="en-US" dirty="0" smtClean="0">
                <a:solidFill>
                  <a:schemeClr val="bg2">
                    <a:lumMod val="50000"/>
                  </a:schemeClr>
                </a:solidFill>
              </a:rPr>
              <a:t>“Not </a:t>
            </a:r>
            <a:r>
              <a:rPr lang="en-US" dirty="0">
                <a:solidFill>
                  <a:schemeClr val="bg2">
                    <a:lumMod val="50000"/>
                  </a:schemeClr>
                </a:solidFill>
              </a:rPr>
              <a:t>all evangelical theologians, however, agree that we are counted guilty because</a:t>
            </a:r>
          </a:p>
          <a:p>
            <a:r>
              <a:rPr lang="en-US" dirty="0">
                <a:solidFill>
                  <a:schemeClr val="bg2">
                    <a:lumMod val="50000"/>
                  </a:schemeClr>
                </a:solidFill>
              </a:rPr>
              <a:t>of Adam’s sin. Some, especially Arminian theologians, think this to be unfair of God</a:t>
            </a:r>
          </a:p>
          <a:p>
            <a:r>
              <a:rPr lang="en-US" dirty="0">
                <a:solidFill>
                  <a:schemeClr val="bg2">
                    <a:lumMod val="50000"/>
                  </a:schemeClr>
                </a:solidFill>
              </a:rPr>
              <a:t>and do not believe that it is taught in Romans </a:t>
            </a:r>
            <a:r>
              <a:rPr lang="en-US" dirty="0" smtClean="0">
                <a:solidFill>
                  <a:schemeClr val="bg2">
                    <a:lumMod val="50000"/>
                  </a:schemeClr>
                </a:solidFill>
              </a:rPr>
              <a:t>5.  </a:t>
            </a:r>
            <a:r>
              <a:rPr lang="en-US" dirty="0">
                <a:solidFill>
                  <a:schemeClr val="bg2">
                    <a:lumMod val="50000"/>
                  </a:schemeClr>
                </a:solidFill>
              </a:rPr>
              <a:t>However, evangelicals of all</a:t>
            </a:r>
          </a:p>
          <a:p>
            <a:r>
              <a:rPr lang="en-US" dirty="0">
                <a:solidFill>
                  <a:schemeClr val="bg2">
                    <a:lumMod val="50000"/>
                  </a:schemeClr>
                </a:solidFill>
              </a:rPr>
              <a:t>persuasions do agree that we receive a sinful disposition or a tendency to sin as an</a:t>
            </a:r>
          </a:p>
          <a:p>
            <a:r>
              <a:rPr lang="en-US" dirty="0">
                <a:solidFill>
                  <a:schemeClr val="bg2">
                    <a:lumMod val="50000"/>
                  </a:schemeClr>
                </a:solidFill>
              </a:rPr>
              <a:t>inheritance from Adam, a subject we shall now </a:t>
            </a:r>
            <a:r>
              <a:rPr lang="en-US" dirty="0" smtClean="0">
                <a:solidFill>
                  <a:schemeClr val="bg2">
                    <a:lumMod val="50000"/>
                  </a:schemeClr>
                </a:solidFill>
              </a:rPr>
              <a:t>consider…”		Wayne </a:t>
            </a:r>
            <a:r>
              <a:rPr lang="en-US" dirty="0" err="1" smtClean="0">
                <a:solidFill>
                  <a:schemeClr val="bg2">
                    <a:lumMod val="50000"/>
                  </a:schemeClr>
                </a:solidFill>
              </a:rPr>
              <a:t>Grudem</a:t>
            </a:r>
            <a:endParaRPr lang="en-US" dirty="0">
              <a:solidFill>
                <a:schemeClr val="bg2">
                  <a:lumMod val="50000"/>
                </a:schemeClr>
              </a:solidFill>
            </a:endParaRPr>
          </a:p>
        </p:txBody>
      </p:sp>
      <p:sp>
        <p:nvSpPr>
          <p:cNvPr id="9" name="Rounded Rectangular Callout 8"/>
          <p:cNvSpPr/>
          <p:nvPr/>
        </p:nvSpPr>
        <p:spPr>
          <a:xfrm>
            <a:off x="381000" y="2743200"/>
            <a:ext cx="5486400" cy="685800"/>
          </a:xfrm>
          <a:prstGeom prst="wedgeRoundRectCallout">
            <a:avLst>
              <a:gd name="adj1" fmla="val 11505"/>
              <a:gd name="adj2" fmla="val -245066"/>
              <a:gd name="adj3" fmla="val 16667"/>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This is traditionally called ‘original sin’</a:t>
            </a:r>
            <a:endParaRPr lang="en-US" b="1" dirty="0"/>
          </a:p>
        </p:txBody>
      </p:sp>
      <p:sp>
        <p:nvSpPr>
          <p:cNvPr id="4" name="Rounded Rectangular Callout 3"/>
          <p:cNvSpPr/>
          <p:nvPr/>
        </p:nvSpPr>
        <p:spPr>
          <a:xfrm>
            <a:off x="1981200" y="1295400"/>
            <a:ext cx="5486400" cy="2209800"/>
          </a:xfrm>
          <a:prstGeom prst="wedgeRoundRectCallout">
            <a:avLst>
              <a:gd name="adj1" fmla="val 19963"/>
              <a:gd name="adj2" fmla="val 1489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Apart from the work of Christ in our</a:t>
            </a:r>
          </a:p>
          <a:p>
            <a:pPr algn="ctr"/>
            <a:r>
              <a:rPr lang="en-US" dirty="0"/>
              <a:t>lives, we are like all other unbelievers who are “darkened in their understanding,</a:t>
            </a:r>
          </a:p>
          <a:p>
            <a:pPr algn="ctr"/>
            <a:r>
              <a:rPr lang="en-US" dirty="0"/>
              <a:t>alienated from the life of God because of the ignorance that is in them, due to their</a:t>
            </a:r>
          </a:p>
          <a:p>
            <a:pPr algn="ctr"/>
            <a:r>
              <a:rPr lang="en-US" dirty="0"/>
              <a:t>hardness of heart” (Eph. 4:18)</a:t>
            </a:r>
          </a:p>
        </p:txBody>
      </p:sp>
      <p:sp>
        <p:nvSpPr>
          <p:cNvPr id="8" name="Rounded Rectangular Callout 7"/>
          <p:cNvSpPr/>
          <p:nvPr/>
        </p:nvSpPr>
        <p:spPr>
          <a:xfrm>
            <a:off x="3505200" y="1143000"/>
            <a:ext cx="4747221" cy="1828800"/>
          </a:xfrm>
          <a:prstGeom prst="wedgeRoundRectCallout">
            <a:avLst>
              <a:gd name="adj1" fmla="val 20212"/>
              <a:gd name="adj2" fmla="val 2117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fact, unbelievers are not pleasing to God, if for no other</a:t>
            </a:r>
          </a:p>
          <a:p>
            <a:pPr algn="ctr"/>
            <a:r>
              <a:rPr lang="en-US" dirty="0"/>
              <a:t>reason, simply because their actions do not proceed from faith in God or from love to</a:t>
            </a:r>
          </a:p>
          <a:p>
            <a:pPr algn="ctr"/>
            <a:r>
              <a:rPr lang="en-US" dirty="0"/>
              <a:t>him, and “without faith it is impossible to please him” (Heb. </a:t>
            </a:r>
            <a:r>
              <a:rPr lang="en-US" dirty="0" smtClean="0"/>
              <a:t>11:6, Rom 8:8).</a:t>
            </a:r>
            <a:endParaRPr lang="en-US" dirty="0"/>
          </a:p>
        </p:txBody>
      </p:sp>
      <p:sp>
        <p:nvSpPr>
          <p:cNvPr id="10" name="Rounded Rectangular Callout 9"/>
          <p:cNvSpPr/>
          <p:nvPr/>
        </p:nvSpPr>
        <p:spPr>
          <a:xfrm>
            <a:off x="533400" y="1143000"/>
            <a:ext cx="5486400" cy="2438400"/>
          </a:xfrm>
          <a:prstGeom prst="wedgeRoundRectCallout">
            <a:avLst>
              <a:gd name="adj1" fmla="val 25684"/>
              <a:gd name="adj2" fmla="val 77011"/>
              <a:gd name="adj3" fmla="val 16667"/>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Romans 5:18–19:</a:t>
            </a:r>
          </a:p>
          <a:p>
            <a:r>
              <a:rPr lang="en-US" baseline="30000" dirty="0" smtClean="0"/>
              <a:t>18</a:t>
            </a:r>
            <a:r>
              <a:rPr lang="en-US" dirty="0" smtClean="0"/>
              <a:t> Consequently, just as one trespass resulted in condemnation for all people, so also one righteous act resulted in justification and life for all people. </a:t>
            </a:r>
            <a:r>
              <a:rPr lang="en-US" i="1" baseline="30000" dirty="0" smtClean="0"/>
              <a:t>19</a:t>
            </a:r>
            <a:r>
              <a:rPr lang="en-US" i="1" dirty="0" smtClean="0"/>
              <a:t> For just as through the disobedience of the one man the many were made sinners, so also through the obedience of the one man the many will be made righteous</a:t>
            </a:r>
            <a:r>
              <a:rPr lang="en-US" dirty="0" smtClean="0"/>
              <a:t>.</a:t>
            </a:r>
            <a:endParaRPr lang="en-US" b="1" dirty="0"/>
          </a:p>
        </p:txBody>
      </p:sp>
    </p:spTree>
    <p:extLst>
      <p:ext uri="{BB962C8B-B14F-4D97-AF65-F5344CB8AC3E}">
        <p14:creationId xmlns:p14="http://schemas.microsoft.com/office/powerpoint/2010/main" val="32900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animEffect transition="in" filter="fade">
                                      <p:cBhvr>
                                        <p:cTn id="55" dur="500"/>
                                        <p:tgtEl>
                                          <p:spTgt spid="2">
                                            <p:txEl>
                                              <p:pRg st="14" end="1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xEl>
                                              <p:pRg st="15" end="15"/>
                                            </p:txEl>
                                          </p:spTgt>
                                        </p:tgtEl>
                                        <p:attrNameLst>
                                          <p:attrName>style.visibility</p:attrName>
                                        </p:attrNameLst>
                                      </p:cBhvr>
                                      <p:to>
                                        <p:strVal val="visible"/>
                                      </p:to>
                                    </p:set>
                                    <p:animEffect transition="in" filter="fade">
                                      <p:cBhvr>
                                        <p:cTn id="60" dur="500"/>
                                        <p:tgtEl>
                                          <p:spTgt spid="2">
                                            <p:txEl>
                                              <p:pRg st="15" end="1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1"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dissolv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
                                            <p:txEl>
                                              <p:pRg st="16" end="16"/>
                                            </p:txEl>
                                          </p:spTgt>
                                        </p:tgtEl>
                                        <p:attrNameLst>
                                          <p:attrName>style.visibility</p:attrName>
                                        </p:attrNameLst>
                                      </p:cBhvr>
                                      <p:to>
                                        <p:strVal val="visible"/>
                                      </p:to>
                                    </p:set>
                                    <p:animEffect transition="in" filter="fade">
                                      <p:cBhvr>
                                        <p:cTn id="75" dur="500"/>
                                        <p:tgtEl>
                                          <p:spTgt spid="2">
                                            <p:txEl>
                                              <p:pRg st="16" end="16"/>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dissolv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3" grpId="0"/>
      <p:bldP spid="9" grpId="0" animBg="1"/>
      <p:bldP spid="9" grpId="1" animBg="1"/>
      <p:bldP spid="4" grpId="0" animBg="1"/>
      <p:bldP spid="4" grpId="1" animBg="1"/>
      <p:bldP spid="8" grpId="0" animBg="1"/>
      <p:bldP spid="10" grpId="0" animBg="1"/>
      <p:bldP spid="10"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3539430"/>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buAutoNum type="arabicPeriod"/>
            </a:pPr>
            <a:r>
              <a:rPr lang="en-US" sz="2800" dirty="0" err="1" smtClean="0">
                <a:solidFill>
                  <a:schemeClr val="bg1">
                    <a:lumMod val="65000"/>
                  </a:schemeClr>
                </a:solidFill>
              </a:rPr>
              <a:t>Pelagianism</a:t>
            </a:r>
            <a:endParaRPr lang="en-US" sz="2800" dirty="0" smtClean="0">
              <a:solidFill>
                <a:schemeClr val="bg1">
                  <a:lumMod val="65000"/>
                </a:schemeClr>
              </a:solidFill>
            </a:endParaRPr>
          </a:p>
          <a:p>
            <a:pPr marL="514350" indent="-514350">
              <a:buAutoNum type="arabicPeriod"/>
            </a:pPr>
            <a:r>
              <a:rPr lang="en-US" sz="2800" dirty="0" smtClean="0">
                <a:solidFill>
                  <a:schemeClr val="bg1">
                    <a:lumMod val="65000"/>
                  </a:schemeClr>
                </a:solidFill>
              </a:rPr>
              <a:t>Infants</a:t>
            </a:r>
          </a:p>
          <a:p>
            <a:pPr marL="514350" indent="-514350">
              <a:buAutoNum type="arabicPeriod"/>
            </a:pPr>
            <a:r>
              <a:rPr lang="en-US" sz="2800" dirty="0" smtClean="0">
                <a:solidFill>
                  <a:schemeClr val="bg1">
                    <a:lumMod val="65000"/>
                  </a:schemeClr>
                </a:solidFill>
              </a:rPr>
              <a:t>Are all sins equal?</a:t>
            </a:r>
          </a:p>
          <a:p>
            <a:pPr marL="514350" indent="-514350">
              <a:buAutoNum type="arabicPeriod"/>
            </a:pPr>
            <a:r>
              <a:rPr lang="en-US" sz="2800" dirty="0" smtClean="0">
                <a:solidFill>
                  <a:schemeClr val="bg1">
                    <a:lumMod val="65000"/>
                  </a:schemeClr>
                </a:solidFill>
              </a:rPr>
              <a:t>Results of sinning</a:t>
            </a:r>
          </a:p>
          <a:p>
            <a:pPr marL="514350" indent="-514350">
              <a:buAutoNum type="arabicPeriod"/>
            </a:pPr>
            <a:r>
              <a:rPr lang="en-US" sz="2800" dirty="0" smtClean="0">
                <a:solidFill>
                  <a:schemeClr val="bg1">
                    <a:lumMod val="65000"/>
                  </a:schemeClr>
                </a:solidFill>
              </a:rPr>
              <a:t>Warning to Unbelievers in Covenant</a:t>
            </a:r>
          </a:p>
          <a:p>
            <a:pPr marL="514350" indent="-514350">
              <a:buAutoNum type="arabicPeriod"/>
            </a:pPr>
            <a:r>
              <a:rPr lang="en-US" sz="2800" dirty="0" smtClean="0">
                <a:solidFill>
                  <a:schemeClr val="bg1">
                    <a:lumMod val="65000"/>
                  </a:schemeClr>
                </a:solidFill>
              </a:rPr>
              <a:t>The Unpardonable sin.</a:t>
            </a:r>
            <a:endParaRPr lang="en-US"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1815882"/>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2800" dirty="0" smtClean="0">
              <a:solidFill>
                <a:schemeClr val="bg2">
                  <a:lumMod val="50000"/>
                </a:schemeClr>
              </a:solidFill>
            </a:endParaRPr>
          </a:p>
          <a:p>
            <a:pPr marL="514350" indent="-514350">
              <a:buAutoNum type="arabicPeriod"/>
            </a:pPr>
            <a:r>
              <a:rPr lang="en-US" sz="2800" dirty="0" err="1" smtClean="0">
                <a:solidFill>
                  <a:schemeClr val="bg1">
                    <a:lumMod val="65000"/>
                  </a:schemeClr>
                </a:solidFill>
              </a:rPr>
              <a:t>Pelagianism</a:t>
            </a:r>
            <a:endParaRPr lang="en-US" sz="2800" dirty="0" smtClean="0">
              <a:solidFill>
                <a:schemeClr val="bg1">
                  <a:lumMod val="65000"/>
                </a:schemeClr>
              </a:solidFill>
            </a:endParaRPr>
          </a:p>
          <a:p>
            <a:pPr marL="514350" indent="-514350">
              <a:buAutoNum type="arabicPeriod"/>
            </a:pPr>
            <a:endParaRPr lang="en-US" sz="2800" dirty="0" smtClean="0">
              <a:solidFill>
                <a:schemeClr val="bg1">
                  <a:lumMod val="65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4800600" y="1600200"/>
            <a:ext cx="3876675" cy="23946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28600" y="2447925"/>
            <a:ext cx="4410075" cy="1209675"/>
          </a:xfrm>
          <a:prstGeom prst="rect">
            <a:avLst/>
          </a:prstGeom>
          <a:noFill/>
          <a:ln w="9525">
            <a:noFill/>
            <a:miter lim="800000"/>
            <a:headEnd/>
            <a:tailEnd/>
          </a:ln>
        </p:spPr>
      </p:pic>
      <p:sp>
        <p:nvSpPr>
          <p:cNvPr id="7" name="Rectangle 6"/>
          <p:cNvSpPr/>
          <p:nvPr/>
        </p:nvSpPr>
        <p:spPr>
          <a:xfrm>
            <a:off x="381000" y="3810000"/>
            <a:ext cx="8534400" cy="2862322"/>
          </a:xfrm>
          <a:prstGeom prst="rect">
            <a:avLst/>
          </a:prstGeom>
        </p:spPr>
        <p:txBody>
          <a:bodyPr wrap="square">
            <a:spAutoFit/>
          </a:bodyPr>
          <a:lstStyle/>
          <a:p>
            <a:r>
              <a:rPr lang="en-US" sz="2000" b="1" dirty="0" smtClean="0">
                <a:solidFill>
                  <a:schemeClr val="bg1"/>
                </a:solidFill>
              </a:rPr>
              <a:t>Pelagius’ View of Sin</a:t>
            </a:r>
          </a:p>
          <a:p>
            <a:r>
              <a:rPr lang="en-US" sz="2000" dirty="0" smtClean="0">
                <a:solidFill>
                  <a:schemeClr val="bg1"/>
                </a:solidFill>
              </a:rPr>
              <a:t>Pelagius rejected the doctrines of original sin, </a:t>
            </a:r>
            <a:r>
              <a:rPr lang="en-US" sz="2000" dirty="0" err="1" smtClean="0">
                <a:solidFill>
                  <a:schemeClr val="bg1"/>
                </a:solidFill>
              </a:rPr>
              <a:t>substitutionary</a:t>
            </a:r>
            <a:r>
              <a:rPr lang="en-US" sz="2000" dirty="0" smtClean="0">
                <a:solidFill>
                  <a:schemeClr val="bg1"/>
                </a:solidFill>
              </a:rPr>
              <a:t> atonement, and justification by faith. Pelagius emphasized unconditional free will and the ability to better oneself spiritually without grace. This was in direct contrast to Augustine, who believed that humanity was completely helpless in Adam’s sin and in desperate need of grace. Specifically, Pelagius took issue with Augustine’s prayer in his </a:t>
            </a:r>
            <a:r>
              <a:rPr lang="en-US" sz="2000" i="1" dirty="0" smtClean="0">
                <a:solidFill>
                  <a:schemeClr val="bg1"/>
                </a:solidFill>
              </a:rPr>
              <a:t>Confessions</a:t>
            </a:r>
            <a:r>
              <a:rPr lang="en-US" sz="2000" dirty="0" smtClean="0">
                <a:solidFill>
                  <a:schemeClr val="bg1"/>
                </a:solidFill>
              </a:rPr>
              <a:t>, which asked God to grant humans grace to act in accordance with his divine commands: “Grant what you command and command what you will.” (</a:t>
            </a:r>
            <a:r>
              <a:rPr lang="en-US" sz="2000" i="1" dirty="0" smtClean="0">
                <a:solidFill>
                  <a:schemeClr val="bg1"/>
                </a:solidFill>
              </a:rPr>
              <a:t>Confessions</a:t>
            </a:r>
            <a:r>
              <a:rPr lang="en-US" sz="2000" dirty="0" smtClean="0">
                <a:solidFill>
                  <a:schemeClr val="bg1"/>
                </a:solidFill>
              </a:rPr>
              <a:t>, X. 40). </a:t>
            </a:r>
            <a:endParaRPr lang="en-US" sz="2000" dirty="0">
              <a:solidFill>
                <a:schemeClr val="bg1"/>
              </a:solidFill>
            </a:endParaRPr>
          </a:p>
        </p:txBody>
      </p:sp>
      <p:sp>
        <p:nvSpPr>
          <p:cNvPr id="8" name="Rounded Rectangular Callout 7"/>
          <p:cNvSpPr/>
          <p:nvPr/>
        </p:nvSpPr>
        <p:spPr>
          <a:xfrm>
            <a:off x="3505200" y="1143000"/>
            <a:ext cx="4747221" cy="1828800"/>
          </a:xfrm>
          <a:prstGeom prst="wedgeRoundRectCallout">
            <a:avLst>
              <a:gd name="adj1" fmla="val 20212"/>
              <a:gd name="adj2" fmla="val 2117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Does It Matter?  Ignoring the consequences the Fall has on everyone leads to a diminishment of the multifaceted work of Christ—both in His obedient work of redemption as well as His sustaining  humankind.</a:t>
            </a:r>
            <a:endParaRPr lang="en-US" dirty="0"/>
          </a:p>
        </p:txBody>
      </p:sp>
      <p:sp>
        <p:nvSpPr>
          <p:cNvPr id="9" name="Rounded Rectangular Callout 8"/>
          <p:cNvSpPr/>
          <p:nvPr/>
        </p:nvSpPr>
        <p:spPr>
          <a:xfrm>
            <a:off x="609600" y="4648200"/>
            <a:ext cx="5638800" cy="1828800"/>
          </a:xfrm>
          <a:prstGeom prst="wedgeRoundRectCallout">
            <a:avLst>
              <a:gd name="adj1" fmla="val 9575"/>
              <a:gd name="adj2" fmla="val -105433"/>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t>Pelagianism</a:t>
            </a:r>
            <a:r>
              <a:rPr lang="en-US" dirty="0" smtClean="0"/>
              <a:t> was more fundamentally concerned with the question of salvation, holding that man can take the first and the most important steps toward salvation on</a:t>
            </a:r>
          </a:p>
          <a:p>
            <a:r>
              <a:rPr lang="en-US" dirty="0" smtClean="0"/>
              <a:t>his own, apart from God’s intervening grace. </a:t>
            </a:r>
            <a:r>
              <a:rPr lang="en-US" b="1" dirty="0" err="1" smtClean="0"/>
              <a:t>Pelagianism</a:t>
            </a:r>
            <a:r>
              <a:rPr lang="en-US" b="1" dirty="0" smtClean="0"/>
              <a:t> </a:t>
            </a:r>
            <a:r>
              <a:rPr lang="en-US" dirty="0" smtClean="0"/>
              <a:t>was condemned as a heresy at the Council of Carthage on May 1, A.D. 418.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685800"/>
            <a:ext cx="8458200" cy="4124206"/>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1400" dirty="0" smtClean="0">
              <a:solidFill>
                <a:schemeClr val="bg2">
                  <a:lumMod val="50000"/>
                </a:schemeClr>
              </a:solidFill>
            </a:endParaRPr>
          </a:p>
          <a:p>
            <a:pPr marL="514350" indent="-514350">
              <a:buAutoNum type="arabicPeriod" startAt="2"/>
            </a:pPr>
            <a:r>
              <a:rPr lang="en-US" sz="2800" dirty="0" smtClean="0">
                <a:solidFill>
                  <a:schemeClr val="bg1">
                    <a:lumMod val="65000"/>
                  </a:schemeClr>
                </a:solidFill>
              </a:rPr>
              <a:t>Infants: </a:t>
            </a:r>
            <a:r>
              <a:rPr lang="en-US" sz="2400" i="1" dirty="0" smtClean="0">
                <a:solidFill>
                  <a:schemeClr val="bg2">
                    <a:lumMod val="75000"/>
                  </a:schemeClr>
                </a:solidFill>
              </a:rPr>
              <a:t>Are Infants Guilty Before They Commit Actual Sins?</a:t>
            </a:r>
          </a:p>
          <a:p>
            <a:pPr marL="971550" lvl="1" indent="-514350"/>
            <a:r>
              <a:rPr lang="en-US" sz="2400" i="1" dirty="0" smtClean="0">
                <a:solidFill>
                  <a:schemeClr val="bg2">
                    <a:lumMod val="75000"/>
                  </a:schemeClr>
                </a:solidFill>
              </a:rPr>
              <a:t>	</a:t>
            </a:r>
          </a:p>
          <a:p>
            <a:pPr marL="971550" lvl="1" indent="-514350"/>
            <a:r>
              <a:rPr lang="en-US" sz="2400" i="1" dirty="0" smtClean="0">
                <a:solidFill>
                  <a:schemeClr val="bg2">
                    <a:lumMod val="75000"/>
                  </a:schemeClr>
                </a:solidFill>
              </a:rPr>
              <a:t>	a.  </a:t>
            </a:r>
            <a:r>
              <a:rPr lang="en-US" sz="2400" i="1" dirty="0" smtClean="0">
                <a:solidFill>
                  <a:schemeClr val="tx2">
                    <a:lumMod val="40000"/>
                    <a:lumOff val="60000"/>
                  </a:schemeClr>
                </a:solidFill>
              </a:rPr>
              <a:t>No</a:t>
            </a:r>
            <a:r>
              <a:rPr lang="en-US" sz="2400" i="1" dirty="0" smtClean="0">
                <a:solidFill>
                  <a:schemeClr val="bg2">
                    <a:lumMod val="75000"/>
                  </a:schemeClr>
                </a:solidFill>
              </a:rPr>
              <a:t>:  while they bear the weight of original sin, they are not yet guilty of the weight of actual sin (requires conscious awareness of violation of law accord. to some)</a:t>
            </a:r>
          </a:p>
          <a:p>
            <a:pPr marL="971550" lvl="1" indent="-514350"/>
            <a:endParaRPr lang="en-US" sz="2400" i="1" dirty="0" smtClean="0">
              <a:solidFill>
                <a:schemeClr val="bg2">
                  <a:lumMod val="75000"/>
                </a:schemeClr>
              </a:solidFill>
            </a:endParaRPr>
          </a:p>
          <a:p>
            <a:pPr marL="971550" lvl="1" indent="-514350"/>
            <a:r>
              <a:rPr lang="en-US" sz="2400" i="1" dirty="0" smtClean="0">
                <a:solidFill>
                  <a:schemeClr val="bg2">
                    <a:lumMod val="75000"/>
                  </a:schemeClr>
                </a:solidFill>
              </a:rPr>
              <a:t>	b.  </a:t>
            </a:r>
            <a:r>
              <a:rPr lang="en-US" sz="2400" i="1" dirty="0" smtClean="0">
                <a:solidFill>
                  <a:schemeClr val="accent2">
                    <a:lumMod val="60000"/>
                    <a:lumOff val="40000"/>
                  </a:schemeClr>
                </a:solidFill>
              </a:rPr>
              <a:t>Yes</a:t>
            </a:r>
            <a:r>
              <a:rPr lang="en-US" sz="2400" i="1" dirty="0" smtClean="0">
                <a:solidFill>
                  <a:schemeClr val="bg2">
                    <a:lumMod val="75000"/>
                  </a:schemeClr>
                </a:solidFill>
              </a:rPr>
              <a:t>: while they are under a less severe judgment they still bear the guilt (inherited guilt) of Adam’s sin</a:t>
            </a:r>
          </a:p>
          <a:p>
            <a:pPr marL="514350" indent="-514350"/>
            <a:r>
              <a:rPr lang="en-US" sz="2400" i="1" dirty="0" smtClean="0">
                <a:solidFill>
                  <a:schemeClr val="bg2">
                    <a:lumMod val="75000"/>
                  </a:schemeClr>
                </a:solidFill>
              </a:rPr>
              <a:t>		</a:t>
            </a:r>
            <a:endParaRPr lang="en-US" sz="2800" i="1" dirty="0" smtClean="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dissolve">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685800"/>
            <a:ext cx="8839200" cy="6093976"/>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1400" dirty="0" smtClean="0">
              <a:solidFill>
                <a:schemeClr val="bg2">
                  <a:lumMod val="50000"/>
                </a:schemeClr>
              </a:solidFill>
            </a:endParaRPr>
          </a:p>
          <a:p>
            <a:pPr marL="514350" indent="-514350">
              <a:buAutoNum type="arabicPeriod" startAt="2"/>
            </a:pPr>
            <a:r>
              <a:rPr lang="en-US" sz="2800" dirty="0" smtClean="0">
                <a:solidFill>
                  <a:schemeClr val="bg1">
                    <a:lumMod val="65000"/>
                  </a:schemeClr>
                </a:solidFill>
              </a:rPr>
              <a:t>Infants: </a:t>
            </a:r>
            <a:r>
              <a:rPr lang="en-US" sz="2400" i="1" dirty="0" smtClean="0">
                <a:solidFill>
                  <a:schemeClr val="bg2">
                    <a:lumMod val="75000"/>
                  </a:schemeClr>
                </a:solidFill>
              </a:rPr>
              <a:t>How does this then translate to salvation?</a:t>
            </a:r>
            <a:endParaRPr lang="en-US" sz="1400" i="1" dirty="0" smtClean="0">
              <a:solidFill>
                <a:schemeClr val="bg2">
                  <a:lumMod val="75000"/>
                </a:schemeClr>
              </a:solidFill>
            </a:endParaRPr>
          </a:p>
          <a:p>
            <a:pPr marL="514350" indent="-514350"/>
            <a:r>
              <a:rPr lang="en-US" sz="2800" i="1" dirty="0" smtClean="0">
                <a:solidFill>
                  <a:schemeClr val="bg1"/>
                </a:solidFill>
              </a:rPr>
              <a:t> </a:t>
            </a:r>
            <a:r>
              <a:rPr lang="en-US" sz="2400" i="1" dirty="0" smtClean="0">
                <a:solidFill>
                  <a:schemeClr val="bg1"/>
                </a:solidFill>
              </a:rPr>
              <a:t>OPTIONS:   </a:t>
            </a:r>
            <a:r>
              <a:rPr lang="en-US" sz="2400" i="1" dirty="0" smtClean="0">
                <a:solidFill>
                  <a:schemeClr val="bg2">
                    <a:lumMod val="75000"/>
                  </a:schemeClr>
                </a:solidFill>
              </a:rPr>
              <a:t>1.  All saved (b/c they are not yet accountable)</a:t>
            </a:r>
          </a:p>
          <a:p>
            <a:pPr marL="514350" indent="-514350"/>
            <a:r>
              <a:rPr lang="en-US" sz="2400" i="1" dirty="0" smtClean="0">
                <a:solidFill>
                  <a:schemeClr val="bg2">
                    <a:lumMod val="75000"/>
                  </a:schemeClr>
                </a:solidFill>
              </a:rPr>
              <a:t>		         2.  Some saved (all Covenant children)</a:t>
            </a:r>
          </a:p>
          <a:p>
            <a:pPr marL="514350" indent="-514350"/>
            <a:r>
              <a:rPr lang="en-US" sz="2400" i="1" dirty="0" smtClean="0">
                <a:solidFill>
                  <a:schemeClr val="bg2">
                    <a:lumMod val="75000"/>
                  </a:schemeClr>
                </a:solidFill>
              </a:rPr>
              <a:t>		         3.  Some saved (b/c some are Elect—while others not)</a:t>
            </a:r>
          </a:p>
          <a:p>
            <a:pPr marL="514350" indent="-514350"/>
            <a:r>
              <a:rPr lang="en-US" sz="2400" i="1" dirty="0" smtClean="0">
                <a:solidFill>
                  <a:schemeClr val="bg2">
                    <a:lumMod val="75000"/>
                  </a:schemeClr>
                </a:solidFill>
              </a:rPr>
              <a:t>		         4.  None saved </a:t>
            </a:r>
            <a:r>
              <a:rPr lang="en-US" sz="2000" i="1" dirty="0" smtClean="0">
                <a:solidFill>
                  <a:schemeClr val="bg2">
                    <a:lumMod val="75000"/>
                  </a:schemeClr>
                </a:solidFill>
              </a:rPr>
              <a:t>(b/c they cannot consciously confess)</a:t>
            </a:r>
          </a:p>
          <a:p>
            <a:pPr marL="514350" indent="-514350"/>
            <a:r>
              <a:rPr lang="en-US" sz="2000" i="1" dirty="0" smtClean="0">
                <a:solidFill>
                  <a:schemeClr val="bg2">
                    <a:lumMod val="75000"/>
                  </a:schemeClr>
                </a:solidFill>
              </a:rPr>
              <a:t>What we do know:</a:t>
            </a:r>
          </a:p>
          <a:p>
            <a:pPr marL="514350" indent="-514350">
              <a:buAutoNum type="arabicPeriod"/>
            </a:pPr>
            <a:r>
              <a:rPr lang="en-US" sz="2000" i="1" dirty="0" smtClean="0">
                <a:solidFill>
                  <a:schemeClr val="bg1"/>
                </a:solidFill>
              </a:rPr>
              <a:t>More knowledge = more severe judgment</a:t>
            </a:r>
          </a:p>
          <a:p>
            <a:pPr marL="514350" indent="-514350">
              <a:buAutoNum type="arabicPeriod"/>
            </a:pPr>
            <a:r>
              <a:rPr lang="en-US" sz="2000" dirty="0" smtClean="0">
                <a:solidFill>
                  <a:schemeClr val="bg1"/>
                </a:solidFill>
              </a:rPr>
              <a:t>Those who sin unwittingly or unknowingly are less culpable than those who sin knowingly or defiantly (e.g. Num. 15:22ff.; Josh. 20:1-9)</a:t>
            </a:r>
          </a:p>
          <a:p>
            <a:pPr marL="514350" indent="-514350">
              <a:buAutoNum type="arabicPeriod"/>
            </a:pPr>
            <a:r>
              <a:rPr lang="en-US" sz="2000" dirty="0" smtClean="0">
                <a:solidFill>
                  <a:schemeClr val="bg1"/>
                </a:solidFill>
              </a:rPr>
              <a:t>God himself seems to show compassion even on the children of unbelievers on the basis of their ignorance</a:t>
            </a:r>
          </a:p>
          <a:p>
            <a:pPr marL="514350" indent="-514350">
              <a:buAutoNum type="arabicPeriod"/>
            </a:pPr>
            <a:r>
              <a:rPr lang="en-US" sz="2000" dirty="0" smtClean="0">
                <a:solidFill>
                  <a:schemeClr val="bg1"/>
                </a:solidFill>
              </a:rPr>
              <a:t>There is no “one-size-fits-all” prescribed ‘age of accountability’  (</a:t>
            </a:r>
            <a:r>
              <a:rPr lang="en-US" sz="2000" dirty="0" err="1" smtClean="0">
                <a:solidFill>
                  <a:schemeClr val="bg1"/>
                </a:solidFill>
              </a:rPr>
              <a:t>eg</a:t>
            </a:r>
            <a:r>
              <a:rPr lang="en-US" sz="2000" dirty="0" smtClean="0">
                <a:solidFill>
                  <a:schemeClr val="bg1"/>
                </a:solidFill>
              </a:rPr>
              <a:t>. 13 yrs)</a:t>
            </a:r>
          </a:p>
          <a:p>
            <a:pPr marL="514350" indent="-514350">
              <a:buAutoNum type="arabicPeriod"/>
            </a:pPr>
            <a:r>
              <a:rPr lang="en-US" sz="2000" dirty="0" smtClean="0">
                <a:solidFill>
                  <a:schemeClr val="bg1"/>
                </a:solidFill>
              </a:rPr>
              <a:t>Any infants who are saved are saved on Christ’s merit (not of their own)</a:t>
            </a:r>
          </a:p>
          <a:p>
            <a:pPr marL="514350" indent="-514350">
              <a:buAutoNum type="arabicPeriod"/>
            </a:pPr>
            <a:r>
              <a:rPr lang="en-US" sz="2000" dirty="0" smtClean="0">
                <a:solidFill>
                  <a:schemeClr val="bg1"/>
                </a:solidFill>
              </a:rPr>
              <a:t>There are instances of regeneration in the womb! (John the Baptist; Luke 1:15, Ps. 22:10)</a:t>
            </a:r>
          </a:p>
          <a:p>
            <a:pPr marL="514350" indent="-514350">
              <a:buAutoNum type="arabicPeriod"/>
            </a:pPr>
            <a:r>
              <a:rPr lang="en-US" sz="2000" dirty="0" smtClean="0">
                <a:solidFill>
                  <a:schemeClr val="bg1"/>
                </a:solidFill>
              </a:rPr>
              <a:t>Salvation patterns: typical: through hearing &amp; children of believers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ssolv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dissolv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dissolv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dissolv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dissolve">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dissolve">
                                      <p:cBhvr>
                                        <p:cTn id="47" dur="500"/>
                                        <p:tgtEl>
                                          <p:spTgt spid="4">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12" end="12"/>
                                            </p:txEl>
                                          </p:spTgt>
                                        </p:tgtEl>
                                        <p:attrNameLst>
                                          <p:attrName>style.visibility</p:attrName>
                                        </p:attrNameLst>
                                      </p:cBhvr>
                                      <p:to>
                                        <p:strVal val="visible"/>
                                      </p:to>
                                    </p:set>
                                    <p:animEffect transition="in" filter="dissolve">
                                      <p:cBhvr>
                                        <p:cTn id="52" dur="500"/>
                                        <p:tgtEl>
                                          <p:spTgt spid="4">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animEffect transition="in" filter="dissolve">
                                      <p:cBhvr>
                                        <p:cTn id="57" dur="500"/>
                                        <p:tgtEl>
                                          <p:spTgt spid="4">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14" end="14"/>
                                            </p:txEl>
                                          </p:spTgt>
                                        </p:tgtEl>
                                        <p:attrNameLst>
                                          <p:attrName>style.visibility</p:attrName>
                                        </p:attrNameLst>
                                      </p:cBhvr>
                                      <p:to>
                                        <p:strVal val="visible"/>
                                      </p:to>
                                    </p:set>
                                    <p:animEffect transition="in" filter="dissolve">
                                      <p:cBhvr>
                                        <p:cTn id="62"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685800"/>
            <a:ext cx="8839200" cy="5940088"/>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endParaRPr lang="en-US" sz="1400" dirty="0" smtClean="0">
              <a:solidFill>
                <a:schemeClr val="bg2">
                  <a:lumMod val="50000"/>
                </a:schemeClr>
              </a:solidFill>
            </a:endParaRPr>
          </a:p>
          <a:p>
            <a:pPr marL="514350" indent="-514350">
              <a:buAutoNum type="arabicPeriod" startAt="2"/>
            </a:pPr>
            <a:r>
              <a:rPr lang="en-US" sz="2800" dirty="0" smtClean="0">
                <a:solidFill>
                  <a:schemeClr val="bg1">
                    <a:lumMod val="65000"/>
                  </a:schemeClr>
                </a:solidFill>
              </a:rPr>
              <a:t>Infants: </a:t>
            </a:r>
            <a:r>
              <a:rPr lang="en-US" sz="2400" i="1" dirty="0" smtClean="0">
                <a:solidFill>
                  <a:schemeClr val="bg2">
                    <a:lumMod val="75000"/>
                  </a:schemeClr>
                </a:solidFill>
              </a:rPr>
              <a:t>How does this then translate to salvation?</a:t>
            </a:r>
            <a:endParaRPr lang="en-US" sz="1400" i="1" dirty="0" smtClean="0">
              <a:solidFill>
                <a:schemeClr val="bg2">
                  <a:lumMod val="75000"/>
                </a:schemeClr>
              </a:solidFill>
            </a:endParaRPr>
          </a:p>
          <a:p>
            <a:r>
              <a:rPr lang="en-US" sz="2800" dirty="0" smtClean="0">
                <a:solidFill>
                  <a:schemeClr val="bg1"/>
                </a:solidFill>
              </a:rPr>
              <a:t>There are four views held by Christians.</a:t>
            </a:r>
          </a:p>
          <a:p>
            <a:r>
              <a:rPr lang="en-US" sz="2800" dirty="0" smtClean="0">
                <a:solidFill>
                  <a:schemeClr val="accent1">
                    <a:lumMod val="60000"/>
                    <a:lumOff val="40000"/>
                  </a:schemeClr>
                </a:solidFill>
              </a:rPr>
              <a:t>1.  all children who die in infancy are saved. </a:t>
            </a:r>
          </a:p>
          <a:p>
            <a:r>
              <a:rPr lang="en-US" dirty="0" smtClean="0">
                <a:solidFill>
                  <a:schemeClr val="bg1"/>
                </a:solidFill>
              </a:rPr>
              <a:t>This view teaches that God, out of His grace chooses to save all who die in infancy. While adherents affirm the seriousness of original sin and acknowledge that all infants have inherited a sin nature from Adam, they also teach that God chooses to extend special grace to these infants. </a:t>
            </a:r>
            <a:r>
              <a:rPr lang="en-US" dirty="0" err="1" smtClean="0">
                <a:solidFill>
                  <a:schemeClr val="bg1"/>
                </a:solidFill>
              </a:rPr>
              <a:t>Sproul</a:t>
            </a:r>
            <a:r>
              <a:rPr lang="en-US" dirty="0" smtClean="0">
                <a:solidFill>
                  <a:schemeClr val="bg1"/>
                </a:solidFill>
              </a:rPr>
              <a:t> says “infants who die are given a special dispensation of the grace of God; it is not by their innocence but by God’s grace that they are received into heaven.”</a:t>
            </a:r>
            <a:endParaRPr lang="en-US" sz="3200" dirty="0" smtClean="0">
              <a:solidFill>
                <a:schemeClr val="bg1"/>
              </a:solidFill>
            </a:endParaRPr>
          </a:p>
          <a:p>
            <a:endParaRPr lang="en-US" sz="2800" dirty="0" smtClean="0">
              <a:solidFill>
                <a:schemeClr val="bg1"/>
              </a:solidFill>
            </a:endParaRPr>
          </a:p>
          <a:p>
            <a:r>
              <a:rPr lang="en-US" sz="2800" dirty="0" smtClean="0">
                <a:solidFill>
                  <a:schemeClr val="accent1">
                    <a:lumMod val="60000"/>
                    <a:lumOff val="40000"/>
                  </a:schemeClr>
                </a:solidFill>
              </a:rPr>
              <a:t>2.  the children of believers are saved. </a:t>
            </a:r>
            <a:r>
              <a:rPr lang="en-US" dirty="0" smtClean="0">
                <a:solidFill>
                  <a:schemeClr val="bg1"/>
                </a:solidFill>
              </a:rPr>
              <a:t>This view is dependent upon a belief in covenant theology. This idea is implied by the fact that God does not treat his covenant people with the same strictness with which he treats others. Rather, with his covenant people, he is slow to anger and quick to show mercy. He also has a special love for the children of believers (</a:t>
            </a:r>
            <a:r>
              <a:rPr lang="en-US" dirty="0" smtClean="0">
                <a:solidFill>
                  <a:schemeClr val="bg1"/>
                </a:solidFill>
                <a:hlinkClick r:id="rId2"/>
              </a:rPr>
              <a:t>Ps. 103:17</a:t>
            </a:r>
            <a:r>
              <a:rPr lang="en-US" dirty="0" smtClean="0">
                <a:solidFill>
                  <a:schemeClr val="bg1"/>
                </a:solidFill>
              </a:rPr>
              <a:t>). The Bible tells us that children are God's gift to believers (</a:t>
            </a:r>
            <a:r>
              <a:rPr lang="en-US" dirty="0" smtClean="0">
                <a:solidFill>
                  <a:schemeClr val="bg1"/>
                </a:solidFill>
                <a:hlinkClick r:id="rId3"/>
              </a:rPr>
              <a:t>Ps. 127:3</a:t>
            </a:r>
            <a:r>
              <a:rPr lang="en-US" dirty="0" smtClean="0">
                <a:solidFill>
                  <a:schemeClr val="bg1"/>
                </a:solidFill>
              </a:rPr>
              <a:t>). This implies that one way that God blesses covenant members is by treating their children with mercy (compare </a:t>
            </a:r>
            <a:r>
              <a:rPr lang="en-US" dirty="0" smtClean="0">
                <a:solidFill>
                  <a:schemeClr val="bg1"/>
                </a:solidFill>
                <a:hlinkClick r:id="rId4"/>
              </a:rPr>
              <a:t>Gen. 26:24</a:t>
            </a:r>
            <a:r>
              <a:rPr lang="en-US" dirty="0" smtClean="0">
                <a:solidFill>
                  <a:schemeClr val="bg1"/>
                </a:solidFill>
              </a:rPr>
              <a:t>; </a:t>
            </a:r>
            <a:r>
              <a:rPr lang="en-US" dirty="0" smtClean="0">
                <a:solidFill>
                  <a:schemeClr val="bg1"/>
                </a:solidFill>
                <a:hlinkClick r:id="rId5"/>
              </a:rPr>
              <a:t>1 Kings 11:12</a:t>
            </a:r>
            <a:r>
              <a:rPr lang="en-US" dirty="0" smtClean="0">
                <a:solidFill>
                  <a:schemeClr val="bg1"/>
                </a:solidFill>
              </a:rPr>
              <a:t>).</a:t>
            </a:r>
            <a:endParaRPr lang="en-US" sz="2400" i="1" dirty="0" smtClean="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ssolv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dissolv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dissolve">
                                      <p:cBhvr>
                                        <p:cTn id="2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1840"/>
          <a:stretch>
            <a:fillRect/>
          </a:stretch>
        </p:blipFill>
        <p:spPr bwMode="auto">
          <a:xfrm>
            <a:off x="0" y="1077913"/>
            <a:ext cx="9144000" cy="4895850"/>
          </a:xfrm>
          <a:prstGeom prst="rect">
            <a:avLst/>
          </a:prstGeom>
          <a:noFill/>
          <a:ln w="9525">
            <a:noFill/>
            <a:miter lim="800000"/>
            <a:headEnd/>
            <a:tailEnd/>
          </a:ln>
        </p:spPr>
      </p:pic>
      <p:sp>
        <p:nvSpPr>
          <p:cNvPr id="54275" name="Rectangle 3"/>
          <p:cNvSpPr>
            <a:spLocks noGrp="1" noChangeArrowheads="1"/>
          </p:cNvSpPr>
          <p:nvPr>
            <p:ph type="body" idx="1"/>
          </p:nvPr>
        </p:nvSpPr>
        <p:spPr>
          <a:xfrm>
            <a:off x="304800" y="152400"/>
            <a:ext cx="8534400" cy="5867400"/>
          </a:xfrm>
          <a:solidFill>
            <a:schemeClr val="tx1">
              <a:alpha val="50000"/>
            </a:schemeClr>
          </a:solidFill>
        </p:spPr>
        <p:txBody>
          <a:bodyPr>
            <a:normAutofit/>
          </a:bodyPr>
          <a:lstStyle/>
          <a:p>
            <a:pPr marL="609600" indent="-609600" eaLnBrk="1" hangingPunct="1">
              <a:buFontTx/>
              <a:buNone/>
              <a:defRPr/>
            </a:pPr>
            <a:endParaRPr lang="en-US" b="1" dirty="0" smtClean="0">
              <a:solidFill>
                <a:schemeClr val="bg1"/>
              </a:solidFill>
              <a:effectLst>
                <a:outerShdw blurRad="38100" dist="38100" dir="2700000" algn="tl">
                  <a:srgbClr val="808080"/>
                </a:outerShdw>
              </a:effectLst>
            </a:endParaRPr>
          </a:p>
          <a:p>
            <a:pPr marL="609600" indent="-609600">
              <a:buNone/>
              <a:defRPr/>
            </a:pPr>
            <a:r>
              <a:rPr lang="en-US" b="1" dirty="0" smtClean="0">
                <a:solidFill>
                  <a:schemeClr val="bg1"/>
                </a:solidFill>
                <a:effectLst>
                  <a:outerShdw blurRad="38100" dist="38100" dir="2700000" algn="tl">
                    <a:srgbClr val="808080"/>
                  </a:outerShdw>
                </a:effectLst>
              </a:rPr>
              <a:t>Part III: The Doctrine of </a:t>
            </a:r>
            <a:r>
              <a:rPr lang="en-US" b="1" i="1" dirty="0" smtClean="0">
                <a:solidFill>
                  <a:schemeClr val="bg1"/>
                </a:solidFill>
                <a:effectLst>
                  <a:outerShdw blurRad="38100" dist="38100" dir="2700000" algn="tl">
                    <a:srgbClr val="808080"/>
                  </a:outerShdw>
                </a:effectLst>
              </a:rPr>
              <a:t>Man</a:t>
            </a:r>
            <a:endParaRPr lang="en-US" dirty="0">
              <a:solidFill>
                <a:schemeClr val="bg1"/>
              </a:solidFill>
              <a:effectLst>
                <a:outerShdw blurRad="38100" dist="38100" dir="2700000" algn="tl">
                  <a:srgbClr val="808080"/>
                </a:outerShdw>
              </a:effectLst>
            </a:endParaRPr>
          </a:p>
          <a:p>
            <a:pPr>
              <a:buNone/>
            </a:pPr>
            <a:r>
              <a:rPr lang="en-US" sz="2400" dirty="0" smtClean="0">
                <a:solidFill>
                  <a:schemeClr val="bg1"/>
                </a:solidFill>
              </a:rPr>
              <a:t>5. WSC Q &amp;A 1 below:</a:t>
            </a:r>
          </a:p>
          <a:p>
            <a:pPr>
              <a:buNone/>
            </a:pPr>
            <a:r>
              <a:rPr lang="en-US" sz="2400" dirty="0" smtClean="0">
                <a:solidFill>
                  <a:schemeClr val="bg1"/>
                </a:solidFill>
              </a:rPr>
              <a:t> </a:t>
            </a:r>
          </a:p>
          <a:p>
            <a:pPr>
              <a:buNone/>
            </a:pPr>
            <a:endParaRPr lang="en-US" sz="2400" dirty="0" smtClean="0">
              <a:solidFill>
                <a:schemeClr val="accent1">
                  <a:lumMod val="60000"/>
                  <a:lumOff val="40000"/>
                </a:schemeClr>
              </a:solidFill>
              <a:effectLst>
                <a:outerShdw blurRad="38100" dist="38100" dir="2700000" algn="tl">
                  <a:srgbClr val="000000">
                    <a:alpha val="43137"/>
                  </a:srgbClr>
                </a:outerShdw>
              </a:effectLst>
            </a:endParaRPr>
          </a:p>
          <a:p>
            <a:pPr>
              <a:buNone/>
            </a:pPr>
            <a:r>
              <a:rPr lang="en-US" sz="2400" b="1" dirty="0" smtClean="0">
                <a:solidFill>
                  <a:schemeClr val="accent1">
                    <a:lumMod val="60000"/>
                    <a:lumOff val="40000"/>
                  </a:schemeClr>
                </a:solidFill>
                <a:effectLst>
                  <a:outerShdw blurRad="38100" dist="38100" dir="2700000" algn="tl">
                    <a:srgbClr val="000000">
                      <a:alpha val="43137"/>
                    </a:srgbClr>
                  </a:outerShdw>
                </a:effectLst>
              </a:rPr>
              <a:t>Q1: What is the chief end of man?</a:t>
            </a:r>
            <a:endParaRPr lang="en-US" sz="2400" dirty="0" smtClean="0">
              <a:solidFill>
                <a:schemeClr val="accent1">
                  <a:lumMod val="60000"/>
                  <a:lumOff val="40000"/>
                </a:schemeClr>
              </a:solidFill>
              <a:effectLst>
                <a:outerShdw blurRad="38100" dist="38100" dir="2700000" algn="tl">
                  <a:srgbClr val="000000">
                    <a:alpha val="43137"/>
                  </a:srgbClr>
                </a:outerShdw>
              </a:effectLst>
            </a:endParaRPr>
          </a:p>
          <a:p>
            <a:pPr>
              <a:buNone/>
            </a:pPr>
            <a:r>
              <a:rPr lang="en-US" sz="2400" dirty="0" smtClean="0">
                <a:solidFill>
                  <a:schemeClr val="bg1"/>
                </a:solidFill>
              </a:rPr>
              <a:t>Think of something you thoroughly enjoy. Share it.  How is God enjoyed through this thing or activity?  </a:t>
            </a:r>
          </a:p>
          <a:p>
            <a:pPr>
              <a:buNone/>
            </a:pPr>
            <a:endParaRPr lang="en-US" sz="2400" dirty="0" smtClean="0">
              <a:solidFill>
                <a:schemeClr val="bg1"/>
              </a:solidFill>
            </a:endParaRPr>
          </a:p>
          <a:p>
            <a:pPr>
              <a:buNone/>
            </a:pPr>
            <a:r>
              <a:rPr lang="en-US" sz="2000" dirty="0" smtClean="0">
                <a:solidFill>
                  <a:schemeClr val="bg1"/>
                </a:solidFill>
              </a:rPr>
              <a:t>(ever wonder what it means if God doesn’t sanction what you ‘enjoy?’  </a:t>
            </a:r>
          </a:p>
          <a:p>
            <a:pPr>
              <a:buNone/>
            </a:pPr>
            <a:endParaRPr lang="en-US" sz="2000" dirty="0" smtClean="0">
              <a:solidFill>
                <a:schemeClr val="bg1"/>
              </a:solidFill>
            </a:endParaRPr>
          </a:p>
          <a:p>
            <a:pPr>
              <a:buNone/>
            </a:pPr>
            <a:r>
              <a:rPr lang="en-US" sz="2000" dirty="0" smtClean="0">
                <a:solidFill>
                  <a:schemeClr val="bg1"/>
                </a:solidFill>
              </a:rPr>
              <a:t>it, essentially, detracts from His glory—that is the glory you’re to give Him and the enjoyment you were meant to have!</a:t>
            </a:r>
            <a:endParaRPr lang="en-US" sz="2000" dirty="0">
              <a:solidFill>
                <a:schemeClr val="bg1"/>
              </a:solidFill>
              <a:effectLst>
                <a:outerShdw blurRad="38100" dist="38100" dir="2700000" algn="tl">
                  <a:srgbClr val="808080"/>
                </a:outerShdw>
              </a:effectLst>
            </a:endParaRPr>
          </a:p>
          <a:p>
            <a:pPr marL="609600" indent="-609600" eaLnBrk="1" hangingPunct="1">
              <a:buFontTx/>
              <a:buNone/>
              <a:defRPr/>
            </a:pPr>
            <a:endParaRPr lang="en-US" dirty="0" smtClean="0">
              <a:solidFill>
                <a:schemeClr val="bg1"/>
              </a:solidFill>
              <a:effectLst>
                <a:outerShdw blurRad="38100" dist="38100" dir="2700000" algn="tl">
                  <a:srgbClr val="808080"/>
                </a:outerShdw>
              </a:effectLst>
            </a:endParaRPr>
          </a:p>
          <a:p>
            <a:pPr marL="609600" indent="-609600" eaLnBrk="1" hangingPunct="1">
              <a:buFontTx/>
              <a:buNone/>
              <a:defRPr/>
            </a:pPr>
            <a:endParaRPr lang="en-US" sz="2800" dirty="0" smtClean="0">
              <a:solidFill>
                <a:schemeClr val="bg1"/>
              </a:solidFill>
              <a:effectLst>
                <a:outerShdw blurRad="38100" dist="38100" dir="2700000" algn="tl">
                  <a:srgbClr val="808080"/>
                </a:outerShdw>
              </a:effectLst>
            </a:endParaRPr>
          </a:p>
        </p:txBody>
      </p:sp>
      <p:sp>
        <p:nvSpPr>
          <p:cNvPr id="52228"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anthropology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7" name="AutoShape 11"/>
          <p:cNvSpPr>
            <a:spLocks noChangeArrowheads="1"/>
          </p:cNvSpPr>
          <p:nvPr/>
        </p:nvSpPr>
        <p:spPr bwMode="auto">
          <a:xfrm>
            <a:off x="3581400" y="1295400"/>
            <a:ext cx="5105400" cy="838200"/>
          </a:xfrm>
          <a:prstGeom prst="wedgeRoundRectCallout">
            <a:avLst>
              <a:gd name="adj1" fmla="val -65777"/>
              <a:gd name="adj2" fmla="val 98845"/>
              <a:gd name="adj3" fmla="val 16667"/>
            </a:avLst>
          </a:prstGeom>
          <a:solidFill>
            <a:srgbClr val="996633"/>
          </a:solidFill>
          <a:ln w="9525">
            <a:solidFill>
              <a:schemeClr val="tx1"/>
            </a:solidFill>
            <a:miter lim="800000"/>
            <a:headEnd/>
            <a:tailEnd/>
          </a:ln>
          <a:effectLst/>
        </p:spPr>
        <p:txBody>
          <a:bodyPr/>
          <a:lstStyle/>
          <a:p>
            <a:pPr algn="ctr">
              <a:spcBef>
                <a:spcPct val="0"/>
              </a:spcBef>
              <a:defRPr/>
            </a:pPr>
            <a:r>
              <a:rPr lang="en-US" sz="2400" dirty="0" smtClean="0">
                <a:solidFill>
                  <a:schemeClr val="bg1">
                    <a:lumMod val="95000"/>
                  </a:schemeClr>
                </a:solidFill>
                <a:effectLst>
                  <a:outerShdw blurRad="38100" dist="38100" dir="2700000" algn="tl">
                    <a:srgbClr val="000000">
                      <a:alpha val="43137"/>
                    </a:srgbClr>
                  </a:outerShdw>
                </a:effectLst>
              </a:rPr>
              <a:t>A1: Man's chief end is to glorify God, and to enjoy Him forever.</a:t>
            </a:r>
            <a:endParaRPr lang="en-US" sz="2400" i="1" dirty="0">
              <a:solidFill>
                <a:schemeClr val="bg1">
                  <a:lumMod val="95000"/>
                </a:schemeClr>
              </a:solidFill>
              <a:effectLst>
                <a:outerShdw blurRad="38100" dist="38100" dir="2700000" algn="tl">
                  <a:srgbClr val="000000">
                    <a:alpha val="43137"/>
                  </a:srgbClr>
                </a:outerShdw>
              </a:effectLst>
              <a:latin typeface="Papyrus" pitchFamily="66" charset="0"/>
            </a:endParaRPr>
          </a:p>
        </p:txBody>
      </p:sp>
      <p:pic>
        <p:nvPicPr>
          <p:cNvPr id="1026" name="Picture 2"/>
          <p:cNvPicPr>
            <a:picLocks noChangeAspect="1" noChangeArrowheads="1"/>
          </p:cNvPicPr>
          <p:nvPr/>
        </p:nvPicPr>
        <p:blipFill>
          <a:blip r:embed="rId3" cstate="print"/>
          <a:srcRect/>
          <a:stretch>
            <a:fillRect/>
          </a:stretch>
        </p:blipFill>
        <p:spPr bwMode="auto">
          <a:xfrm>
            <a:off x="4953000" y="3962400"/>
            <a:ext cx="3733465" cy="2490192"/>
          </a:xfrm>
          <a:prstGeom prst="rect">
            <a:avLst/>
          </a:prstGeom>
          <a:noFill/>
          <a:ln w="9525">
            <a:noFill/>
            <a:miter lim="800000"/>
            <a:headEnd/>
            <a:tailEnd/>
          </a:ln>
        </p:spPr>
      </p:pic>
      <p:sp>
        <p:nvSpPr>
          <p:cNvPr id="11" name="TextBox 10"/>
          <p:cNvSpPr txBox="1"/>
          <p:nvPr/>
        </p:nvSpPr>
        <p:spPr>
          <a:xfrm>
            <a:off x="381000" y="6019800"/>
            <a:ext cx="44196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hlinkClick r:id="rId4"/>
              </a:rPr>
              <a:t>Baby </a:t>
            </a:r>
            <a:r>
              <a:rPr lang="en-US" sz="2400" i="1" dirty="0" smtClean="0">
                <a:effectLst>
                  <a:outerShdw blurRad="38100" dist="38100" dir="2700000" algn="tl">
                    <a:srgbClr val="000000">
                      <a:alpha val="43137"/>
                    </a:srgbClr>
                  </a:outerShdw>
                </a:effectLst>
                <a:hlinkClick r:id="rId4"/>
              </a:rPr>
              <a:t>laughing</a:t>
            </a:r>
            <a:r>
              <a:rPr lang="en-US" sz="2400" dirty="0" smtClean="0">
                <a:effectLst>
                  <a:outerShdw blurRad="38100" dist="38100" dir="2700000" algn="tl">
                    <a:srgbClr val="000000">
                      <a:alpha val="43137"/>
                    </a:srgbClr>
                  </a:outerShdw>
                </a:effectLst>
                <a:hlinkClick r:id="rId4"/>
              </a:rPr>
              <a:t> at </a:t>
            </a:r>
            <a:r>
              <a:rPr lang="en-US" sz="2400" i="1" dirty="0" smtClean="0">
                <a:effectLst>
                  <a:outerShdw blurRad="38100" dist="38100" dir="2700000" algn="tl">
                    <a:srgbClr val="000000">
                      <a:alpha val="43137"/>
                    </a:srgbClr>
                  </a:outerShdw>
                </a:effectLst>
                <a:hlinkClick r:id="rId4"/>
              </a:rPr>
              <a:t>Chicken Noodle</a:t>
            </a:r>
            <a:endParaRPr lang="en-US" sz="2400" i="1" dirty="0" smtClean="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p:txBody>
      </p:sp>
      <p:sp>
        <p:nvSpPr>
          <p:cNvPr id="2" name="Rectangle 1"/>
          <p:cNvSpPr/>
          <p:nvPr/>
        </p:nvSpPr>
        <p:spPr>
          <a:xfrm>
            <a:off x="5105400" y="6190982"/>
            <a:ext cx="3887337" cy="523220"/>
          </a:xfrm>
          <a:prstGeom prst="rect">
            <a:avLst/>
          </a:prstGeom>
        </p:spPr>
        <p:txBody>
          <a:bodyPr wrap="square">
            <a:spAutoFit/>
          </a:bodyPr>
          <a:lstStyle/>
          <a:p>
            <a:r>
              <a:rPr lang="en-US" sz="1400" u="sng" dirty="0">
                <a:hlinkClick r:id="rId5"/>
              </a:rPr>
              <a:t>James Veitch Is A Terrible Roommate - CONAN on TBS - YouTube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5">
                                            <p:txEl>
                                              <p:pRg st="5" end="5"/>
                                            </p:txEl>
                                          </p:spTgt>
                                        </p:tgtEl>
                                        <p:attrNameLst>
                                          <p:attrName>style.visibility</p:attrName>
                                        </p:attrNameLst>
                                      </p:cBhvr>
                                      <p:to>
                                        <p:strVal val="visible"/>
                                      </p:to>
                                    </p:set>
                                    <p:animEffect transition="in" filter="dissolve">
                                      <p:cBhvr>
                                        <p:cTn id="7" dur="500"/>
                                        <p:tgtEl>
                                          <p:spTgt spid="5427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4275">
                                            <p:txEl>
                                              <p:pRg st="6" end="6"/>
                                            </p:txEl>
                                          </p:spTgt>
                                        </p:tgtEl>
                                        <p:attrNameLst>
                                          <p:attrName>style.visibility</p:attrName>
                                        </p:attrNameLst>
                                      </p:cBhvr>
                                      <p:to>
                                        <p:strVal val="visible"/>
                                      </p:to>
                                    </p:set>
                                    <p:animEffect transition="in" filter="dissolve">
                                      <p:cBhvr>
                                        <p:cTn id="17" dur="500"/>
                                        <p:tgtEl>
                                          <p:spTgt spid="5427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ssolv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4275">
                                            <p:txEl>
                                              <p:pRg st="8" end="8"/>
                                            </p:txEl>
                                          </p:spTgt>
                                        </p:tgtEl>
                                        <p:attrNameLst>
                                          <p:attrName>style.visibility</p:attrName>
                                        </p:attrNameLst>
                                      </p:cBhvr>
                                      <p:to>
                                        <p:strVal val="visible"/>
                                      </p:to>
                                    </p:set>
                                    <p:animEffect transition="in" filter="dissolve">
                                      <p:cBhvr>
                                        <p:cTn id="35" dur="500"/>
                                        <p:tgtEl>
                                          <p:spTgt spid="5427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4275">
                                            <p:txEl>
                                              <p:pRg st="10" end="10"/>
                                            </p:txEl>
                                          </p:spTgt>
                                        </p:tgtEl>
                                        <p:attrNameLst>
                                          <p:attrName>style.visibility</p:attrName>
                                        </p:attrNameLst>
                                      </p:cBhvr>
                                      <p:to>
                                        <p:strVal val="visible"/>
                                      </p:to>
                                    </p:set>
                                    <p:animEffect transition="in" filter="dissolve">
                                      <p:cBhvr>
                                        <p:cTn id="40" dur="500"/>
                                        <p:tgtEl>
                                          <p:spTgt spid="54275">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685800"/>
            <a:ext cx="8839200" cy="5293757"/>
          </a:xfrm>
          <a:prstGeom prst="rect">
            <a:avLst/>
          </a:prstGeom>
          <a:noFill/>
        </p:spPr>
        <p:txBody>
          <a:bodyPr wrap="square" rtlCol="0">
            <a:spAutoFit/>
          </a:bodyPr>
          <a:lstStyle/>
          <a:p>
            <a:r>
              <a:rPr lang="en-US" sz="2800" dirty="0" smtClean="0">
                <a:solidFill>
                  <a:schemeClr val="bg2">
                    <a:lumMod val="50000"/>
                  </a:schemeClr>
                </a:solidFill>
              </a:rPr>
              <a:t>A few final things </a:t>
            </a:r>
            <a:r>
              <a:rPr lang="en-US" sz="2800" b="1" dirty="0" smtClean="0">
                <a:solidFill>
                  <a:schemeClr val="bg2">
                    <a:lumMod val="50000"/>
                  </a:schemeClr>
                </a:solidFill>
              </a:rPr>
              <a:t>worth</a:t>
            </a:r>
            <a:r>
              <a:rPr lang="en-US" sz="2800" dirty="0" smtClean="0">
                <a:solidFill>
                  <a:schemeClr val="bg2">
                    <a:lumMod val="50000"/>
                  </a:schemeClr>
                </a:solidFill>
              </a:rPr>
              <a:t> noting…</a:t>
            </a:r>
          </a:p>
          <a:p>
            <a:endParaRPr lang="en-US" sz="1400" dirty="0" smtClean="0">
              <a:solidFill>
                <a:schemeClr val="bg2">
                  <a:lumMod val="50000"/>
                </a:schemeClr>
              </a:solidFill>
            </a:endParaRPr>
          </a:p>
          <a:p>
            <a:pPr marL="514350" indent="-514350">
              <a:buAutoNum type="arabicPeriod" startAt="2"/>
            </a:pPr>
            <a:r>
              <a:rPr lang="en-US" sz="2800" dirty="0" smtClean="0">
                <a:solidFill>
                  <a:schemeClr val="bg1">
                    <a:lumMod val="65000"/>
                  </a:schemeClr>
                </a:solidFill>
              </a:rPr>
              <a:t>Infants: </a:t>
            </a:r>
            <a:r>
              <a:rPr lang="en-US" sz="2400" i="1" dirty="0" smtClean="0">
                <a:solidFill>
                  <a:schemeClr val="bg2">
                    <a:lumMod val="75000"/>
                  </a:schemeClr>
                </a:solidFill>
              </a:rPr>
              <a:t>How does this then translate to salvation?</a:t>
            </a:r>
            <a:endParaRPr lang="en-US" sz="1400" i="1" dirty="0" smtClean="0">
              <a:solidFill>
                <a:schemeClr val="bg2">
                  <a:lumMod val="75000"/>
                </a:schemeClr>
              </a:solidFill>
            </a:endParaRPr>
          </a:p>
          <a:p>
            <a:r>
              <a:rPr lang="en-US" sz="2800" dirty="0" smtClean="0">
                <a:solidFill>
                  <a:schemeClr val="bg1"/>
                </a:solidFill>
              </a:rPr>
              <a:t>There are four views held by Christians.</a:t>
            </a:r>
          </a:p>
          <a:p>
            <a:endParaRPr lang="en-US" sz="2800" dirty="0" smtClean="0">
              <a:solidFill>
                <a:schemeClr val="bg1"/>
              </a:solidFill>
            </a:endParaRPr>
          </a:p>
          <a:p>
            <a:r>
              <a:rPr lang="en-US" sz="2800" dirty="0" smtClean="0">
                <a:solidFill>
                  <a:schemeClr val="accent1">
                    <a:lumMod val="60000"/>
                    <a:lumOff val="40000"/>
                  </a:schemeClr>
                </a:solidFill>
              </a:rPr>
              <a:t>3. </a:t>
            </a:r>
            <a:r>
              <a:rPr lang="en-US" sz="2800" dirty="0" err="1" smtClean="0">
                <a:solidFill>
                  <a:schemeClr val="accent1">
                    <a:lumMod val="60000"/>
                    <a:lumOff val="40000"/>
                  </a:schemeClr>
                </a:solidFill>
              </a:rPr>
              <a:t>unbaptized</a:t>
            </a:r>
            <a:r>
              <a:rPr lang="en-US" sz="2800" dirty="0" smtClean="0">
                <a:solidFill>
                  <a:schemeClr val="accent1">
                    <a:lumMod val="60000"/>
                    <a:lumOff val="40000"/>
                  </a:schemeClr>
                </a:solidFill>
              </a:rPr>
              <a:t> infants are not saved while baptized infants may be</a:t>
            </a:r>
            <a:r>
              <a:rPr lang="en-US" sz="2800" dirty="0" smtClean="0">
                <a:solidFill>
                  <a:schemeClr val="bg1"/>
                </a:solidFill>
              </a:rPr>
              <a:t>. </a:t>
            </a:r>
            <a:r>
              <a:rPr lang="en-US" sz="2000" dirty="0" smtClean="0">
                <a:solidFill>
                  <a:schemeClr val="bg1"/>
                </a:solidFill>
              </a:rPr>
              <a:t>This is the view of the Roman Catholic Church and Protestant denominations which teach some form of baptismal regeneration (We do not embrace this)</a:t>
            </a:r>
            <a:endParaRPr lang="en-US" sz="2800" dirty="0" smtClean="0">
              <a:solidFill>
                <a:schemeClr val="bg1"/>
              </a:solidFill>
            </a:endParaRPr>
          </a:p>
          <a:p>
            <a:endParaRPr lang="en-US" sz="2800" dirty="0" smtClean="0">
              <a:solidFill>
                <a:schemeClr val="bg1"/>
              </a:solidFill>
            </a:endParaRPr>
          </a:p>
          <a:p>
            <a:r>
              <a:rPr lang="en-US" sz="2800" dirty="0" smtClean="0">
                <a:solidFill>
                  <a:schemeClr val="accent1">
                    <a:lumMod val="60000"/>
                    <a:lumOff val="40000"/>
                  </a:schemeClr>
                </a:solidFill>
              </a:rPr>
              <a:t>4.  We can have no assurance. </a:t>
            </a:r>
            <a:r>
              <a:rPr lang="en-US" sz="2000" dirty="0" smtClean="0">
                <a:solidFill>
                  <a:schemeClr val="bg1"/>
                </a:solidFill>
              </a:rPr>
              <a:t>This view simply states that there is not sufficient evidence in Scripture to make a firm determination. Eventually we must simply admit that this is an area in which Scripture is silent and leave it to God to work out.</a:t>
            </a: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dissolv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ssolve">
                                      <p:cBhvr>
                                        <p:cTn id="1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8298" y="228600"/>
            <a:ext cx="7334124" cy="584775"/>
          </a:xfrm>
          <a:prstGeom prst="rect">
            <a:avLst/>
          </a:prstGeom>
        </p:spPr>
        <p:txBody>
          <a:bodyPr wrap="none">
            <a:spAutoFit/>
          </a:bodyPr>
          <a:lstStyle/>
          <a:p>
            <a:pPr algn="ctr"/>
            <a:r>
              <a:rPr lang="en-US" sz="3200" dirty="0" smtClean="0">
                <a:solidFill>
                  <a:schemeClr val="bg1"/>
                </a:solidFill>
                <a:effectLst>
                  <a:outerShdw blurRad="38100" dist="38100" dir="2700000" algn="tl">
                    <a:srgbClr val="000000">
                      <a:alpha val="43137"/>
                    </a:srgbClr>
                  </a:outerShdw>
                </a:effectLst>
                <a:latin typeface="Ringbearer" pitchFamily="18" charset="0"/>
              </a:rPr>
              <a:t>Systematic Theology: </a:t>
            </a:r>
            <a:r>
              <a:rPr lang="en-US" sz="3200" dirty="0" err="1" smtClean="0">
                <a:solidFill>
                  <a:schemeClr val="bg1"/>
                </a:solidFill>
                <a:effectLst>
                  <a:outerShdw blurRad="38100" dist="38100" dir="2700000" algn="tl">
                    <a:srgbClr val="000000">
                      <a:alpha val="43137"/>
                    </a:srgbClr>
                  </a:outerShdw>
                </a:effectLst>
                <a:latin typeface="Ringbearer" pitchFamily="18" charset="0"/>
              </a:rPr>
              <a:t>Hamartiology</a:t>
            </a:r>
            <a:endParaRPr lang="en-US" sz="3200" dirty="0">
              <a:solidFill>
                <a:schemeClr val="bg1"/>
              </a:solidFill>
              <a:effectLst>
                <a:outerShdw blurRad="38100" dist="38100" dir="2700000" algn="tl">
                  <a:srgbClr val="000000">
                    <a:alpha val="43137"/>
                  </a:srgbClr>
                </a:outerShdw>
              </a:effectLst>
              <a:latin typeface="Ringbearer" pitchFamily="18" charset="0"/>
            </a:endParaRPr>
          </a:p>
        </p:txBody>
      </p:sp>
      <p:sp>
        <p:nvSpPr>
          <p:cNvPr id="4" name="TextBox 3"/>
          <p:cNvSpPr txBox="1"/>
          <p:nvPr/>
        </p:nvSpPr>
        <p:spPr>
          <a:xfrm>
            <a:off x="304800" y="990600"/>
            <a:ext cx="8458200" cy="5509200"/>
          </a:xfrm>
          <a:prstGeom prst="rect">
            <a:avLst/>
          </a:prstGeom>
          <a:noFill/>
        </p:spPr>
        <p:txBody>
          <a:bodyPr wrap="square" rtlCol="0">
            <a:spAutoFit/>
          </a:bodyPr>
          <a:lstStyle/>
          <a:p>
            <a:r>
              <a:rPr lang="en-US" sz="2800" dirty="0" smtClean="0">
                <a:solidFill>
                  <a:schemeClr val="bg2">
                    <a:lumMod val="50000"/>
                  </a:schemeClr>
                </a:solidFill>
              </a:rPr>
              <a:t>A few final things worth noting…</a:t>
            </a:r>
          </a:p>
          <a:p>
            <a:pPr marL="514350" indent="-514350"/>
            <a:endParaRPr lang="en-US" sz="1600" dirty="0" smtClean="0">
              <a:solidFill>
                <a:schemeClr val="bg2">
                  <a:lumMod val="50000"/>
                </a:schemeClr>
              </a:solidFill>
            </a:endParaRPr>
          </a:p>
          <a:p>
            <a:pPr marL="514350" indent="-514350">
              <a:buAutoNum type="arabicPeriod" startAt="3"/>
            </a:pPr>
            <a:r>
              <a:rPr lang="en-US" sz="2800" dirty="0" smtClean="0">
                <a:solidFill>
                  <a:schemeClr val="bg1">
                    <a:lumMod val="65000"/>
                  </a:schemeClr>
                </a:solidFill>
              </a:rPr>
              <a:t>Are all sins equal in the sight of God?</a:t>
            </a:r>
          </a:p>
          <a:p>
            <a:pPr marL="514350" indent="-514350">
              <a:buAutoNum type="arabicPeriod" startAt="3"/>
            </a:pPr>
            <a:endParaRPr lang="en-US" sz="2800" dirty="0" smtClean="0">
              <a:solidFill>
                <a:schemeClr val="bg1">
                  <a:lumMod val="65000"/>
                </a:schemeClr>
              </a:solidFill>
            </a:endParaRPr>
          </a:p>
          <a:p>
            <a:pPr marL="971550" lvl="1" indent="-514350">
              <a:buAutoNum type="alphaLcPeriod"/>
            </a:pPr>
            <a:r>
              <a:rPr lang="en-US" sz="2800" dirty="0" smtClean="0">
                <a:solidFill>
                  <a:schemeClr val="bg1">
                    <a:lumMod val="65000"/>
                  </a:schemeClr>
                </a:solidFill>
              </a:rPr>
              <a:t>Yes</a:t>
            </a:r>
          </a:p>
          <a:p>
            <a:pPr marL="971550" lvl="1" indent="-514350">
              <a:buAutoNum type="alphaLcPeriod"/>
            </a:pPr>
            <a:r>
              <a:rPr lang="en-US" sz="2800" dirty="0" smtClean="0">
                <a:solidFill>
                  <a:schemeClr val="bg1">
                    <a:lumMod val="65000"/>
                  </a:schemeClr>
                </a:solidFill>
              </a:rPr>
              <a:t>No  </a:t>
            </a:r>
          </a:p>
          <a:p>
            <a:pPr marL="514350" indent="-514350"/>
            <a:endParaRPr lang="en-US" sz="2800" dirty="0" smtClean="0">
              <a:solidFill>
                <a:schemeClr val="bg1">
                  <a:lumMod val="65000"/>
                </a:schemeClr>
              </a:solidFill>
            </a:endParaRPr>
          </a:p>
          <a:p>
            <a:pPr marL="514350" indent="-514350"/>
            <a:r>
              <a:rPr lang="en-US" sz="2800" dirty="0" smtClean="0">
                <a:solidFill>
                  <a:schemeClr val="bg1">
                    <a:lumMod val="65000"/>
                  </a:schemeClr>
                </a:solidFill>
              </a:rPr>
              <a:t>Consider…what are you up against if you choose…</a:t>
            </a:r>
          </a:p>
          <a:p>
            <a:pPr marL="514350" indent="-514350"/>
            <a:endParaRPr lang="en-US" sz="2800" dirty="0" smtClean="0">
              <a:solidFill>
                <a:schemeClr val="bg1">
                  <a:lumMod val="65000"/>
                </a:schemeClr>
              </a:solidFill>
            </a:endParaRPr>
          </a:p>
          <a:p>
            <a:pPr marL="514350" indent="-514350"/>
            <a:r>
              <a:rPr lang="en-US" sz="2800" dirty="0" smtClean="0">
                <a:solidFill>
                  <a:schemeClr val="bg1">
                    <a:lumMod val="65000"/>
                  </a:schemeClr>
                </a:solidFill>
              </a:rPr>
              <a:t>Yes?  </a:t>
            </a:r>
          </a:p>
          <a:p>
            <a:pPr marL="514350" indent="-514350">
              <a:buAutoNum type="alphaLcPeriod"/>
            </a:pPr>
            <a:r>
              <a:rPr lang="en-US" sz="2800" dirty="0" smtClean="0">
                <a:solidFill>
                  <a:schemeClr val="bg1">
                    <a:lumMod val="65000"/>
                  </a:schemeClr>
                </a:solidFill>
              </a:rPr>
              <a:t>All punishments must be equal no matter the crime (lying, murder, gossip)</a:t>
            </a:r>
          </a:p>
          <a:p>
            <a:pPr marL="514350" indent="-514350">
              <a:buAutoNum type="alphaLcPeriod"/>
            </a:pPr>
            <a:r>
              <a:rPr lang="en-US" sz="2800" dirty="0" smtClean="0">
                <a:solidFill>
                  <a:schemeClr val="bg1">
                    <a:lumMod val="65000"/>
                  </a:schemeClr>
                </a:solidFill>
              </a:rPr>
              <a:t>Scripture disagrees</a:t>
            </a:r>
          </a:p>
        </p:txBody>
      </p:sp>
      <p:sp>
        <p:nvSpPr>
          <p:cNvPr id="7" name="TextBox 6"/>
          <p:cNvSpPr txBox="1"/>
          <p:nvPr/>
        </p:nvSpPr>
        <p:spPr>
          <a:xfrm>
            <a:off x="5791200" y="762000"/>
            <a:ext cx="2667000" cy="646331"/>
          </a:xfrm>
          <a:prstGeom prst="rect">
            <a:avLst/>
          </a:prstGeom>
          <a:noFill/>
        </p:spPr>
        <p:txBody>
          <a:bodyPr wrap="square" rtlCol="0">
            <a:spAutoFit/>
          </a:bodyPr>
          <a:lstStyle/>
          <a:p>
            <a:r>
              <a:rPr lang="en-US" dirty="0" smtClean="0">
                <a:solidFill>
                  <a:schemeClr val="bg1"/>
                </a:solidFill>
              </a:rPr>
              <a:t>Breaking the law?  Get a load of these!</a:t>
            </a:r>
            <a:endParaRPr lang="en-US" dirty="0">
              <a:solidFill>
                <a:schemeClr val="bg1"/>
              </a:solidFill>
            </a:endParaRPr>
          </a:p>
        </p:txBody>
      </p:sp>
      <p:sp>
        <p:nvSpPr>
          <p:cNvPr id="2" name="Rectangle 1"/>
          <p:cNvSpPr/>
          <p:nvPr/>
        </p:nvSpPr>
        <p:spPr>
          <a:xfrm>
            <a:off x="5772150" y="1404640"/>
            <a:ext cx="2964017" cy="369332"/>
          </a:xfrm>
          <a:prstGeom prst="rect">
            <a:avLst/>
          </a:prstGeom>
        </p:spPr>
        <p:txBody>
          <a:bodyPr wrap="none">
            <a:spAutoFit/>
          </a:bodyPr>
          <a:lstStyle/>
          <a:p>
            <a:r>
              <a:rPr lang="en-US" b="1" i="1" dirty="0">
                <a:hlinkClick r:id="rId2"/>
              </a:rPr>
              <a:t>Top 10 Weird Laws</a:t>
            </a:r>
            <a:r>
              <a:rPr lang="en-US" b="1" dirty="0">
                <a:hlinkClick r:id="rId2"/>
              </a:rPr>
              <a:t> - YouTube</a:t>
            </a:r>
            <a:endParaRPr lang="en-US"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a:lstStyle/>
          <a:p>
            <a:pPr eaLnBrk="1" hangingPunct="1"/>
            <a:endParaRPr lang="en-US" smtClean="0"/>
          </a:p>
        </p:txBody>
      </p:sp>
      <p:pic>
        <p:nvPicPr>
          <p:cNvPr id="23555"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3556"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dirty="0">
                <a:solidFill>
                  <a:schemeClr val="bg1"/>
                </a:solidFill>
                <a:latin typeface="Ringbearer"/>
              </a:rPr>
              <a:t>MYTH #3: ALL sins are EQUAL in the sight of GOD.</a:t>
            </a:r>
          </a:p>
        </p:txBody>
      </p:sp>
      <p:pic>
        <p:nvPicPr>
          <p:cNvPr id="23557" name="Picture 2"/>
          <p:cNvPicPr>
            <a:picLocks noChangeAspect="1" noChangeArrowheads="1"/>
          </p:cNvPicPr>
          <p:nvPr/>
        </p:nvPicPr>
        <p:blipFill>
          <a:blip r:embed="rId3" cstate="print"/>
          <a:srcRect/>
          <a:stretch>
            <a:fillRect/>
          </a:stretch>
        </p:blipFill>
        <p:spPr bwMode="auto">
          <a:xfrm>
            <a:off x="152400" y="5105400"/>
            <a:ext cx="1208088" cy="1600200"/>
          </a:xfrm>
          <a:prstGeom prst="rect">
            <a:avLst/>
          </a:prstGeom>
          <a:noFill/>
          <a:ln w="9525">
            <a:noFill/>
            <a:miter lim="800000"/>
            <a:headEnd/>
            <a:tailEnd/>
          </a:ln>
        </p:spPr>
      </p:pic>
      <p:sp>
        <p:nvSpPr>
          <p:cNvPr id="6" name="TextBox 5"/>
          <p:cNvSpPr txBox="1"/>
          <p:nvPr/>
        </p:nvSpPr>
        <p:spPr>
          <a:xfrm>
            <a:off x="381000" y="2209800"/>
            <a:ext cx="8382000" cy="4339650"/>
          </a:xfrm>
          <a:prstGeom prst="rect">
            <a:avLst/>
          </a:prstGeom>
          <a:noFill/>
        </p:spPr>
        <p:txBody>
          <a:bodyPr>
            <a:spAutoFit/>
          </a:bodyPr>
          <a:lstStyle/>
          <a:p>
            <a:pPr>
              <a:defRPr/>
            </a:pPr>
            <a:r>
              <a:rPr lang="en-US" sz="2400" dirty="0">
                <a:solidFill>
                  <a:schemeClr val="bg1"/>
                </a:solidFill>
              </a:rPr>
              <a:t>three possible influences:</a:t>
            </a:r>
          </a:p>
          <a:p>
            <a:pPr>
              <a:defRPr/>
            </a:pPr>
            <a:endParaRPr lang="en-US" sz="2400" dirty="0">
              <a:solidFill>
                <a:schemeClr val="bg1"/>
              </a:solidFill>
            </a:endParaRPr>
          </a:p>
          <a:p>
            <a:pPr marL="1714500" lvl="3" indent="-342900">
              <a:defRPr/>
            </a:pPr>
            <a:r>
              <a:rPr lang="en-US" sz="2400" dirty="0">
                <a:solidFill>
                  <a:schemeClr val="bg1"/>
                </a:solidFill>
              </a:rPr>
              <a:t>1.   </a:t>
            </a:r>
            <a:r>
              <a:rPr lang="en-US" sz="2400" dirty="0" smtClean="0">
                <a:solidFill>
                  <a:schemeClr val="bg1"/>
                </a:solidFill>
              </a:rPr>
              <a:t>An overreaction </a:t>
            </a:r>
            <a:r>
              <a:rPr lang="en-US" sz="2400" dirty="0">
                <a:solidFill>
                  <a:schemeClr val="bg1"/>
                </a:solidFill>
              </a:rPr>
              <a:t>by Protestants against the Roman Catholic distinction </a:t>
            </a:r>
            <a:r>
              <a:rPr lang="en-US" sz="1600" dirty="0">
                <a:solidFill>
                  <a:schemeClr val="bg2">
                    <a:lumMod val="50000"/>
                  </a:schemeClr>
                </a:solidFill>
              </a:rPr>
              <a:t>between mortal sins (sins that kill justifying grace) and venial sin (sins of a lesser nature that do not kill justifying grace).</a:t>
            </a:r>
            <a:endParaRPr lang="en-US" sz="2000" dirty="0">
              <a:solidFill>
                <a:schemeClr val="bg2">
                  <a:lumMod val="50000"/>
                </a:schemeClr>
              </a:solidFill>
            </a:endParaRPr>
          </a:p>
          <a:p>
            <a:pPr marL="1714500" lvl="3" indent="-342900">
              <a:buFontTx/>
              <a:buAutoNum type="arabicParenR"/>
              <a:defRPr/>
            </a:pPr>
            <a:endParaRPr lang="en-US" sz="2000" dirty="0">
              <a:solidFill>
                <a:schemeClr val="bg1"/>
              </a:solidFill>
            </a:endParaRPr>
          </a:p>
          <a:p>
            <a:pPr marL="1828800" lvl="3" indent="-457200">
              <a:buFontTx/>
              <a:buAutoNum type="arabicPeriod" startAt="2"/>
              <a:defRPr/>
            </a:pPr>
            <a:r>
              <a:rPr lang="en-US" sz="2400" dirty="0">
                <a:solidFill>
                  <a:schemeClr val="bg1"/>
                </a:solidFill>
              </a:rPr>
              <a:t>“Evangelical correctness”: </a:t>
            </a:r>
            <a:r>
              <a:rPr lang="en-US" sz="1600" dirty="0">
                <a:solidFill>
                  <a:schemeClr val="bg2">
                    <a:lumMod val="50000"/>
                  </a:schemeClr>
                </a:solidFill>
              </a:rPr>
              <a:t>A tendency within our evangelistic church culture to express common ground with unbelievers </a:t>
            </a:r>
            <a:r>
              <a:rPr lang="en-US" sz="1600" dirty="0" smtClean="0">
                <a:solidFill>
                  <a:schemeClr val="bg2">
                    <a:lumMod val="50000"/>
                  </a:schemeClr>
                </a:solidFill>
              </a:rPr>
              <a:t>(“your </a:t>
            </a:r>
            <a:r>
              <a:rPr lang="en-US" sz="1600" dirty="0">
                <a:solidFill>
                  <a:schemeClr val="bg2">
                    <a:lumMod val="50000"/>
                  </a:schemeClr>
                </a:solidFill>
              </a:rPr>
              <a:t>sin </a:t>
            </a:r>
            <a:r>
              <a:rPr lang="en-US" sz="1600" dirty="0" smtClean="0">
                <a:solidFill>
                  <a:schemeClr val="bg2">
                    <a:lumMod val="50000"/>
                  </a:schemeClr>
                </a:solidFill>
              </a:rPr>
              <a:t>is </a:t>
            </a:r>
            <a:r>
              <a:rPr lang="en-US" sz="1600" dirty="0">
                <a:solidFill>
                  <a:schemeClr val="bg2">
                    <a:lumMod val="50000"/>
                  </a:schemeClr>
                </a:solidFill>
              </a:rPr>
              <a:t>no worse than any </a:t>
            </a:r>
            <a:r>
              <a:rPr lang="en-US" sz="1600" dirty="0" smtClean="0">
                <a:solidFill>
                  <a:schemeClr val="bg2">
                    <a:lumMod val="50000"/>
                  </a:schemeClr>
                </a:solidFill>
              </a:rPr>
              <a:t>other”)</a:t>
            </a:r>
            <a:endParaRPr lang="en-US" sz="2000" dirty="0">
              <a:solidFill>
                <a:schemeClr val="bg2">
                  <a:lumMod val="50000"/>
                </a:schemeClr>
              </a:solidFill>
            </a:endParaRPr>
          </a:p>
          <a:p>
            <a:pPr lvl="3">
              <a:defRPr/>
            </a:pPr>
            <a:endParaRPr lang="en-US" sz="2000" dirty="0">
              <a:solidFill>
                <a:schemeClr val="bg1"/>
              </a:solidFill>
            </a:endParaRPr>
          </a:p>
          <a:p>
            <a:pPr marL="1828800" lvl="3" indent="-457200">
              <a:buFontTx/>
              <a:buAutoNum type="arabicPeriod" startAt="3"/>
              <a:defRPr/>
            </a:pPr>
            <a:r>
              <a:rPr lang="en-US" sz="2400" dirty="0">
                <a:solidFill>
                  <a:schemeClr val="bg1"/>
                </a:solidFill>
              </a:rPr>
              <a:t>Biblical misinterpretation/misrepresentation.</a:t>
            </a:r>
          </a:p>
          <a:p>
            <a:pPr marL="1828800" lvl="3" indent="-457200">
              <a:defRPr/>
            </a:pPr>
            <a:r>
              <a:rPr lang="en-US" sz="2400" dirty="0">
                <a:solidFill>
                  <a:schemeClr val="bg1"/>
                </a:solidFill>
              </a:rPr>
              <a:t>	</a:t>
            </a:r>
            <a:r>
              <a:rPr lang="en-US" sz="1600" dirty="0">
                <a:solidFill>
                  <a:schemeClr val="bg2">
                    <a:lumMod val="50000"/>
                  </a:schemeClr>
                </a:solidFill>
              </a:rPr>
              <a:t>(we’ll look at these at the end)</a:t>
            </a:r>
            <a:endParaRPr lang="en-US" sz="2400" dirty="0">
              <a:solidFill>
                <a:schemeClr val="bg2">
                  <a:lumMod val="50000"/>
                </a:schemeClr>
              </a:solidFill>
            </a:endParaRPr>
          </a:p>
          <a:p>
            <a:pPr>
              <a:defRPr/>
            </a:pP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2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20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p:txBody>
          <a:bodyPr/>
          <a:lstStyle/>
          <a:p>
            <a:pPr eaLnBrk="1" hangingPunct="1"/>
            <a:endParaRPr lang="en-US" smtClean="0"/>
          </a:p>
        </p:txBody>
      </p:sp>
      <p:pic>
        <p:nvPicPr>
          <p:cNvPr id="24579"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4580"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381000" y="2209800"/>
            <a:ext cx="8382000" cy="2062163"/>
          </a:xfrm>
          <a:prstGeom prst="rect">
            <a:avLst/>
          </a:prstGeom>
          <a:noFill/>
        </p:spPr>
        <p:txBody>
          <a:bodyPr>
            <a:spAutoFit/>
          </a:bodyPr>
          <a:lstStyle/>
          <a:p>
            <a:pPr>
              <a:defRPr/>
            </a:pPr>
            <a:r>
              <a:rPr lang="en-US" sz="2400" dirty="0">
                <a:solidFill>
                  <a:schemeClr val="bg1"/>
                </a:solidFill>
              </a:rPr>
              <a:t>Consider the consequences:</a:t>
            </a:r>
          </a:p>
          <a:p>
            <a:pPr>
              <a:defRPr/>
            </a:pPr>
            <a:endParaRPr lang="en-US" sz="2400" dirty="0">
              <a:solidFill>
                <a:schemeClr val="bg1"/>
              </a:solidFill>
            </a:endParaRPr>
          </a:p>
          <a:p>
            <a:pPr marL="1714500" lvl="3" indent="-342900">
              <a:defRPr/>
            </a:pPr>
            <a:r>
              <a:rPr lang="en-US" sz="2400" dirty="0">
                <a:solidFill>
                  <a:schemeClr val="bg1"/>
                </a:solidFill>
              </a:rPr>
              <a:t>1. </a:t>
            </a:r>
            <a:r>
              <a:rPr lang="en-US" sz="1600" dirty="0">
                <a:solidFill>
                  <a:schemeClr val="bg1"/>
                </a:solidFill>
              </a:rPr>
              <a:t> </a:t>
            </a:r>
            <a:r>
              <a:rPr lang="en-US" sz="2400" dirty="0">
                <a:solidFill>
                  <a:schemeClr val="bg1"/>
                </a:solidFill>
              </a:rPr>
              <a:t>Does God act as if this is true? </a:t>
            </a:r>
            <a:r>
              <a:rPr lang="en-US" sz="1600" dirty="0">
                <a:solidFill>
                  <a:schemeClr val="bg2">
                    <a:lumMod val="50000"/>
                  </a:schemeClr>
                </a:solidFill>
              </a:rPr>
              <a:t>Is God equally angry at every sin?   Does the Spirit convict equally all sin?</a:t>
            </a:r>
            <a:endParaRPr lang="en-US" sz="2000" dirty="0">
              <a:solidFill>
                <a:schemeClr val="bg2">
                  <a:lumMod val="50000"/>
                </a:schemeClr>
              </a:solidFill>
            </a:endParaRPr>
          </a:p>
          <a:p>
            <a:pPr marL="1714500" lvl="3" indent="-342900">
              <a:buFontTx/>
              <a:buAutoNum type="arabicParenR"/>
              <a:defRPr/>
            </a:pPr>
            <a:endParaRPr lang="en-US" sz="2000" dirty="0">
              <a:solidFill>
                <a:schemeClr val="bg1"/>
              </a:solidFill>
            </a:endParaRPr>
          </a:p>
          <a:p>
            <a:pPr>
              <a:defRPr/>
            </a:pP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eaLnBrk="1" hangingPunct="1"/>
            <a:endParaRPr lang="en-US" smtClean="0"/>
          </a:p>
        </p:txBody>
      </p:sp>
      <p:pic>
        <p:nvPicPr>
          <p:cNvPr id="25603"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5604"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381000" y="2209800"/>
            <a:ext cx="8382000" cy="2000250"/>
          </a:xfrm>
          <a:prstGeom prst="rect">
            <a:avLst/>
          </a:prstGeom>
          <a:noFill/>
        </p:spPr>
        <p:txBody>
          <a:bodyPr>
            <a:spAutoFit/>
          </a:bodyPr>
          <a:lstStyle/>
          <a:p>
            <a:pPr>
              <a:defRPr/>
            </a:pPr>
            <a:r>
              <a:rPr lang="en-US" sz="2400" dirty="0">
                <a:solidFill>
                  <a:schemeClr val="bg1"/>
                </a:solidFill>
              </a:rPr>
              <a:t>Consider the consequences:</a:t>
            </a:r>
          </a:p>
          <a:p>
            <a:pPr marL="1714500" lvl="3" indent="-342900">
              <a:defRPr/>
            </a:pPr>
            <a:endParaRPr lang="en-US" sz="2000" dirty="0">
              <a:solidFill>
                <a:schemeClr val="bg1"/>
              </a:solidFill>
            </a:endParaRPr>
          </a:p>
          <a:p>
            <a:pPr marL="1828800" lvl="3" indent="-457200">
              <a:buFontTx/>
              <a:buAutoNum type="arabicPeriod" startAt="2"/>
              <a:defRPr/>
            </a:pPr>
            <a:r>
              <a:rPr lang="en-US" sz="2400" dirty="0">
                <a:solidFill>
                  <a:schemeClr val="bg1"/>
                </a:solidFill>
              </a:rPr>
              <a:t>Does anyone live like this? </a:t>
            </a:r>
            <a:r>
              <a:rPr lang="en-US" sz="1600" dirty="0">
                <a:solidFill>
                  <a:schemeClr val="bg2">
                    <a:lumMod val="50000"/>
                  </a:schemeClr>
                </a:solidFill>
              </a:rPr>
              <a:t>Is my conscience weighed down equally  with all sins—particularly unrepentant sin?</a:t>
            </a:r>
            <a:endParaRPr lang="en-US" sz="2000" dirty="0">
              <a:solidFill>
                <a:schemeClr val="bg2">
                  <a:lumMod val="50000"/>
                </a:schemeClr>
              </a:solidFill>
            </a:endParaRPr>
          </a:p>
          <a:p>
            <a:pPr lvl="3">
              <a:defRPr/>
            </a:pPr>
            <a:endParaRPr lang="en-US" sz="2000" dirty="0">
              <a:solidFill>
                <a:schemeClr val="bg1"/>
              </a:solidFill>
            </a:endParaRPr>
          </a:p>
          <a:p>
            <a:pPr>
              <a:defRPr/>
            </a:pPr>
            <a:endParaRPr lang="en-US" sz="2000" dirty="0">
              <a:solidFill>
                <a:schemeClr val="bg1"/>
              </a:solidFill>
            </a:endParaRPr>
          </a:p>
        </p:txBody>
      </p:sp>
      <p:sp>
        <p:nvSpPr>
          <p:cNvPr id="7" name="TextBox 6"/>
          <p:cNvSpPr txBox="1">
            <a:spLocks noChangeArrowheads="1"/>
          </p:cNvSpPr>
          <p:nvPr/>
        </p:nvSpPr>
        <p:spPr bwMode="auto">
          <a:xfrm>
            <a:off x="3810000" y="5638800"/>
            <a:ext cx="5029200" cy="461963"/>
          </a:xfrm>
          <a:prstGeom prst="rect">
            <a:avLst/>
          </a:prstGeom>
          <a:noFill/>
          <a:ln w="9525">
            <a:noFill/>
            <a:miter lim="800000"/>
            <a:headEnd/>
            <a:tailEnd/>
          </a:ln>
        </p:spPr>
        <p:txBody>
          <a:bodyPr>
            <a:spAutoFit/>
          </a:bodyPr>
          <a:lstStyle/>
          <a:p>
            <a:r>
              <a:rPr lang="en-US" sz="2400" dirty="0">
                <a:solidFill>
                  <a:schemeClr val="bg1"/>
                </a:solidFill>
              </a:rPr>
              <a:t>Could the Church function like this?</a:t>
            </a:r>
          </a:p>
        </p:txBody>
      </p:sp>
      <p:pic>
        <p:nvPicPr>
          <p:cNvPr id="1026" name="Picture 2"/>
          <p:cNvPicPr>
            <a:picLocks noChangeAspect="1" noChangeArrowheads="1"/>
          </p:cNvPicPr>
          <p:nvPr/>
        </p:nvPicPr>
        <p:blipFill>
          <a:blip r:embed="rId3" cstate="print"/>
          <a:srcRect/>
          <a:stretch>
            <a:fillRect/>
          </a:stretch>
        </p:blipFill>
        <p:spPr bwMode="auto">
          <a:xfrm>
            <a:off x="5562600" y="3886200"/>
            <a:ext cx="2762250" cy="16573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3962400"/>
            <a:ext cx="3028950" cy="1514475"/>
          </a:xfrm>
          <a:prstGeom prst="rect">
            <a:avLst/>
          </a:prstGeom>
          <a:noFill/>
          <a:ln w="9525">
            <a:noFill/>
            <a:miter lim="800000"/>
            <a:headEnd/>
            <a:tailEnd/>
          </a:ln>
        </p:spPr>
      </p:pic>
      <p:sp>
        <p:nvSpPr>
          <p:cNvPr id="9" name="Right Arrow 8"/>
          <p:cNvSpPr/>
          <p:nvPr/>
        </p:nvSpPr>
        <p:spPr>
          <a:xfrm>
            <a:off x="4038600" y="4572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ssolv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7" grpId="0"/>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p:txBody>
          <a:bodyPr/>
          <a:lstStyle/>
          <a:p>
            <a:pPr eaLnBrk="1" hangingPunct="1"/>
            <a:endParaRPr lang="en-US" smtClean="0"/>
          </a:p>
        </p:txBody>
      </p:sp>
      <p:pic>
        <p:nvPicPr>
          <p:cNvPr id="26627"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6628"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381000" y="2209800"/>
            <a:ext cx="8382000" cy="2185988"/>
          </a:xfrm>
          <a:prstGeom prst="rect">
            <a:avLst/>
          </a:prstGeom>
          <a:noFill/>
        </p:spPr>
        <p:txBody>
          <a:bodyPr>
            <a:spAutoFit/>
          </a:bodyPr>
          <a:lstStyle/>
          <a:p>
            <a:pPr>
              <a:defRPr/>
            </a:pPr>
            <a:r>
              <a:rPr lang="en-US" sz="2400" dirty="0">
                <a:solidFill>
                  <a:schemeClr val="bg1"/>
                </a:solidFill>
              </a:rPr>
              <a:t>Consider the consequences:</a:t>
            </a:r>
          </a:p>
          <a:p>
            <a:pPr lvl="3">
              <a:defRPr/>
            </a:pPr>
            <a:endParaRPr lang="en-US" sz="2000" dirty="0">
              <a:solidFill>
                <a:schemeClr val="bg1"/>
              </a:solidFill>
            </a:endParaRPr>
          </a:p>
          <a:p>
            <a:pPr marL="1828800" lvl="3" indent="-457200">
              <a:buFontTx/>
              <a:buAutoNum type="arabicPeriod" startAt="3"/>
              <a:defRPr/>
            </a:pPr>
            <a:r>
              <a:rPr lang="en-US" sz="2400" dirty="0">
                <a:solidFill>
                  <a:schemeClr val="bg1"/>
                </a:solidFill>
              </a:rPr>
              <a:t>There are many instances in the Scriptures where degrees of sin are distinguished.</a:t>
            </a:r>
          </a:p>
          <a:p>
            <a:pPr marL="1828800" lvl="3" indent="-457200">
              <a:defRPr/>
            </a:pPr>
            <a:r>
              <a:rPr lang="en-US" sz="2400" dirty="0">
                <a:solidFill>
                  <a:schemeClr val="bg1"/>
                </a:solidFill>
              </a:rPr>
              <a:t>	</a:t>
            </a:r>
            <a:endParaRPr lang="en-US" sz="2400" dirty="0">
              <a:solidFill>
                <a:schemeClr val="bg2">
                  <a:lumMod val="50000"/>
                </a:schemeClr>
              </a:solidFill>
            </a:endParaRPr>
          </a:p>
          <a:p>
            <a:pPr>
              <a:defRPr/>
            </a:pP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pPr eaLnBrk="1" hangingPunct="1"/>
            <a:endParaRPr lang="en-US" smtClean="0"/>
          </a:p>
        </p:txBody>
      </p:sp>
      <p:pic>
        <p:nvPicPr>
          <p:cNvPr id="27651"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7652"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pic>
        <p:nvPicPr>
          <p:cNvPr id="27654" name="Picture 2"/>
          <p:cNvPicPr>
            <a:picLocks noChangeAspect="1" noChangeArrowheads="1"/>
          </p:cNvPicPr>
          <p:nvPr/>
        </p:nvPicPr>
        <p:blipFill>
          <a:blip r:embed="rId3" cstate="print"/>
          <a:srcRect/>
          <a:stretch>
            <a:fillRect/>
          </a:stretch>
        </p:blipFill>
        <p:spPr bwMode="auto">
          <a:xfrm>
            <a:off x="762000" y="3276600"/>
            <a:ext cx="3495675" cy="2381250"/>
          </a:xfrm>
          <a:prstGeom prst="rect">
            <a:avLst/>
          </a:prstGeom>
          <a:noFill/>
          <a:ln w="9525">
            <a:noFill/>
            <a:miter lim="800000"/>
            <a:headEnd/>
            <a:tailEnd/>
          </a:ln>
        </p:spPr>
      </p:pic>
      <p:sp>
        <p:nvSpPr>
          <p:cNvPr id="8" name="TextBox 7"/>
          <p:cNvSpPr txBox="1"/>
          <p:nvPr/>
        </p:nvSpPr>
        <p:spPr>
          <a:xfrm>
            <a:off x="4648200" y="4343400"/>
            <a:ext cx="3886200" cy="1570038"/>
          </a:xfrm>
          <a:prstGeom prst="rect">
            <a:avLst/>
          </a:prstGeom>
          <a:noFill/>
        </p:spPr>
        <p:txBody>
          <a:bodyPr>
            <a:spAutoFit/>
          </a:bodyPr>
          <a:lstStyle/>
          <a:p>
            <a:pPr>
              <a:defRPr/>
            </a:pPr>
            <a:r>
              <a:rPr lang="en-US" sz="2400" dirty="0">
                <a:solidFill>
                  <a:schemeClr val="bg1"/>
                </a:solidFill>
              </a:rPr>
              <a:t>“He who has handed me over to you has committed the </a:t>
            </a:r>
            <a:r>
              <a:rPr lang="en-US" sz="2400" dirty="0">
                <a:solidFill>
                  <a:schemeClr val="accent6">
                    <a:lumMod val="75000"/>
                  </a:schemeClr>
                </a:solidFill>
                <a:effectLst>
                  <a:outerShdw blurRad="38100" dist="38100" dir="2700000" algn="tl">
                    <a:srgbClr val="000000">
                      <a:alpha val="43137"/>
                    </a:srgbClr>
                  </a:outerShdw>
                </a:effectLst>
              </a:rPr>
              <a:t>greater</a:t>
            </a:r>
            <a:r>
              <a:rPr lang="en-US" sz="2400" dirty="0">
                <a:solidFill>
                  <a:schemeClr val="bg1"/>
                </a:solidFill>
              </a:rPr>
              <a:t> sin.” 				John 19:11</a:t>
            </a:r>
            <a:endParaRPr lang="en-US" sz="2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pPr eaLnBrk="1" hangingPunct="1"/>
            <a:endParaRPr lang="en-US" smtClean="0"/>
          </a:p>
        </p:txBody>
      </p:sp>
      <p:pic>
        <p:nvPicPr>
          <p:cNvPr id="27651"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7652"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4800600" y="2971800"/>
            <a:ext cx="3886200" cy="2677656"/>
          </a:xfrm>
          <a:prstGeom prst="rect">
            <a:avLst/>
          </a:prstGeom>
          <a:noFill/>
        </p:spPr>
        <p:txBody>
          <a:bodyPr>
            <a:spAutoFit/>
          </a:bodyPr>
          <a:lstStyle/>
          <a:p>
            <a:r>
              <a:rPr lang="en-US" sz="2400" dirty="0" smtClean="0">
                <a:solidFill>
                  <a:schemeClr val="bg1"/>
                </a:solidFill>
              </a:rPr>
              <a:t>“Whoever then relaxes one of </a:t>
            </a:r>
            <a:r>
              <a:rPr lang="en-US" sz="2400" i="1" dirty="0" smtClean="0">
                <a:solidFill>
                  <a:schemeClr val="bg1"/>
                </a:solidFill>
              </a:rPr>
              <a:t>the</a:t>
            </a:r>
          </a:p>
          <a:p>
            <a:r>
              <a:rPr lang="en-US" sz="2400" i="1" dirty="0" smtClean="0">
                <a:solidFill>
                  <a:srgbClr val="FFC000"/>
                </a:solidFill>
              </a:rPr>
              <a:t>least of these commandments </a:t>
            </a:r>
            <a:r>
              <a:rPr lang="en-US" sz="2400" i="1" dirty="0" smtClean="0">
                <a:solidFill>
                  <a:schemeClr val="bg1"/>
                </a:solidFill>
              </a:rPr>
              <a:t>and teaches men so, shall be called least in the kingdom</a:t>
            </a:r>
          </a:p>
          <a:p>
            <a:r>
              <a:rPr lang="en-US" sz="2400" dirty="0" smtClean="0">
                <a:solidFill>
                  <a:schemeClr val="bg1"/>
                </a:solidFill>
              </a:rPr>
              <a:t>of heaven” (Matt. 5:19)</a:t>
            </a:r>
            <a:endParaRPr lang="en-US" sz="2400"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4800600" y="2686050"/>
            <a:ext cx="3733800" cy="30289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600200" y="3352800"/>
            <a:ext cx="2857500" cy="1866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667000"/>
            <a:ext cx="9144000" cy="3810000"/>
          </a:xfrm>
          <a:prstGeom prst="rect">
            <a:avLst/>
          </a:prstGeom>
          <a:noFill/>
          <a:ln w="9525">
            <a:noFill/>
            <a:miter lim="800000"/>
            <a:headEnd/>
            <a:tailEnd/>
          </a:ln>
        </p:spPr>
      </p:pic>
      <p:sp>
        <p:nvSpPr>
          <p:cNvPr id="27650" name="Title 1"/>
          <p:cNvSpPr>
            <a:spLocks noGrp="1"/>
          </p:cNvSpPr>
          <p:nvPr>
            <p:ph type="title" idx="4294967295"/>
          </p:nvPr>
        </p:nvSpPr>
        <p:spPr/>
        <p:txBody>
          <a:bodyPr/>
          <a:lstStyle/>
          <a:p>
            <a:pPr eaLnBrk="1" hangingPunct="1"/>
            <a:endParaRPr lang="en-US" smtClean="0"/>
          </a:p>
        </p:txBody>
      </p:sp>
      <p:pic>
        <p:nvPicPr>
          <p:cNvPr id="27651" name="Picture 2"/>
          <p:cNvPicPr>
            <a:picLocks noChangeAspect="1" noChangeArrowheads="1"/>
          </p:cNvPicPr>
          <p:nvPr/>
        </p:nvPicPr>
        <p:blipFill>
          <a:blip r:embed="rId3"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7652"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2971800" y="2667000"/>
            <a:ext cx="5943600" cy="3785652"/>
          </a:xfrm>
          <a:prstGeom prst="rect">
            <a:avLst/>
          </a:prstGeom>
          <a:noFill/>
        </p:spPr>
        <p:txBody>
          <a:bodyPr wrap="square">
            <a:spAutoFit/>
          </a:bodyPr>
          <a:lstStyle/>
          <a:p>
            <a:pPr algn="r"/>
            <a:r>
              <a:rPr lang="en-US" sz="2000" dirty="0" smtClean="0">
                <a:solidFill>
                  <a:schemeClr val="bg1"/>
                </a:solidFill>
                <a:effectLst>
                  <a:outerShdw blurRad="38100" dist="38100" dir="2700000" algn="tl">
                    <a:srgbClr val="000000">
                      <a:alpha val="43137"/>
                    </a:srgbClr>
                  </a:outerShdw>
                </a:effectLst>
              </a:rPr>
              <a:t>When God showed Ezekiel visions of sins in the temple of Jerusalem, he first showed Ezekiel certain things, then said, “But you will see </a:t>
            </a:r>
            <a:r>
              <a:rPr lang="en-US" sz="2000" i="1" dirty="0" smtClean="0">
                <a:solidFill>
                  <a:schemeClr val="bg1"/>
                </a:solidFill>
                <a:effectLst>
                  <a:outerShdw blurRad="38100" dist="38100" dir="2700000" algn="tl">
                    <a:srgbClr val="000000">
                      <a:alpha val="43137"/>
                    </a:srgbClr>
                  </a:outerShdw>
                </a:effectLst>
              </a:rPr>
              <a:t>still greater abominations”</a:t>
            </a:r>
          </a:p>
          <a:p>
            <a:pPr algn="r"/>
            <a:r>
              <a:rPr lang="en-US" sz="2000" dirty="0" smtClean="0">
                <a:solidFill>
                  <a:schemeClr val="bg1"/>
                </a:solidFill>
                <a:effectLst>
                  <a:outerShdw blurRad="38100" dist="38100" dir="2700000" algn="tl">
                    <a:srgbClr val="000000">
                      <a:alpha val="43137"/>
                    </a:srgbClr>
                  </a:outerShdw>
                </a:effectLst>
              </a:rPr>
              <a:t>(Ezek. 8:6). Next he showed Ezekiel the secret sins of some of the elders of Israel and said, “You will see </a:t>
            </a:r>
            <a:r>
              <a:rPr lang="en-US" sz="2000" i="1" dirty="0" smtClean="0">
                <a:solidFill>
                  <a:schemeClr val="bg1"/>
                </a:solidFill>
                <a:effectLst>
                  <a:outerShdw blurRad="38100" dist="38100" dir="2700000" algn="tl">
                    <a:srgbClr val="000000">
                      <a:alpha val="43137"/>
                    </a:srgbClr>
                  </a:outerShdw>
                </a:effectLst>
              </a:rPr>
              <a:t>still greater abominations which they commit” (Ezek. 8:13). Then </a:t>
            </a:r>
            <a:r>
              <a:rPr lang="en-US" sz="2000" dirty="0" smtClean="0">
                <a:solidFill>
                  <a:schemeClr val="bg1"/>
                </a:solidFill>
                <a:effectLst>
                  <a:outerShdw blurRad="38100" dist="38100" dir="2700000" algn="tl">
                    <a:srgbClr val="000000">
                      <a:alpha val="43137"/>
                    </a:srgbClr>
                  </a:outerShdw>
                </a:effectLst>
              </a:rPr>
              <a:t>the Lord showed Ezekiel a picture of women weeping for a Babylonian deity and said, “Have you seen this, O son of man? You will see </a:t>
            </a:r>
            <a:r>
              <a:rPr lang="en-US" sz="2000" i="1" dirty="0" smtClean="0">
                <a:solidFill>
                  <a:schemeClr val="bg1"/>
                </a:solidFill>
                <a:effectLst>
                  <a:outerShdw blurRad="38100" dist="38100" dir="2700000" algn="tl">
                    <a:srgbClr val="000000">
                      <a:alpha val="43137"/>
                    </a:srgbClr>
                  </a:outerShdw>
                </a:effectLst>
              </a:rPr>
              <a:t>still greater abominations than </a:t>
            </a:r>
            <a:r>
              <a:rPr lang="en-US" sz="2000" dirty="0" smtClean="0">
                <a:solidFill>
                  <a:schemeClr val="bg1"/>
                </a:solidFill>
                <a:effectLst>
                  <a:outerShdw blurRad="38100" dist="38100" dir="2700000" algn="tl">
                    <a:srgbClr val="000000">
                      <a:alpha val="43137"/>
                    </a:srgbClr>
                  </a:outerShdw>
                </a:effectLst>
              </a:rPr>
              <a:t>these” (Ezek. 8:15). Finally, he showed Ezekiel twenty-five men in the temple, with</a:t>
            </a:r>
          </a:p>
          <a:p>
            <a:pPr algn="r"/>
            <a:r>
              <a:rPr lang="en-US" sz="2000" dirty="0" smtClean="0">
                <a:solidFill>
                  <a:schemeClr val="bg1"/>
                </a:solidFill>
                <a:effectLst>
                  <a:outerShdw blurRad="38100" dist="38100" dir="2700000" algn="tl">
                    <a:srgbClr val="000000">
                      <a:alpha val="43137"/>
                    </a:srgbClr>
                  </a:outerShdw>
                </a:effectLst>
              </a:rPr>
              <a:t>their backs to the Lord and worshiping the sun instead.</a:t>
            </a:r>
            <a:endParaRPr lang="en-US" sz="2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pPr eaLnBrk="1" hangingPunct="1"/>
            <a:endParaRPr lang="en-US" smtClean="0"/>
          </a:p>
        </p:txBody>
      </p:sp>
      <p:pic>
        <p:nvPicPr>
          <p:cNvPr id="28675" name="Picture 2"/>
          <p:cNvPicPr>
            <a:picLocks noChangeAspect="1" noChangeArrowheads="1"/>
          </p:cNvPicPr>
          <p:nvPr/>
        </p:nvPicPr>
        <p:blipFill>
          <a:blip r:embed="rId2" cstate="print">
            <a:lum bright="-2000" contrast="-18000"/>
          </a:blip>
          <a:srcRect/>
          <a:stretch>
            <a:fillRect/>
          </a:stretch>
        </p:blipFill>
        <p:spPr bwMode="auto">
          <a:xfrm>
            <a:off x="0" y="0"/>
            <a:ext cx="9144000" cy="1600200"/>
          </a:xfrm>
          <a:prstGeom prst="rect">
            <a:avLst/>
          </a:prstGeom>
          <a:noFill/>
          <a:ln w="9525">
            <a:noFill/>
            <a:miter lim="800000"/>
            <a:headEnd/>
            <a:tailEnd/>
          </a:ln>
        </p:spPr>
      </p:pic>
      <p:sp>
        <p:nvSpPr>
          <p:cNvPr id="28676" name="Text Box 4"/>
          <p:cNvSpPr txBox="1">
            <a:spLocks noChangeArrowheads="1"/>
          </p:cNvSpPr>
          <p:nvPr/>
        </p:nvSpPr>
        <p:spPr bwMode="auto">
          <a:xfrm>
            <a:off x="381000" y="1676400"/>
            <a:ext cx="8382000" cy="461963"/>
          </a:xfrm>
          <a:prstGeom prst="rect">
            <a:avLst/>
          </a:prstGeom>
          <a:noFill/>
          <a:ln w="9525">
            <a:noFill/>
            <a:miter lim="800000"/>
            <a:headEnd/>
            <a:tailEnd/>
          </a:ln>
        </p:spPr>
        <p:txBody>
          <a:bodyPr>
            <a:spAutoFit/>
          </a:bodyPr>
          <a:lstStyle/>
          <a:p>
            <a:pPr algn="ctr">
              <a:spcBef>
                <a:spcPct val="50000"/>
              </a:spcBef>
            </a:pPr>
            <a:r>
              <a:rPr lang="en-US" sz="2400">
                <a:solidFill>
                  <a:schemeClr val="bg1"/>
                </a:solidFill>
                <a:latin typeface="Ringbearer"/>
              </a:rPr>
              <a:t>MYTH #3: ALL sins are EQUAL in the sight of GOD.</a:t>
            </a:r>
          </a:p>
        </p:txBody>
      </p:sp>
      <p:sp>
        <p:nvSpPr>
          <p:cNvPr id="6" name="TextBox 5"/>
          <p:cNvSpPr txBox="1"/>
          <p:nvPr/>
        </p:nvSpPr>
        <p:spPr>
          <a:xfrm>
            <a:off x="0" y="2209800"/>
            <a:ext cx="9144000" cy="400050"/>
          </a:xfrm>
          <a:prstGeom prst="rect">
            <a:avLst/>
          </a:prstGeom>
          <a:noFill/>
        </p:spPr>
        <p:txBody>
          <a:bodyPr>
            <a:spAutoFit/>
          </a:bodyPr>
          <a:lstStyle/>
          <a:p>
            <a:pPr>
              <a:defRPr/>
            </a:pPr>
            <a:r>
              <a:rPr lang="en-US" sz="2000" dirty="0">
                <a:solidFill>
                  <a:schemeClr val="bg1"/>
                </a:solidFill>
              </a:rPr>
              <a:t>Instances in the Scriptures where degrees of sin are distinguished:</a:t>
            </a:r>
            <a:endParaRPr lang="en-US" sz="2000" dirty="0">
              <a:solidFill>
                <a:schemeClr val="bg2">
                  <a:lumMod val="50000"/>
                </a:schemeClr>
              </a:solidFill>
            </a:endParaRPr>
          </a:p>
        </p:txBody>
      </p:sp>
      <p:sp>
        <p:nvSpPr>
          <p:cNvPr id="8" name="TextBox 7"/>
          <p:cNvSpPr txBox="1"/>
          <p:nvPr/>
        </p:nvSpPr>
        <p:spPr>
          <a:xfrm>
            <a:off x="4724400" y="3505200"/>
            <a:ext cx="3886200" cy="1878013"/>
          </a:xfrm>
          <a:prstGeom prst="rect">
            <a:avLst/>
          </a:prstGeom>
          <a:noFill/>
        </p:spPr>
        <p:txBody>
          <a:bodyPr>
            <a:spAutoFit/>
          </a:bodyPr>
          <a:lstStyle/>
          <a:p>
            <a:pPr algn="r">
              <a:defRPr/>
            </a:pPr>
            <a:r>
              <a:rPr lang="en-US" sz="2400" dirty="0">
                <a:solidFill>
                  <a:schemeClr val="bg1"/>
                </a:solidFill>
              </a:rPr>
              <a:t>Certain sins in the law are distinguished in a particular context as an abomination to God </a:t>
            </a:r>
            <a:r>
              <a:rPr lang="en-US" sz="2000" dirty="0">
                <a:solidFill>
                  <a:schemeClr val="bg2">
                    <a:lumMod val="50000"/>
                  </a:schemeClr>
                </a:solidFill>
              </a:rPr>
              <a:t>(e.g. Lev. 18:22; Deut. 7:25, Deut. 23:18, Isa. 41:24).</a:t>
            </a:r>
            <a:endParaRPr lang="en-US" sz="2400" dirty="0">
              <a:solidFill>
                <a:schemeClr val="bg2">
                  <a:lumMod val="50000"/>
                </a:schemeClr>
              </a:solidFill>
            </a:endParaRPr>
          </a:p>
        </p:txBody>
      </p:sp>
      <p:sp>
        <p:nvSpPr>
          <p:cNvPr id="9" name="Rounded Rectangular Callout 8"/>
          <p:cNvSpPr/>
          <p:nvPr/>
        </p:nvSpPr>
        <p:spPr>
          <a:xfrm>
            <a:off x="533400" y="3657600"/>
            <a:ext cx="3505200" cy="990600"/>
          </a:xfrm>
          <a:prstGeom prst="wedgeRoundRectCallout">
            <a:avLst>
              <a:gd name="adj1" fmla="val 72512"/>
              <a:gd name="adj2" fmla="val 96224"/>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t>Eg</a:t>
            </a:r>
            <a:r>
              <a:rPr lang="en-US" sz="2000" dirty="0"/>
              <a:t>.  Certain Sexual sins, Idolatry, and funding the church by abominable means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86750</TotalTime>
  <Words>11644</Words>
  <Application>Microsoft Office PowerPoint</Application>
  <PresentationFormat>On-screen Show (4:3)</PresentationFormat>
  <Paragraphs>1558</Paragraphs>
  <Slides>122</Slides>
  <Notes>41</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Systematic Theology</vt:lpstr>
      <vt:lpstr>Introduction: Systematic Theology</vt:lpstr>
      <vt:lpstr>Introduction: Systematic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 as Male &amp; Female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do with Paul’s words in Ephesians 5:21?</vt:lpstr>
      <vt:lpstr>PowerPoint Presentation</vt:lpstr>
      <vt:lpstr>PowerPoint Presentation</vt:lpstr>
      <vt:lpstr>PowerPoint Presentation</vt:lpstr>
      <vt:lpstr>E.  1. What, then, are the ramifications for marriage?</vt:lpstr>
      <vt:lpstr>E.  2. How sacred is Marriage?*</vt:lpstr>
      <vt:lpstr>E.  2. How sacred is Marriage?*</vt:lpstr>
      <vt:lpstr>E.  3. What about divorce?*</vt:lpstr>
      <vt:lpstr>E.  4. What about remarriage?*</vt:lpstr>
      <vt:lpstr>E.  4. What about remarriage?*</vt:lpstr>
      <vt:lpstr>E.  5. What about celibacy?*</vt:lpstr>
      <vt:lpstr>E.  5. What about celibacy?*</vt:lpstr>
      <vt:lpstr>E.  5. What about celibacy?*</vt:lpstr>
      <vt:lpstr>E.  5. What about celibacy?*</vt:lpstr>
      <vt:lpstr>E.  5. What about celibacy?*</vt:lpstr>
      <vt:lpstr>E.  6. What about culture’s view of family?*</vt:lpstr>
      <vt:lpstr>E.  6. What about culture’s view of family?*</vt:lpstr>
      <vt:lpstr>E.  6. What about culture’s view of family?*</vt:lpstr>
      <vt:lpstr>E.  6. What about culture’s view of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Systematic Theology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Systematic Theology</dc:title>
  <dc:creator>daddyman</dc:creator>
  <cp:lastModifiedBy>Chris Eckart</cp:lastModifiedBy>
  <cp:revision>618</cp:revision>
  <dcterms:created xsi:type="dcterms:W3CDTF">2011-01-01T22:04:12Z</dcterms:created>
  <dcterms:modified xsi:type="dcterms:W3CDTF">2019-03-14T12:14:49Z</dcterms:modified>
</cp:coreProperties>
</file>