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58" r:id="rId4"/>
    <p:sldId id="259" r:id="rId5"/>
    <p:sldId id="264" r:id="rId6"/>
    <p:sldId id="261" r:id="rId7"/>
    <p:sldId id="263" r:id="rId8"/>
    <p:sldId id="265"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8" autoAdjust="0"/>
    <p:restoredTop sz="94660"/>
  </p:normalViewPr>
  <p:slideViewPr>
    <p:cSldViewPr>
      <p:cViewPr varScale="1">
        <p:scale>
          <a:sx n="90" d="100"/>
          <a:sy n="90" d="100"/>
        </p:scale>
        <p:origin x="-5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87C11D-6157-49E0-88B2-B93D05DC9A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290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7CBB7-C6A4-4316-B8B3-EEC949904D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211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08F17-71AF-4FE0-A854-A8A0CDE67C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98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6EBEED-0285-4159-826E-4CFF2C29C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524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D9017-E6BC-4BFC-ABD8-98B10B326A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9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66C71B-DD14-49B0-AE17-E3EFC897AA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00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39189F-2634-4F36-9C53-7A41FDF72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04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727F9B-A845-46D2-ABE7-A32AB0F181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000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5D3715-4606-4459-B049-54043C51BA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623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14AA7A-65FA-4414-B007-6B7BE19E7C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007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26D950-EC27-4396-8F5C-335B84375F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01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33333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0B6D554-3995-4035-8FDA-E64C7700E95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1992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7"/>
          <p:cNvSpPr>
            <a:spLocks noChangeArrowheads="1"/>
          </p:cNvSpPr>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smtClean="0">
                <a:solidFill>
                  <a:srgbClr val="FFFFFF"/>
                </a:solidFill>
                <a:latin typeface="Ringbearer" pitchFamily="18" charset="0"/>
              </a:rPr>
              <a:t>Ash Wednesday Preparation</a:t>
            </a:r>
            <a:endParaRPr lang="en-US" altLang="en-US" dirty="0">
              <a:solidFill>
                <a:srgbClr val="FFFFFF"/>
              </a:solidFill>
              <a:latin typeface="Ringbearer" pitchFamily="18" charset="0"/>
            </a:endParaRPr>
          </a:p>
        </p:txBody>
      </p:sp>
      <p:sp>
        <p:nvSpPr>
          <p:cNvPr id="35844" name="Text Box 1029"/>
          <p:cNvSpPr txBox="1">
            <a:spLocks noChangeArrowheads="1"/>
          </p:cNvSpPr>
          <p:nvPr/>
        </p:nvSpPr>
        <p:spPr bwMode="auto">
          <a:xfrm>
            <a:off x="654050" y="1609725"/>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000">
              <a:solidFill>
                <a:srgbClr val="FFFFFF"/>
              </a:solidFill>
            </a:endParaRPr>
          </a:p>
          <a:p>
            <a:pPr eaLnBrk="1" fontAlgn="base" hangingPunct="1">
              <a:spcBef>
                <a:spcPct val="0"/>
              </a:spcBef>
              <a:spcAft>
                <a:spcPct val="0"/>
              </a:spcAft>
              <a:buFontTx/>
              <a:buNone/>
            </a:pPr>
            <a:endParaRPr lang="en-US" altLang="en-US" sz="1600">
              <a:solidFill>
                <a:srgbClr val="FFFFFF"/>
              </a:solidFill>
            </a:endParaRPr>
          </a:p>
        </p:txBody>
      </p:sp>
      <p:pic>
        <p:nvPicPr>
          <p:cNvPr id="2050" name="Picture 2" descr="Image result for ash wednesday "/>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772" y="1295400"/>
            <a:ext cx="916781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0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7"/>
          <p:cNvSpPr>
            <a:spLocks noChangeArrowheads="1"/>
          </p:cNvSpPr>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smtClean="0">
                <a:solidFill>
                  <a:srgbClr val="FFFFFF"/>
                </a:solidFill>
                <a:latin typeface="Ringbearer" pitchFamily="18" charset="0"/>
              </a:rPr>
              <a:t>Ash Wednesday Preparation</a:t>
            </a:r>
            <a:endParaRPr lang="en-US" altLang="en-US" dirty="0">
              <a:solidFill>
                <a:srgbClr val="FFFFFF"/>
              </a:solidFill>
              <a:latin typeface="Ringbearer" pitchFamily="18" charset="0"/>
            </a:endParaRPr>
          </a:p>
        </p:txBody>
      </p:sp>
      <p:sp>
        <p:nvSpPr>
          <p:cNvPr id="35844" name="Text Box 1029"/>
          <p:cNvSpPr txBox="1">
            <a:spLocks noChangeArrowheads="1"/>
          </p:cNvSpPr>
          <p:nvPr/>
        </p:nvSpPr>
        <p:spPr bwMode="auto">
          <a:xfrm>
            <a:off x="654050" y="1609725"/>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000">
              <a:solidFill>
                <a:srgbClr val="FFFFFF"/>
              </a:solidFill>
            </a:endParaRPr>
          </a:p>
          <a:p>
            <a:pPr eaLnBrk="1" fontAlgn="base" hangingPunct="1">
              <a:spcBef>
                <a:spcPct val="0"/>
              </a:spcBef>
              <a:spcAft>
                <a:spcPct val="0"/>
              </a:spcAft>
              <a:buFontTx/>
              <a:buNone/>
            </a:pPr>
            <a:endParaRPr lang="en-US" altLang="en-US" sz="1600">
              <a:solidFill>
                <a:srgbClr val="FFFFFF"/>
              </a:solidFill>
            </a:endParaRPr>
          </a:p>
        </p:txBody>
      </p:sp>
      <p:pic>
        <p:nvPicPr>
          <p:cNvPr id="1026" name="Picture 2" descr="Image result for ash wednesday "/>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1362" y="2209800"/>
            <a:ext cx="7810500" cy="4391644"/>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1030"/>
          <p:cNvSpPr>
            <a:spLocks noGrp="1" noChangeArrowheads="1"/>
          </p:cNvSpPr>
          <p:nvPr>
            <p:ph type="body" idx="1"/>
          </p:nvPr>
        </p:nvSpPr>
        <p:spPr>
          <a:xfrm>
            <a:off x="288925" y="708025"/>
            <a:ext cx="8550275" cy="5986463"/>
          </a:xfrm>
          <a:solidFill>
            <a:schemeClr val="tx1">
              <a:alpha val="50000"/>
            </a:schemeClr>
          </a:solidFill>
        </p:spPr>
        <p:txBody>
          <a:bodyPr/>
          <a:lstStyle/>
          <a:p>
            <a:pPr marL="609600" indent="-609600" eaLnBrk="1" hangingPunct="1">
              <a:lnSpc>
                <a:spcPct val="90000"/>
              </a:lnSpc>
              <a:buFontTx/>
              <a:buNone/>
              <a:defRPr/>
            </a:pPr>
            <a:endParaRPr lang="en-US" sz="28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800" dirty="0" smtClean="0">
                <a:solidFill>
                  <a:schemeClr val="bg1"/>
                </a:solidFill>
                <a:latin typeface="Calibri Light" panose="020F0302020204030204" pitchFamily="34" charset="0"/>
                <a:cs typeface="Calibri Light" panose="020F0302020204030204" pitchFamily="34" charset="0"/>
              </a:rPr>
              <a:t>	</a:t>
            </a:r>
            <a:endParaRPr lang="en-US" sz="28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800" dirty="0" smtClean="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Where did this come from?</a:t>
            </a: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		</a:t>
            </a:r>
          </a:p>
          <a:p>
            <a:pPr marL="609600" indent="-609600" eaLnBrk="1" hangingPunct="1">
              <a:lnSpc>
                <a:spcPct val="90000"/>
              </a:lnSpc>
              <a:buFontTx/>
              <a:buNone/>
              <a:defRPr/>
            </a:pPr>
            <a:r>
              <a:rPr lang="en-US" sz="1800" dirty="0">
                <a:solidFill>
                  <a:schemeClr val="bg1"/>
                </a:solidFill>
                <a:latin typeface="Arial" pitchFamily="34" charset="0"/>
                <a:cs typeface="Times New Roman" pitchFamily="18" charset="0"/>
              </a:rPr>
              <a:t>	</a:t>
            </a:r>
            <a:endParaRPr lang="en-US" sz="1800" dirty="0" smtClean="0">
              <a:solidFill>
                <a:schemeClr val="bg1"/>
              </a:solidFill>
              <a:latin typeface="Arial" pitchFamily="34" charset="0"/>
              <a:cs typeface="Times New Roman" pitchFamily="18"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							Why is this done?</a:t>
            </a: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What can I expect?</a:t>
            </a: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				</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Does it demand anything from Me?</a:t>
            </a:r>
          </a:p>
          <a:p>
            <a:pPr marL="609600" indent="-609600" eaLnBrk="1" hangingPunct="1">
              <a:lnSpc>
                <a:spcPct val="90000"/>
              </a:lnSpc>
              <a:buFontTx/>
              <a:buNone/>
              <a:defRPr/>
            </a:pPr>
            <a:endParaRPr lang="en-US" sz="1800" dirty="0" smtClean="0">
              <a:solidFill>
                <a:schemeClr val="bg1"/>
              </a:solidFill>
              <a:latin typeface="Arial" pitchFamily="34" charset="0"/>
              <a:cs typeface="Times New Roman" pitchFamily="18"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	</a:t>
            </a:r>
            <a:endParaRPr lang="en-US" sz="2800" dirty="0" smtClean="0">
              <a:solidFill>
                <a:schemeClr val="bg1"/>
              </a:solidFill>
              <a:effectLst>
                <a:outerShdw blurRad="38100" dist="38100" dir="2700000" algn="tl">
                  <a:srgbClr val="808080"/>
                </a:outerShdw>
              </a:effectLst>
            </a:endParaRPr>
          </a:p>
        </p:txBody>
      </p:sp>
    </p:spTree>
    <p:extLst>
      <p:ext uri="{BB962C8B-B14F-4D97-AF65-F5344CB8AC3E}">
        <p14:creationId xmlns:p14="http://schemas.microsoft.com/office/powerpoint/2010/main" val="2615299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7"/>
          <p:cNvSpPr>
            <a:spLocks noChangeArrowheads="1"/>
          </p:cNvSpPr>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smtClean="0">
                <a:solidFill>
                  <a:srgbClr val="FFFFFF"/>
                </a:solidFill>
                <a:latin typeface="Ringbearer" pitchFamily="18" charset="0"/>
              </a:rPr>
              <a:t>Context</a:t>
            </a:r>
            <a:endParaRPr lang="en-US" altLang="en-US" dirty="0">
              <a:solidFill>
                <a:srgbClr val="FFFFFF"/>
              </a:solidFill>
              <a:latin typeface="Ringbearer" pitchFamily="18" charset="0"/>
            </a:endParaRPr>
          </a:p>
        </p:txBody>
      </p:sp>
      <p:sp>
        <p:nvSpPr>
          <p:cNvPr id="35844" name="Text Box 1029"/>
          <p:cNvSpPr txBox="1">
            <a:spLocks noChangeArrowheads="1"/>
          </p:cNvSpPr>
          <p:nvPr/>
        </p:nvSpPr>
        <p:spPr bwMode="auto">
          <a:xfrm>
            <a:off x="654050" y="1609725"/>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000">
              <a:solidFill>
                <a:srgbClr val="FFFFFF"/>
              </a:solidFill>
            </a:endParaRPr>
          </a:p>
          <a:p>
            <a:pPr eaLnBrk="1" fontAlgn="base" hangingPunct="1">
              <a:spcBef>
                <a:spcPct val="0"/>
              </a:spcBef>
              <a:spcAft>
                <a:spcPct val="0"/>
              </a:spcAft>
              <a:buFontTx/>
              <a:buNone/>
            </a:pPr>
            <a:endParaRPr lang="en-US" altLang="en-US" sz="1600">
              <a:solidFill>
                <a:srgbClr val="FFFFFF"/>
              </a:solidFill>
            </a:endParaRPr>
          </a:p>
        </p:txBody>
      </p:sp>
      <p:pic>
        <p:nvPicPr>
          <p:cNvPr id="1026" name="Picture 2" descr="Image result for ash wednesday "/>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1362" y="2209800"/>
            <a:ext cx="7810500" cy="4391644"/>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1030"/>
          <p:cNvSpPr>
            <a:spLocks noGrp="1" noChangeArrowheads="1"/>
          </p:cNvSpPr>
          <p:nvPr>
            <p:ph type="body" idx="1"/>
          </p:nvPr>
        </p:nvSpPr>
        <p:spPr>
          <a:xfrm>
            <a:off x="288925" y="708025"/>
            <a:ext cx="8550275" cy="5986463"/>
          </a:xfrm>
          <a:solidFill>
            <a:schemeClr val="tx1">
              <a:alpha val="50000"/>
            </a:schemeClr>
          </a:solidFill>
        </p:spPr>
        <p:txBody>
          <a:bodyPr/>
          <a:lstStyle/>
          <a:p>
            <a:pPr marL="609600" indent="-609600" eaLnBrk="1" hangingPunct="1">
              <a:lnSpc>
                <a:spcPct val="90000"/>
              </a:lnSpc>
              <a:buFontTx/>
              <a:buNone/>
              <a:defRPr/>
            </a:pPr>
            <a:r>
              <a:rPr lang="en-US" sz="2800" dirty="0" smtClean="0">
                <a:solidFill>
                  <a:schemeClr val="bg1"/>
                </a:solidFill>
                <a:latin typeface="Calibri Light" panose="020F0302020204030204" pitchFamily="34" charset="0"/>
                <a:cs typeface="Calibri Light" panose="020F0302020204030204" pitchFamily="34" charset="0"/>
              </a:rPr>
              <a:t>Where did this come from?</a:t>
            </a:r>
            <a:r>
              <a:rPr lang="en-US" sz="2800" dirty="0" smtClean="0">
                <a:solidFill>
                  <a:schemeClr val="bg1"/>
                </a:solidFill>
                <a:latin typeface="Calibri Light" panose="020F0302020204030204" pitchFamily="34" charset="0"/>
                <a:cs typeface="Calibri Light" panose="020F0302020204030204" pitchFamily="34" charset="0"/>
              </a:rPr>
              <a:t/>
            </a:r>
            <a:br>
              <a:rPr lang="en-US" sz="2800" dirty="0" smtClean="0">
                <a:solidFill>
                  <a:schemeClr val="bg1"/>
                </a:solidFill>
                <a:latin typeface="Calibri Light" panose="020F0302020204030204" pitchFamily="34" charset="0"/>
                <a:cs typeface="Calibri Light" panose="020F0302020204030204" pitchFamily="34" charset="0"/>
              </a:rPr>
            </a:br>
            <a:endParaRPr lang="en-US" sz="28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Liturgical calendar</a:t>
            </a:r>
          </a:p>
          <a:p>
            <a:pPr marL="609600" indent="-609600" eaLnBrk="1" hangingPunct="1">
              <a:lnSpc>
                <a:spcPct val="90000"/>
              </a:lnSpc>
              <a:buFontTx/>
              <a:buNone/>
              <a:defRPr/>
            </a:pPr>
            <a:endParaRPr lang="en-US" sz="1800" dirty="0">
              <a:solidFill>
                <a:schemeClr val="bg1"/>
              </a:solidFill>
              <a:latin typeface="Arial" pitchFamily="34" charset="0"/>
              <a:cs typeface="Times New Roman" pitchFamily="18" charset="0"/>
            </a:endParaRPr>
          </a:p>
          <a:p>
            <a:pPr marL="609600" indent="-609600" eaLnBrk="1" hangingPunct="1">
              <a:lnSpc>
                <a:spcPct val="90000"/>
              </a:lnSpc>
              <a:buFontTx/>
              <a:buNone/>
              <a:defRPr/>
            </a:pPr>
            <a:endParaRPr lang="en-US" sz="1800" dirty="0" smtClean="0">
              <a:solidFill>
                <a:schemeClr val="bg1"/>
              </a:solidFill>
              <a:latin typeface="Arial" pitchFamily="34" charset="0"/>
              <a:cs typeface="Times New Roman" pitchFamily="18" charset="0"/>
            </a:endParaRPr>
          </a:p>
          <a:p>
            <a:pPr marL="609600" indent="-609600" eaLnBrk="1" hangingPunct="1">
              <a:lnSpc>
                <a:spcPct val="90000"/>
              </a:lnSpc>
              <a:buFontTx/>
              <a:buNone/>
              <a:defRPr/>
            </a:pPr>
            <a:endParaRPr lang="en-US" sz="1800" dirty="0">
              <a:solidFill>
                <a:schemeClr val="bg1"/>
              </a:solidFill>
              <a:latin typeface="Arial" pitchFamily="34" charset="0"/>
              <a:cs typeface="Times New Roman" pitchFamily="18"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Three Main Seasons</a:t>
            </a:r>
          </a:p>
          <a:p>
            <a:pPr marL="609600" indent="-609600" eaLnBrk="1" hangingPunct="1">
              <a:lnSpc>
                <a:spcPct val="90000"/>
              </a:lnSpc>
              <a:buFontTx/>
              <a:buNone/>
              <a:defRPr/>
            </a:pPr>
            <a:r>
              <a:rPr lang="en-US" sz="1800" dirty="0">
                <a:solidFill>
                  <a:schemeClr val="bg1"/>
                </a:solidFill>
                <a:latin typeface="Arial" pitchFamily="34" charset="0"/>
                <a:cs typeface="Times New Roman" pitchFamily="18" charset="0"/>
              </a:rPr>
              <a:t>	</a:t>
            </a:r>
            <a:r>
              <a:rPr lang="en-US" sz="1800" dirty="0" smtClean="0">
                <a:solidFill>
                  <a:schemeClr val="bg1"/>
                </a:solidFill>
                <a:latin typeface="Arial" pitchFamily="34" charset="0"/>
                <a:cs typeface="Times New Roman" pitchFamily="18" charset="0"/>
              </a:rPr>
              <a:t>	Christmas</a:t>
            </a:r>
          </a:p>
          <a:p>
            <a:pPr marL="609600" indent="-609600" eaLnBrk="1" hangingPunct="1">
              <a:lnSpc>
                <a:spcPct val="90000"/>
              </a:lnSpc>
              <a:buFontTx/>
              <a:buNone/>
              <a:defRPr/>
            </a:pPr>
            <a:r>
              <a:rPr lang="en-US" sz="1800" dirty="0">
                <a:solidFill>
                  <a:schemeClr val="bg1"/>
                </a:solidFill>
                <a:latin typeface="Arial" pitchFamily="34" charset="0"/>
                <a:cs typeface="Times New Roman" pitchFamily="18" charset="0"/>
              </a:rPr>
              <a:t>	</a:t>
            </a:r>
            <a:r>
              <a:rPr lang="en-US" sz="1800" dirty="0" smtClean="0">
                <a:solidFill>
                  <a:schemeClr val="bg1"/>
                </a:solidFill>
                <a:latin typeface="Arial" pitchFamily="34" charset="0"/>
                <a:cs typeface="Times New Roman" pitchFamily="18" charset="0"/>
              </a:rPr>
              <a:t>	Easter</a:t>
            </a:r>
          </a:p>
          <a:p>
            <a:pPr marL="609600" indent="-609600" eaLnBrk="1" hangingPunct="1">
              <a:lnSpc>
                <a:spcPct val="90000"/>
              </a:lnSpc>
              <a:buFontTx/>
              <a:buNone/>
              <a:defRPr/>
            </a:pPr>
            <a:r>
              <a:rPr lang="en-US" sz="1800" dirty="0">
                <a:solidFill>
                  <a:schemeClr val="bg1"/>
                </a:solidFill>
                <a:latin typeface="Arial" pitchFamily="34" charset="0"/>
                <a:cs typeface="Times New Roman" pitchFamily="18" charset="0"/>
              </a:rPr>
              <a:t>	</a:t>
            </a:r>
            <a:r>
              <a:rPr lang="en-US" sz="1800" dirty="0" smtClean="0">
                <a:solidFill>
                  <a:schemeClr val="bg1"/>
                </a:solidFill>
                <a:latin typeface="Arial" pitchFamily="34" charset="0"/>
                <a:cs typeface="Times New Roman" pitchFamily="18" charset="0"/>
              </a:rPr>
              <a:t>	Pentecost</a:t>
            </a:r>
          </a:p>
          <a:p>
            <a:pPr marL="609600" indent="-609600" eaLnBrk="1" hangingPunct="1">
              <a:lnSpc>
                <a:spcPct val="90000"/>
              </a:lnSpc>
              <a:buFontTx/>
              <a:buNone/>
              <a:defRPr/>
            </a:pPr>
            <a:r>
              <a:rPr lang="en-US" sz="1800" dirty="0">
                <a:solidFill>
                  <a:schemeClr val="bg1"/>
                </a:solidFill>
                <a:latin typeface="Arial" pitchFamily="34" charset="0"/>
                <a:cs typeface="Times New Roman" pitchFamily="18" charset="0"/>
              </a:rPr>
              <a:t>	</a:t>
            </a:r>
            <a:endParaRPr lang="en-US" sz="1800" dirty="0" smtClean="0">
              <a:solidFill>
                <a:schemeClr val="bg1"/>
              </a:solidFill>
              <a:latin typeface="Arial" pitchFamily="34" charset="0"/>
              <a:cs typeface="Times New Roman" pitchFamily="18"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	</a:t>
            </a:r>
            <a:endParaRPr lang="en-US" sz="2800" dirty="0" smtClean="0">
              <a:solidFill>
                <a:schemeClr val="bg1"/>
              </a:solidFill>
              <a:effectLst>
                <a:outerShdw blurRad="38100" dist="38100" dir="2700000" algn="tl">
                  <a:srgbClr val="808080"/>
                </a:outerShdw>
              </a:effectLs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622130"/>
            <a:ext cx="4399756" cy="479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73970"/>
            <a:ext cx="4475956" cy="447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63" name="Text Box 1031"/>
          <p:cNvSpPr txBox="1">
            <a:spLocks noChangeArrowheads="1"/>
          </p:cNvSpPr>
          <p:nvPr/>
        </p:nvSpPr>
        <p:spPr bwMode="auto">
          <a:xfrm>
            <a:off x="177878" y="4429822"/>
            <a:ext cx="3052259" cy="1200329"/>
          </a:xfrm>
          <a:prstGeom prst="rect">
            <a:avLst/>
          </a:prstGeom>
          <a:solidFill>
            <a:srgbClr val="996633">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50000"/>
              </a:spcBef>
              <a:spcAft>
                <a:spcPct val="0"/>
              </a:spcAft>
              <a:buFontTx/>
              <a:buNone/>
            </a:pPr>
            <a:r>
              <a:rPr lang="en-US" altLang="en-US" sz="2400" dirty="0" smtClean="0">
                <a:solidFill>
                  <a:srgbClr val="FFFFFF"/>
                </a:solidFill>
                <a:latin typeface="Calibri Light" panose="020F0302020204030204" pitchFamily="34" charset="0"/>
                <a:cs typeface="Calibri Light" panose="020F0302020204030204" pitchFamily="34" charset="0"/>
              </a:rPr>
              <a:t>Each season begins with a significant marker…</a:t>
            </a:r>
            <a:endParaRPr lang="en-US" altLang="en-US" sz="2400" dirty="0">
              <a:solidFill>
                <a:srgbClr val="FFFFFF"/>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64496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62">
                                            <p:txEl>
                                              <p:pRg st="5" end="5"/>
                                            </p:txEl>
                                          </p:spTgt>
                                        </p:tgtEl>
                                        <p:attrNameLst>
                                          <p:attrName>style.visibility</p:attrName>
                                        </p:attrNameLst>
                                      </p:cBhvr>
                                      <p:to>
                                        <p:strVal val="visible"/>
                                      </p:to>
                                    </p:set>
                                    <p:animEffect transition="in" filter="fade">
                                      <p:cBhvr>
                                        <p:cTn id="12" dur="500"/>
                                        <p:tgtEl>
                                          <p:spTgt spid="7066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0662">
                                            <p:txEl>
                                              <p:pRg st="6" end="6"/>
                                            </p:txEl>
                                          </p:spTgt>
                                        </p:tgtEl>
                                        <p:attrNameLst>
                                          <p:attrName>style.visibility</p:attrName>
                                        </p:attrNameLst>
                                      </p:cBhvr>
                                      <p:to>
                                        <p:strVal val="visible"/>
                                      </p:to>
                                    </p:set>
                                    <p:animEffect transition="in" filter="fade">
                                      <p:cBhvr>
                                        <p:cTn id="15" dur="500"/>
                                        <p:tgtEl>
                                          <p:spTgt spid="7066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0662">
                                            <p:txEl>
                                              <p:pRg st="7" end="7"/>
                                            </p:txEl>
                                          </p:spTgt>
                                        </p:tgtEl>
                                        <p:attrNameLst>
                                          <p:attrName>style.visibility</p:attrName>
                                        </p:attrNameLst>
                                      </p:cBhvr>
                                      <p:to>
                                        <p:strVal val="visible"/>
                                      </p:to>
                                    </p:set>
                                    <p:animEffect transition="in" filter="fade">
                                      <p:cBhvr>
                                        <p:cTn id="18" dur="500"/>
                                        <p:tgtEl>
                                          <p:spTgt spid="7066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0662">
                                            <p:txEl>
                                              <p:pRg st="8" end="8"/>
                                            </p:txEl>
                                          </p:spTgt>
                                        </p:tgtEl>
                                        <p:attrNameLst>
                                          <p:attrName>style.visibility</p:attrName>
                                        </p:attrNameLst>
                                      </p:cBhvr>
                                      <p:to>
                                        <p:strVal val="visible"/>
                                      </p:to>
                                    </p:set>
                                    <p:animEffect transition="in" filter="fade">
                                      <p:cBhvr>
                                        <p:cTn id="21" dur="500"/>
                                        <p:tgtEl>
                                          <p:spTgt spid="70662">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33"/>
                                        </p:tgtEl>
                                        <p:attrNameLst>
                                          <p:attrName>style.visibility</p:attrName>
                                        </p:attrNameLst>
                                      </p:cBhvr>
                                      <p:to>
                                        <p:strVal val="visible"/>
                                      </p:to>
                                    </p:set>
                                    <p:animEffect transition="in" filter="fade">
                                      <p:cBhvr>
                                        <p:cTn id="24" dur="500"/>
                                        <p:tgtEl>
                                          <p:spTgt spid="103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0663"/>
                                        </p:tgtEl>
                                        <p:attrNameLst>
                                          <p:attrName>style.visibility</p:attrName>
                                        </p:attrNameLst>
                                      </p:cBhvr>
                                      <p:to>
                                        <p:strVal val="visible"/>
                                      </p:to>
                                    </p:set>
                                    <p:animEffect transition="in" filter="dissolve">
                                      <p:cBhvr>
                                        <p:cTn id="29"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7"/>
          <p:cNvSpPr>
            <a:spLocks noChangeArrowheads="1"/>
          </p:cNvSpPr>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smtClean="0">
                <a:solidFill>
                  <a:srgbClr val="FFFFFF"/>
                </a:solidFill>
                <a:latin typeface="Ringbearer" pitchFamily="18" charset="0"/>
              </a:rPr>
              <a:t>Purpose</a:t>
            </a:r>
            <a:endParaRPr lang="en-US" altLang="en-US" dirty="0">
              <a:solidFill>
                <a:srgbClr val="FFFFFF"/>
              </a:solidFill>
              <a:latin typeface="Ringbearer" pitchFamily="18" charset="0"/>
            </a:endParaRPr>
          </a:p>
        </p:txBody>
      </p:sp>
      <p:sp>
        <p:nvSpPr>
          <p:cNvPr id="35844" name="Text Box 1029"/>
          <p:cNvSpPr txBox="1">
            <a:spLocks noChangeArrowheads="1"/>
          </p:cNvSpPr>
          <p:nvPr/>
        </p:nvSpPr>
        <p:spPr bwMode="auto">
          <a:xfrm>
            <a:off x="654050" y="1609725"/>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000">
              <a:solidFill>
                <a:srgbClr val="FFFFFF"/>
              </a:solidFill>
            </a:endParaRPr>
          </a:p>
          <a:p>
            <a:pPr eaLnBrk="1" fontAlgn="base" hangingPunct="1">
              <a:spcBef>
                <a:spcPct val="0"/>
              </a:spcBef>
              <a:spcAft>
                <a:spcPct val="0"/>
              </a:spcAft>
              <a:buFontTx/>
              <a:buNone/>
            </a:pPr>
            <a:endParaRPr lang="en-US" altLang="en-US" sz="1600">
              <a:solidFill>
                <a:srgbClr val="FFFFFF"/>
              </a:solidFill>
            </a:endParaRPr>
          </a:p>
        </p:txBody>
      </p:sp>
      <p:pic>
        <p:nvPicPr>
          <p:cNvPr id="1026" name="Picture 2" descr="Image result for ash wednesday "/>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1362" y="2209800"/>
            <a:ext cx="7810500" cy="4391644"/>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1030"/>
          <p:cNvSpPr>
            <a:spLocks noGrp="1" noChangeArrowheads="1"/>
          </p:cNvSpPr>
          <p:nvPr>
            <p:ph type="body" idx="1"/>
          </p:nvPr>
        </p:nvSpPr>
        <p:spPr>
          <a:xfrm>
            <a:off x="288925" y="708025"/>
            <a:ext cx="8550275" cy="5986463"/>
          </a:xfrm>
          <a:solidFill>
            <a:schemeClr val="tx1">
              <a:alpha val="50000"/>
            </a:schemeClr>
          </a:solidFill>
        </p:spPr>
        <p:txBody>
          <a:bodyPr/>
          <a:lstStyle/>
          <a:p>
            <a:pPr marL="609600" indent="-609600" eaLnBrk="1" hangingPunct="1">
              <a:lnSpc>
                <a:spcPct val="90000"/>
              </a:lnSpc>
              <a:buFontTx/>
              <a:buNone/>
              <a:defRPr/>
            </a:pPr>
            <a:r>
              <a:rPr lang="en-US" sz="2800" dirty="0" smtClean="0">
                <a:solidFill>
                  <a:schemeClr val="bg1"/>
                </a:solidFill>
                <a:latin typeface="Calibri Light" panose="020F0302020204030204" pitchFamily="34" charset="0"/>
                <a:cs typeface="Calibri Light" panose="020F0302020204030204" pitchFamily="34" charset="0"/>
              </a:rPr>
              <a:t>Why is this done?</a:t>
            </a: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 Advent: first (“hope”)</a:t>
            </a: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 Lent: Ash Wednesday</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40 days (Sundays not included)</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typified by sacrifice…</a:t>
            </a:r>
            <a:r>
              <a:rPr lang="en-US" sz="1400" dirty="0" smtClean="0">
                <a:solidFill>
                  <a:schemeClr val="bg1"/>
                </a:solidFill>
                <a:latin typeface="Calibri Light" panose="020F0302020204030204" pitchFamily="34" charset="0"/>
                <a:cs typeface="Calibri Light" panose="020F0302020204030204" pitchFamily="34" charset="0"/>
              </a:rPr>
              <a:t>but acts of kindness have become a 						greater part of the conversation</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a:t>
            </a: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					</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focus is key: Christ as the object of our Worship</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endParaRPr lang="en-US" sz="1800" dirty="0" smtClean="0">
              <a:solidFill>
                <a:schemeClr val="bg1"/>
              </a:solidFill>
              <a:latin typeface="Arial" pitchFamily="34" charset="0"/>
              <a:cs typeface="Times New Roman" pitchFamily="18"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	</a:t>
            </a:r>
            <a:endParaRPr lang="en-US" sz="2800" dirty="0" smtClean="0">
              <a:solidFill>
                <a:schemeClr val="bg1"/>
              </a:solidFill>
              <a:effectLst>
                <a:outerShdw blurRad="38100" dist="38100" dir="2700000" algn="tl">
                  <a:srgbClr val="808080"/>
                </a:outerShdw>
              </a:effectLst>
            </a:endParaRPr>
          </a:p>
        </p:txBody>
      </p:sp>
      <p:pic>
        <p:nvPicPr>
          <p:cNvPr id="15362" name="Picture 2" descr="Image result for adv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489" y="381000"/>
            <a:ext cx="2857500"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Image result for calendar 40 days l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995922"/>
            <a:ext cx="2176776"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lenten acts of kindn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589" y="3505200"/>
            <a:ext cx="4724400" cy="199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2">
                                            <p:txEl>
                                              <p:pRg st="3" end="3"/>
                                            </p:txEl>
                                          </p:spTgt>
                                        </p:tgtEl>
                                        <p:attrNameLst>
                                          <p:attrName>style.visibility</p:attrName>
                                        </p:attrNameLst>
                                      </p:cBhvr>
                                      <p:to>
                                        <p:strVal val="visible"/>
                                      </p:to>
                                    </p:set>
                                    <p:animEffect transition="in" filter="fade">
                                      <p:cBhvr>
                                        <p:cTn id="7" dur="500"/>
                                        <p:tgtEl>
                                          <p:spTgt spid="7066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62">
                                            <p:txEl>
                                              <p:pRg st="5" end="5"/>
                                            </p:txEl>
                                          </p:spTgt>
                                        </p:tgtEl>
                                        <p:attrNameLst>
                                          <p:attrName>style.visibility</p:attrName>
                                        </p:attrNameLst>
                                      </p:cBhvr>
                                      <p:to>
                                        <p:strVal val="visible"/>
                                      </p:to>
                                    </p:set>
                                    <p:animEffect transition="in" filter="fade">
                                      <p:cBhvr>
                                        <p:cTn id="12" dur="500"/>
                                        <p:tgtEl>
                                          <p:spTgt spid="7066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fade">
                                      <p:cBhvr>
                                        <p:cTn id="15" dur="500"/>
                                        <p:tgtEl>
                                          <p:spTgt spid="153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0662">
                                            <p:txEl>
                                              <p:pRg st="6" end="6"/>
                                            </p:txEl>
                                          </p:spTgt>
                                        </p:tgtEl>
                                        <p:attrNameLst>
                                          <p:attrName>style.visibility</p:attrName>
                                        </p:attrNameLst>
                                      </p:cBhvr>
                                      <p:to>
                                        <p:strVal val="visible"/>
                                      </p:to>
                                    </p:set>
                                    <p:animEffect transition="in" filter="fade">
                                      <p:cBhvr>
                                        <p:cTn id="20" dur="500"/>
                                        <p:tgtEl>
                                          <p:spTgt spid="7066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366"/>
                                        </p:tgtEl>
                                        <p:attrNameLst>
                                          <p:attrName>style.visibility</p:attrName>
                                        </p:attrNameLst>
                                      </p:cBhvr>
                                      <p:to>
                                        <p:strVal val="visible"/>
                                      </p:to>
                                    </p:set>
                                    <p:animEffect transition="in" filter="fade">
                                      <p:cBhvr>
                                        <p:cTn id="23" dur="500"/>
                                        <p:tgtEl>
                                          <p:spTgt spid="153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0662">
                                            <p:txEl>
                                              <p:pRg st="15" end="15"/>
                                            </p:txEl>
                                          </p:spTgt>
                                        </p:tgtEl>
                                        <p:attrNameLst>
                                          <p:attrName>style.visibility</p:attrName>
                                        </p:attrNameLst>
                                      </p:cBhvr>
                                      <p:to>
                                        <p:strVal val="visible"/>
                                      </p:to>
                                    </p:set>
                                    <p:animEffect transition="in" filter="fade">
                                      <p:cBhvr>
                                        <p:cTn id="28" dur="500"/>
                                        <p:tgtEl>
                                          <p:spTgt spid="7066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7"/>
          <p:cNvSpPr>
            <a:spLocks noChangeArrowheads="1"/>
          </p:cNvSpPr>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smtClean="0">
                <a:solidFill>
                  <a:srgbClr val="FFFFFF"/>
                </a:solidFill>
                <a:latin typeface="Ringbearer" pitchFamily="18" charset="0"/>
              </a:rPr>
              <a:t>Purpose</a:t>
            </a:r>
            <a:endParaRPr lang="en-US" altLang="en-US" dirty="0">
              <a:solidFill>
                <a:srgbClr val="FFFFFF"/>
              </a:solidFill>
              <a:latin typeface="Ringbearer" pitchFamily="18" charset="0"/>
            </a:endParaRPr>
          </a:p>
        </p:txBody>
      </p:sp>
      <p:sp>
        <p:nvSpPr>
          <p:cNvPr id="35844" name="Text Box 1029"/>
          <p:cNvSpPr txBox="1">
            <a:spLocks noChangeArrowheads="1"/>
          </p:cNvSpPr>
          <p:nvPr/>
        </p:nvSpPr>
        <p:spPr bwMode="auto">
          <a:xfrm>
            <a:off x="654050" y="1609725"/>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000">
              <a:solidFill>
                <a:srgbClr val="FFFFFF"/>
              </a:solidFill>
            </a:endParaRPr>
          </a:p>
          <a:p>
            <a:pPr eaLnBrk="1" fontAlgn="base" hangingPunct="1">
              <a:spcBef>
                <a:spcPct val="0"/>
              </a:spcBef>
              <a:spcAft>
                <a:spcPct val="0"/>
              </a:spcAft>
              <a:buFontTx/>
              <a:buNone/>
            </a:pPr>
            <a:endParaRPr lang="en-US" altLang="en-US" sz="1600">
              <a:solidFill>
                <a:srgbClr val="FFFFFF"/>
              </a:solidFill>
            </a:endParaRPr>
          </a:p>
        </p:txBody>
      </p:sp>
      <p:pic>
        <p:nvPicPr>
          <p:cNvPr id="1026" name="Picture 2" descr="Image result for ash wednesday "/>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1362" y="2209800"/>
            <a:ext cx="7810500" cy="4391644"/>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1030"/>
          <p:cNvSpPr>
            <a:spLocks noGrp="1" noChangeArrowheads="1"/>
          </p:cNvSpPr>
          <p:nvPr>
            <p:ph type="body" idx="1"/>
          </p:nvPr>
        </p:nvSpPr>
        <p:spPr>
          <a:xfrm>
            <a:off x="288925" y="708025"/>
            <a:ext cx="8550275" cy="5986463"/>
          </a:xfrm>
          <a:solidFill>
            <a:schemeClr val="tx1">
              <a:alpha val="50000"/>
            </a:schemeClr>
          </a:solidFill>
        </p:spPr>
        <p:txBody>
          <a:bodyPr/>
          <a:lstStyle/>
          <a:p>
            <a:pPr marL="609600" indent="-609600" eaLnBrk="1" hangingPunct="1">
              <a:lnSpc>
                <a:spcPct val="90000"/>
              </a:lnSpc>
              <a:buFontTx/>
              <a:buNone/>
              <a:defRPr/>
            </a:pPr>
            <a:r>
              <a:rPr lang="en-US" sz="2800" dirty="0" smtClean="0">
                <a:solidFill>
                  <a:schemeClr val="bg1"/>
                </a:solidFill>
                <a:latin typeface="Calibri Light" panose="020F0302020204030204" pitchFamily="34" charset="0"/>
                <a:cs typeface="Calibri Light" panose="020F0302020204030204" pitchFamily="34" charset="0"/>
              </a:rPr>
              <a:t>Why is this done?</a:t>
            </a: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Lent: Ash Wednesday</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Practice: participation is marked with either a smudge or a cross of ash placed on the worshipper’s forehead		</a:t>
            </a: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a:t>
            </a: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					</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endParaRPr lang="en-US" sz="1800" dirty="0" smtClean="0">
              <a:solidFill>
                <a:schemeClr val="bg1"/>
              </a:solidFill>
              <a:latin typeface="Arial" pitchFamily="34" charset="0"/>
              <a:cs typeface="Times New Roman" pitchFamily="18"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	</a:t>
            </a:r>
            <a:endParaRPr lang="en-US" sz="2800" dirty="0" smtClean="0">
              <a:solidFill>
                <a:schemeClr val="bg1"/>
              </a:solidFill>
              <a:effectLst>
                <a:outerShdw blurRad="38100" dist="38100" dir="2700000" algn="tl">
                  <a:srgbClr val="808080"/>
                </a:outerShdw>
              </a:effectLst>
            </a:endParaRPr>
          </a:p>
        </p:txBody>
      </p:sp>
      <p:pic>
        <p:nvPicPr>
          <p:cNvPr id="19458" name="Picture 2" descr="Image result for ash wednesd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5419" y="4900347"/>
            <a:ext cx="2947639" cy="165738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ash wednesd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214161"/>
            <a:ext cx="2274616" cy="1705278"/>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Image result for ash wednesd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399" y="3322095"/>
            <a:ext cx="3733799" cy="1361281"/>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304800" y="5257800"/>
            <a:ext cx="2135188" cy="612648"/>
          </a:xfrm>
          <a:prstGeom prst="wedgeRoundRectCallout">
            <a:avLst>
              <a:gd name="adj1" fmla="val -3076"/>
              <a:gd name="adj2" fmla="val -203245"/>
              <a:gd name="adj3" fmla="val 16667"/>
            </a:avLst>
          </a:prstGeom>
          <a:solidFill>
            <a:srgbClr val="996633">
              <a:alpha val="54000"/>
            </a:srgbClr>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Light" panose="020F0302020204030204" pitchFamily="34" charset="0"/>
                <a:cs typeface="Calibri Light" panose="020F0302020204030204" pitchFamily="34" charset="0"/>
              </a:rPr>
              <a:t>Why Ashes?</a:t>
            </a:r>
            <a:endParaRPr lang="en-US" dirty="0">
              <a:latin typeface="Calibri Light" panose="020F0302020204030204" pitchFamily="34" charset="0"/>
              <a:cs typeface="Calibri Light" panose="020F0302020204030204" pitchFamily="34" charset="0"/>
            </a:endParaRPr>
          </a:p>
        </p:txBody>
      </p:sp>
      <p:sp>
        <p:nvSpPr>
          <p:cNvPr id="14" name="Rounded Rectangular Callout 13"/>
          <p:cNvSpPr/>
          <p:nvPr/>
        </p:nvSpPr>
        <p:spPr>
          <a:xfrm>
            <a:off x="4339682" y="3581400"/>
            <a:ext cx="2135188" cy="612648"/>
          </a:xfrm>
          <a:prstGeom prst="wedgeRoundRectCallout">
            <a:avLst>
              <a:gd name="adj1" fmla="val -91337"/>
              <a:gd name="adj2" fmla="val 273639"/>
              <a:gd name="adj3" fmla="val 16667"/>
            </a:avLst>
          </a:prstGeom>
          <a:solidFill>
            <a:srgbClr val="996633">
              <a:alpha val="54000"/>
            </a:srgbClr>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Light" panose="020F0302020204030204" pitchFamily="34" charset="0"/>
                <a:cs typeface="Calibri Light" panose="020F0302020204030204" pitchFamily="34" charset="0"/>
              </a:rPr>
              <a:t>Where do the ashes come from?</a:t>
            </a:r>
            <a:endParaRPr lang="en-US" dirty="0">
              <a:latin typeface="Calibri Light" panose="020F0302020204030204" pitchFamily="34" charset="0"/>
              <a:cs typeface="Calibri Light" panose="020F0302020204030204" pitchFamily="34" charset="0"/>
            </a:endParaRPr>
          </a:p>
        </p:txBody>
      </p:sp>
      <p:pic>
        <p:nvPicPr>
          <p:cNvPr id="19464" name="Picture 8" descr="Image result for ash wednesd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4341919"/>
            <a:ext cx="2635344" cy="175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4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2">
                                            <p:txEl>
                                              <p:pRg st="4" end="4"/>
                                            </p:txEl>
                                          </p:spTgt>
                                        </p:tgtEl>
                                        <p:attrNameLst>
                                          <p:attrName>style.visibility</p:attrName>
                                        </p:attrNameLst>
                                      </p:cBhvr>
                                      <p:to>
                                        <p:strVal val="visible"/>
                                      </p:to>
                                    </p:set>
                                    <p:animEffect transition="in" filter="fade">
                                      <p:cBhvr>
                                        <p:cTn id="7" dur="500"/>
                                        <p:tgtEl>
                                          <p:spTgt spid="7066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62"/>
                                        </p:tgtEl>
                                        <p:attrNameLst>
                                          <p:attrName>style.visibility</p:attrName>
                                        </p:attrNameLst>
                                      </p:cBhvr>
                                      <p:to>
                                        <p:strVal val="visible"/>
                                      </p:to>
                                    </p:set>
                                    <p:animEffect transition="in" filter="fade">
                                      <p:cBhvr>
                                        <p:cTn id="17" dur="500"/>
                                        <p:tgtEl>
                                          <p:spTgt spid="194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animEffect transition="in" filter="fade">
                                      <p:cBhvr>
                                        <p:cTn id="27" dur="500"/>
                                        <p:tgtEl>
                                          <p:spTgt spid="194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64"/>
                                        </p:tgtEl>
                                        <p:attrNameLst>
                                          <p:attrName>style.visibility</p:attrName>
                                        </p:attrNameLst>
                                      </p:cBhvr>
                                      <p:to>
                                        <p:strVal val="visible"/>
                                      </p:to>
                                    </p:set>
                                    <p:animEffect transition="in" filter="fade">
                                      <p:cBhvr>
                                        <p:cTn id="32"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7"/>
          <p:cNvSpPr>
            <a:spLocks noChangeArrowheads="1"/>
          </p:cNvSpPr>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smtClean="0">
                <a:solidFill>
                  <a:srgbClr val="FFFFFF"/>
                </a:solidFill>
                <a:latin typeface="Ringbearer" pitchFamily="18" charset="0"/>
              </a:rPr>
              <a:t>Ash Wednesday Preparation</a:t>
            </a:r>
            <a:endParaRPr lang="en-US" altLang="en-US" dirty="0">
              <a:solidFill>
                <a:srgbClr val="FFFFFF"/>
              </a:solidFill>
              <a:latin typeface="Ringbearer" pitchFamily="18" charset="0"/>
            </a:endParaRPr>
          </a:p>
        </p:txBody>
      </p:sp>
      <p:sp>
        <p:nvSpPr>
          <p:cNvPr id="35844" name="Text Box 1029"/>
          <p:cNvSpPr txBox="1">
            <a:spLocks noChangeArrowheads="1"/>
          </p:cNvSpPr>
          <p:nvPr/>
        </p:nvSpPr>
        <p:spPr bwMode="auto">
          <a:xfrm>
            <a:off x="654050" y="1609725"/>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000">
              <a:solidFill>
                <a:srgbClr val="FFFFFF"/>
              </a:solidFill>
            </a:endParaRPr>
          </a:p>
          <a:p>
            <a:pPr eaLnBrk="1" fontAlgn="base" hangingPunct="1">
              <a:spcBef>
                <a:spcPct val="0"/>
              </a:spcBef>
              <a:spcAft>
                <a:spcPct val="0"/>
              </a:spcAft>
              <a:buFontTx/>
              <a:buNone/>
            </a:pPr>
            <a:endParaRPr lang="en-US" altLang="en-US" sz="1600">
              <a:solidFill>
                <a:srgbClr val="FFFFFF"/>
              </a:solidFill>
            </a:endParaRPr>
          </a:p>
        </p:txBody>
      </p:sp>
      <p:pic>
        <p:nvPicPr>
          <p:cNvPr id="1026" name="Picture 2" descr="Image result for ash wednesday "/>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1362" y="2209800"/>
            <a:ext cx="7810500" cy="4391644"/>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1030"/>
          <p:cNvSpPr>
            <a:spLocks noGrp="1" noChangeArrowheads="1"/>
          </p:cNvSpPr>
          <p:nvPr>
            <p:ph type="body" idx="1"/>
          </p:nvPr>
        </p:nvSpPr>
        <p:spPr>
          <a:xfrm>
            <a:off x="288925" y="708025"/>
            <a:ext cx="8550275" cy="5986463"/>
          </a:xfrm>
          <a:solidFill>
            <a:schemeClr val="tx1">
              <a:alpha val="50000"/>
            </a:schemeClr>
          </a:solidFill>
        </p:spPr>
        <p:txBody>
          <a:bodyPr/>
          <a:lstStyle/>
          <a:p>
            <a:pPr marL="609600" indent="-609600" eaLnBrk="1" hangingPunct="1">
              <a:lnSpc>
                <a:spcPct val="90000"/>
              </a:lnSpc>
              <a:buFontTx/>
              <a:buNone/>
              <a:defRPr/>
            </a:pPr>
            <a:r>
              <a:rPr lang="en-US" sz="2800" dirty="0" smtClean="0">
                <a:solidFill>
                  <a:schemeClr val="bg1"/>
                </a:solidFill>
                <a:latin typeface="Calibri Light" panose="020F0302020204030204" pitchFamily="34" charset="0"/>
                <a:cs typeface="Calibri Light" panose="020F0302020204030204" pitchFamily="34" charset="0"/>
              </a:rPr>
              <a:t>What can I expect?</a:t>
            </a: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Sacraments: significant within the church </a:t>
            </a: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What is a Sacrament?</a:t>
            </a: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a:t>
            </a: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Baptism &amp;Communion</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Baptism				Communion	</a:t>
            </a: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1800" dirty="0" smtClean="0">
              <a:solidFill>
                <a:schemeClr val="bg1"/>
              </a:solidFill>
              <a:latin typeface="Arial" pitchFamily="34" charset="0"/>
              <a:cs typeface="Times New Roman" pitchFamily="18"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	</a:t>
            </a:r>
            <a:endParaRPr lang="en-US" sz="2800" dirty="0" smtClean="0">
              <a:solidFill>
                <a:schemeClr val="bg1"/>
              </a:solidFill>
              <a:effectLst>
                <a:outerShdw blurRad="38100" dist="38100" dir="2700000" algn="tl">
                  <a:srgbClr val="808080"/>
                </a:outerShdw>
              </a:effectLst>
            </a:endParaRPr>
          </a:p>
        </p:txBody>
      </p:sp>
      <p:pic>
        <p:nvPicPr>
          <p:cNvPr id="16386" name="Picture 2" descr="Image result for sacra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673" y="758771"/>
            <a:ext cx="3013973" cy="234325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165695" y="986363"/>
            <a:ext cx="990600" cy="1038171"/>
          </a:xfrm>
          <a:prstGeom prst="ellipse">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43800" y="982414"/>
            <a:ext cx="990600" cy="1038171"/>
          </a:xfrm>
          <a:prstGeom prst="ellipse">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6781800" y="838200"/>
            <a:ext cx="381000" cy="12377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Box 1031"/>
          <p:cNvSpPr txBox="1">
            <a:spLocks noChangeArrowheads="1"/>
          </p:cNvSpPr>
          <p:nvPr/>
        </p:nvSpPr>
        <p:spPr bwMode="auto">
          <a:xfrm>
            <a:off x="1451517" y="1930400"/>
            <a:ext cx="3403522" cy="757130"/>
          </a:xfrm>
          <a:prstGeom prst="rect">
            <a:avLst/>
          </a:prstGeom>
          <a:solidFill>
            <a:srgbClr val="996633">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609600" indent="-609600" eaLnBrk="1" hangingPunct="1">
              <a:lnSpc>
                <a:spcPct val="90000"/>
              </a:lnSpc>
              <a:buFontTx/>
              <a:buNone/>
              <a:defRPr/>
            </a:pPr>
            <a:r>
              <a:rPr lang="en-US" sz="2400" dirty="0">
                <a:solidFill>
                  <a:schemeClr val="bg1"/>
                </a:solidFill>
                <a:latin typeface="Calibri Light" panose="020F0302020204030204" pitchFamily="34" charset="0"/>
                <a:cs typeface="Calibri Light" panose="020F0302020204030204" pitchFamily="34" charset="0"/>
              </a:rPr>
              <a:t>“</a:t>
            </a:r>
            <a:r>
              <a:rPr lang="en-US" sz="2400" i="1" dirty="0" err="1">
                <a:solidFill>
                  <a:schemeClr val="bg1"/>
                </a:solidFill>
                <a:latin typeface="Calibri Light" panose="020F0302020204030204" pitchFamily="34" charset="0"/>
                <a:cs typeface="Calibri Light" panose="020F0302020204030204" pitchFamily="34" charset="0"/>
              </a:rPr>
              <a:t>sacramentum</a:t>
            </a:r>
            <a:r>
              <a:rPr lang="en-US" sz="2400" dirty="0">
                <a:solidFill>
                  <a:schemeClr val="bg1"/>
                </a:solidFill>
                <a:latin typeface="Calibri Light" panose="020F0302020204030204" pitchFamily="34" charset="0"/>
                <a:cs typeface="Calibri Light" panose="020F0302020204030204" pitchFamily="34" charset="0"/>
              </a:rPr>
              <a:t>”; outward sign of inward work</a:t>
            </a:r>
          </a:p>
        </p:txBody>
      </p:sp>
      <p:pic>
        <p:nvPicPr>
          <p:cNvPr id="16389" name="Picture 5" descr="Image result for baptism Seven Rivers presbyteri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2" y="3886200"/>
            <a:ext cx="3429000" cy="1930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6391" name="Picture 7"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8577" y="3911727"/>
            <a:ext cx="3451411"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4400" y="4038600"/>
            <a:ext cx="3255962" cy="193899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Once</a:t>
            </a:r>
          </a:p>
          <a:p>
            <a:endParaRPr lang="en-US" sz="1400"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r>
              <a:rPr lang="en-US"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Sign of entrance into Covenant Body (replaced circumcision)</a:t>
            </a:r>
          </a:p>
          <a:p>
            <a:endParaRPr lang="en-US" sz="12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r>
              <a:rPr lang="en-US"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Signifies cleansing</a:t>
            </a:r>
          </a:p>
          <a:p>
            <a:endParaRPr lang="en-US" b="1" dirty="0">
              <a:solidFill>
                <a:schemeClr val="bg1"/>
              </a:solidFill>
              <a:latin typeface="Calibri Light" panose="020F0302020204030204" pitchFamily="34" charset="0"/>
              <a:cs typeface="Calibri Light" panose="020F0302020204030204" pitchFamily="34" charset="0"/>
            </a:endParaRPr>
          </a:p>
        </p:txBody>
      </p:sp>
      <p:sp>
        <p:nvSpPr>
          <p:cNvPr id="21" name="TextBox 20"/>
          <p:cNvSpPr txBox="1"/>
          <p:nvPr/>
        </p:nvSpPr>
        <p:spPr>
          <a:xfrm>
            <a:off x="4720025" y="3962400"/>
            <a:ext cx="3433375" cy="212365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Ongoing</a:t>
            </a:r>
          </a:p>
          <a:p>
            <a:endParaRPr lang="en-US" sz="1200"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r>
              <a:rPr lang="en-US"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Identifies with death, burial, &amp; resurrection of Christ (New </a:t>
            </a:r>
            <a:r>
              <a:rPr lang="en-US" b="1" dirty="0" err="1"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Cov</a:t>
            </a:r>
            <a:r>
              <a:rPr lang="en-US"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Fulfillment; replaced </a:t>
            </a:r>
            <a:r>
              <a:rPr lang="en-US"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a:t>
            </a:r>
            <a:r>
              <a:rPr lang="en-US"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assover)</a:t>
            </a:r>
          </a:p>
          <a:p>
            <a:endParaRPr lang="en-US" sz="1200"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a:p>
            <a:r>
              <a:rPr lang="en-US" b="1" dirty="0" smtClean="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Tangible meal with real significance</a:t>
            </a:r>
          </a:p>
          <a:p>
            <a:endParaRPr lang="en-US"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127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2">
                                            <p:txEl>
                                              <p:pRg st="1" end="1"/>
                                            </p:txEl>
                                          </p:spTgt>
                                        </p:tgtEl>
                                        <p:attrNameLst>
                                          <p:attrName>style.visibility</p:attrName>
                                        </p:attrNameLst>
                                      </p:cBhvr>
                                      <p:to>
                                        <p:strVal val="visible"/>
                                      </p:to>
                                    </p:set>
                                    <p:animEffect transition="in" filter="fade">
                                      <p:cBhvr>
                                        <p:cTn id="7" dur="500"/>
                                        <p:tgtEl>
                                          <p:spTgt spid="706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62">
                                            <p:txEl>
                                              <p:pRg st="2" end="2"/>
                                            </p:txEl>
                                          </p:spTgt>
                                        </p:tgtEl>
                                        <p:attrNameLst>
                                          <p:attrName>style.visibility</p:attrName>
                                        </p:attrNameLst>
                                      </p:cBhvr>
                                      <p:to>
                                        <p:strVal val="visible"/>
                                      </p:to>
                                    </p:set>
                                    <p:animEffect transition="in" filter="fade">
                                      <p:cBhvr>
                                        <p:cTn id="12" dur="500"/>
                                        <p:tgtEl>
                                          <p:spTgt spid="706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Effect transition="in" filter="fade">
                                      <p:cBhvr>
                                        <p:cTn id="22" dur="500"/>
                                        <p:tgtEl>
                                          <p:spTgt spid="163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70662">
                                            <p:txEl>
                                              <p:pRg st="6" end="6"/>
                                            </p:txEl>
                                          </p:spTgt>
                                        </p:tgtEl>
                                        <p:attrNameLst>
                                          <p:attrName>style.visibility</p:attrName>
                                        </p:attrNameLst>
                                      </p:cBhvr>
                                      <p:to>
                                        <p:strVal val="visible"/>
                                      </p:to>
                                    </p:set>
                                    <p:animEffect transition="in" filter="fade">
                                      <p:cBhvr>
                                        <p:cTn id="40" dur="500"/>
                                        <p:tgtEl>
                                          <p:spTgt spid="70662">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0662">
                                            <p:txEl>
                                              <p:pRg st="7" end="7"/>
                                            </p:txEl>
                                          </p:spTgt>
                                        </p:tgtEl>
                                        <p:attrNameLst>
                                          <p:attrName>style.visibility</p:attrName>
                                        </p:attrNameLst>
                                      </p:cBhvr>
                                      <p:to>
                                        <p:strVal val="visible"/>
                                      </p:to>
                                    </p:set>
                                    <p:animEffect transition="in" filter="fade">
                                      <p:cBhvr>
                                        <p:cTn id="43" dur="500"/>
                                        <p:tgtEl>
                                          <p:spTgt spid="70662">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6389"/>
                                        </p:tgtEl>
                                        <p:attrNameLst>
                                          <p:attrName>style.visibility</p:attrName>
                                        </p:attrNameLst>
                                      </p:cBhvr>
                                      <p:to>
                                        <p:strVal val="visible"/>
                                      </p:to>
                                    </p:set>
                                    <p:animEffect transition="in" filter="fade">
                                      <p:cBhvr>
                                        <p:cTn id="46" dur="500"/>
                                        <p:tgtEl>
                                          <p:spTgt spid="16389"/>
                                        </p:tgtEl>
                                      </p:cBhvr>
                                    </p:animEffect>
                                  </p:childTnLst>
                                </p:cTn>
                              </p:par>
                              <p:par>
                                <p:cTn id="47" presetID="10" presetClass="entr" presetSubtype="0" fill="hold" nodeType="withEffect">
                                  <p:stCondLst>
                                    <p:cond delay="0"/>
                                  </p:stCondLst>
                                  <p:childTnLst>
                                    <p:set>
                                      <p:cBhvr>
                                        <p:cTn id="48" dur="1" fill="hold">
                                          <p:stCondLst>
                                            <p:cond delay="0"/>
                                          </p:stCondLst>
                                        </p:cTn>
                                        <p:tgtEl>
                                          <p:spTgt spid="16391"/>
                                        </p:tgtEl>
                                        <p:attrNameLst>
                                          <p:attrName>style.visibility</p:attrName>
                                        </p:attrNameLst>
                                      </p:cBhvr>
                                      <p:to>
                                        <p:strVal val="visible"/>
                                      </p:to>
                                    </p:set>
                                    <p:animEffect transition="in" filter="fade">
                                      <p:cBhvr>
                                        <p:cTn id="49" dur="500"/>
                                        <p:tgtEl>
                                          <p:spTgt spid="1639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7" grpId="0" animBg="1" autoUpdateAnimBg="0"/>
      <p:bldP spid="1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7"/>
          <p:cNvSpPr>
            <a:spLocks noChangeArrowheads="1"/>
          </p:cNvSpPr>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smtClean="0">
                <a:solidFill>
                  <a:srgbClr val="FFFFFF"/>
                </a:solidFill>
                <a:latin typeface="Ringbearer" pitchFamily="18" charset="0"/>
              </a:rPr>
              <a:t>Ash Wednesday Preparation</a:t>
            </a:r>
            <a:endParaRPr lang="en-US" altLang="en-US" dirty="0">
              <a:solidFill>
                <a:srgbClr val="FFFFFF"/>
              </a:solidFill>
              <a:latin typeface="Ringbearer" pitchFamily="18" charset="0"/>
            </a:endParaRPr>
          </a:p>
        </p:txBody>
      </p:sp>
      <p:sp>
        <p:nvSpPr>
          <p:cNvPr id="35844" name="Text Box 1029"/>
          <p:cNvSpPr txBox="1">
            <a:spLocks noChangeArrowheads="1"/>
          </p:cNvSpPr>
          <p:nvPr/>
        </p:nvSpPr>
        <p:spPr bwMode="auto">
          <a:xfrm>
            <a:off x="654050" y="1609725"/>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000">
              <a:solidFill>
                <a:srgbClr val="FFFFFF"/>
              </a:solidFill>
            </a:endParaRPr>
          </a:p>
          <a:p>
            <a:pPr eaLnBrk="1" fontAlgn="base" hangingPunct="1">
              <a:spcBef>
                <a:spcPct val="0"/>
              </a:spcBef>
              <a:spcAft>
                <a:spcPct val="0"/>
              </a:spcAft>
              <a:buFontTx/>
              <a:buNone/>
            </a:pPr>
            <a:endParaRPr lang="en-US" altLang="en-US" sz="1600">
              <a:solidFill>
                <a:srgbClr val="FFFFFF"/>
              </a:solidFill>
            </a:endParaRPr>
          </a:p>
        </p:txBody>
      </p:sp>
      <p:pic>
        <p:nvPicPr>
          <p:cNvPr id="1026" name="Picture 2" descr="Image result for ash wednesday "/>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1362" y="2209800"/>
            <a:ext cx="7810500" cy="4391644"/>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1030"/>
          <p:cNvSpPr>
            <a:spLocks noGrp="1" noChangeArrowheads="1"/>
          </p:cNvSpPr>
          <p:nvPr>
            <p:ph type="body" idx="1"/>
          </p:nvPr>
        </p:nvSpPr>
        <p:spPr>
          <a:xfrm>
            <a:off x="288925" y="708025"/>
            <a:ext cx="8550275" cy="5986463"/>
          </a:xfrm>
          <a:solidFill>
            <a:schemeClr val="tx1">
              <a:alpha val="50000"/>
            </a:schemeClr>
          </a:solidFill>
        </p:spPr>
        <p:txBody>
          <a:bodyPr/>
          <a:lstStyle/>
          <a:p>
            <a:pPr marL="609600" indent="-609600" eaLnBrk="1" hangingPunct="1">
              <a:lnSpc>
                <a:spcPct val="90000"/>
              </a:lnSpc>
              <a:buFontTx/>
              <a:buNone/>
              <a:defRPr/>
            </a:pPr>
            <a:r>
              <a:rPr lang="en-US" sz="2800" dirty="0">
                <a:solidFill>
                  <a:schemeClr val="bg1"/>
                </a:solidFill>
                <a:latin typeface="Calibri Light" panose="020F0302020204030204" pitchFamily="34" charset="0"/>
                <a:cs typeface="Calibri Light" panose="020F0302020204030204" pitchFamily="34" charset="0"/>
              </a:rPr>
              <a:t>Does it demand anything from Me</a:t>
            </a:r>
            <a:r>
              <a:rPr lang="en-US" sz="2800" dirty="0" smtClean="0">
                <a:solidFill>
                  <a:schemeClr val="bg1"/>
                </a:solidFill>
                <a:latin typeface="Calibri Light" panose="020F0302020204030204" pitchFamily="34" charset="0"/>
                <a:cs typeface="Calibri Light" panose="020F0302020204030204" pitchFamily="34" charset="0"/>
              </a:rPr>
              <a:t>?     </a:t>
            </a:r>
            <a:r>
              <a:rPr lang="en-US" sz="1200" dirty="0" smtClean="0">
                <a:solidFill>
                  <a:schemeClr val="bg1"/>
                </a:solidFill>
                <a:latin typeface="Calibri Light" panose="020F0302020204030204" pitchFamily="34" charset="0"/>
                <a:cs typeface="Calibri Light" panose="020F0302020204030204" pitchFamily="34" charset="0"/>
              </a:rPr>
              <a:t>(understanding, an invitation &amp; a warning)</a:t>
            </a: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Sacraments: significant within the church</a:t>
            </a: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 </a:t>
            </a:r>
            <a:r>
              <a:rPr lang="en-US" sz="2000" dirty="0">
                <a:solidFill>
                  <a:schemeClr val="bg1"/>
                </a:solidFill>
                <a:latin typeface="Calibri Light" panose="020F0302020204030204" pitchFamily="34" charset="0"/>
                <a:cs typeface="Calibri Light" panose="020F0302020204030204" pitchFamily="34" charset="0"/>
              </a:rPr>
              <a:t>Historical </a:t>
            </a:r>
            <a:r>
              <a:rPr lang="en-US" sz="2000" dirty="0" smtClean="0">
                <a:solidFill>
                  <a:schemeClr val="bg1"/>
                </a:solidFill>
                <a:latin typeface="Calibri Light" panose="020F0302020204030204" pitchFamily="34" charset="0"/>
                <a:cs typeface="Calibri Light" panose="020F0302020204030204" pitchFamily="34" charset="0"/>
              </a:rPr>
              <a:t>differences</a:t>
            </a:r>
            <a:r>
              <a:rPr lang="en-US" sz="2000" dirty="0">
                <a:solidFill>
                  <a:schemeClr val="bg1"/>
                </a:solidFill>
                <a:latin typeface="Calibri Light" panose="020F0302020204030204" pitchFamily="34" charset="0"/>
                <a:cs typeface="Calibri Light" panose="020F0302020204030204" pitchFamily="34" charset="0"/>
              </a:rPr>
              <a:t>			</a:t>
            </a: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1800" dirty="0" smtClean="0">
              <a:solidFill>
                <a:schemeClr val="bg1"/>
              </a:solidFill>
              <a:latin typeface="Arial" pitchFamily="34" charset="0"/>
              <a:cs typeface="Times New Roman" pitchFamily="18" charset="0"/>
            </a:endParaRPr>
          </a:p>
        </p:txBody>
      </p:sp>
      <p:pic>
        <p:nvPicPr>
          <p:cNvPr id="20481"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4317" t="33550"/>
          <a:stretch/>
        </p:blipFill>
        <p:spPr bwMode="auto">
          <a:xfrm>
            <a:off x="17563170" y="5965902"/>
            <a:ext cx="21222629" cy="683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rotWithShape="1">
          <a:blip r:embed="rId4"/>
          <a:srcRect l="24359" t="34071" r="59616" b="42342"/>
          <a:stretch/>
        </p:blipFill>
        <p:spPr bwMode="auto">
          <a:xfrm>
            <a:off x="2971800" y="1937835"/>
            <a:ext cx="2438400" cy="1422400"/>
          </a:xfrm>
          <a:prstGeom prst="rect">
            <a:avLst/>
          </a:prstGeom>
          <a:ln>
            <a:noFill/>
          </a:ln>
          <a:extLst>
            <a:ext uri="{53640926-AAD7-44D8-BBD7-CCE9431645EC}">
              <a14:shadowObscured xmlns:a14="http://schemas.microsoft.com/office/drawing/2010/main"/>
            </a:ext>
          </a:extLst>
        </p:spPr>
      </p:pic>
      <p:pic>
        <p:nvPicPr>
          <p:cNvPr id="20484" name="Picture 4" descr="Image result for catholic commun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17" y="3186723"/>
            <a:ext cx="2049966" cy="2022012"/>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890" y="4405622"/>
            <a:ext cx="2743200" cy="149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1" name="Picture 11" descr="Image result for commun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3746" y="2176351"/>
            <a:ext cx="2781300" cy="1557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5285578"/>
            <a:ext cx="2209800" cy="369332"/>
          </a:xfrm>
          <a:prstGeom prst="rect">
            <a:avLst/>
          </a:prstGeom>
          <a:noFill/>
        </p:spPr>
        <p:txBody>
          <a:bodyPr wrap="square" rtlCol="0">
            <a:spAutoFit/>
          </a:bodyPr>
          <a:lstStyle/>
          <a:p>
            <a:pPr algn="ctr"/>
            <a:r>
              <a:rPr lang="en-US" b="1" dirty="0" smtClean="0">
                <a:solidFill>
                  <a:schemeClr val="bg1"/>
                </a:solidFill>
                <a:latin typeface="Calibri Light" panose="020F0302020204030204" pitchFamily="34" charset="0"/>
                <a:cs typeface="Calibri Light" panose="020F0302020204030204" pitchFamily="34" charset="0"/>
              </a:rPr>
              <a:t>Transubstantiation</a:t>
            </a:r>
            <a:endParaRPr lang="en-US" b="1" dirty="0">
              <a:solidFill>
                <a:schemeClr val="bg1"/>
              </a:solidFill>
              <a:latin typeface="Calibri Light" panose="020F0302020204030204" pitchFamily="34" charset="0"/>
              <a:cs typeface="Calibri Light" panose="020F0302020204030204" pitchFamily="34" charset="0"/>
            </a:endParaRPr>
          </a:p>
        </p:txBody>
      </p:sp>
      <p:sp>
        <p:nvSpPr>
          <p:cNvPr id="20" name="TextBox 19"/>
          <p:cNvSpPr txBox="1"/>
          <p:nvPr/>
        </p:nvSpPr>
        <p:spPr>
          <a:xfrm>
            <a:off x="2971800" y="3364547"/>
            <a:ext cx="2209800" cy="369332"/>
          </a:xfrm>
          <a:prstGeom prst="rect">
            <a:avLst/>
          </a:prstGeom>
          <a:noFill/>
        </p:spPr>
        <p:txBody>
          <a:bodyPr wrap="square" rtlCol="0">
            <a:spAutoFit/>
          </a:bodyPr>
          <a:lstStyle/>
          <a:p>
            <a:pPr algn="ctr"/>
            <a:r>
              <a:rPr lang="en-US" b="1" dirty="0" smtClean="0">
                <a:solidFill>
                  <a:schemeClr val="bg1"/>
                </a:solidFill>
                <a:latin typeface="Calibri Light" panose="020F0302020204030204" pitchFamily="34" charset="0"/>
                <a:cs typeface="Calibri Light" panose="020F0302020204030204" pitchFamily="34" charset="0"/>
              </a:rPr>
              <a:t>Consubstantiation</a:t>
            </a:r>
            <a:endParaRPr lang="en-US" b="1" dirty="0">
              <a:solidFill>
                <a:schemeClr val="bg1"/>
              </a:solidFill>
              <a:latin typeface="Calibri Light" panose="020F0302020204030204" pitchFamily="34" charset="0"/>
              <a:cs typeface="Calibri Light" panose="020F0302020204030204" pitchFamily="34" charset="0"/>
            </a:endParaRPr>
          </a:p>
        </p:txBody>
      </p:sp>
      <p:sp>
        <p:nvSpPr>
          <p:cNvPr id="21" name="TextBox 20"/>
          <p:cNvSpPr txBox="1"/>
          <p:nvPr/>
        </p:nvSpPr>
        <p:spPr>
          <a:xfrm>
            <a:off x="4406590" y="5970961"/>
            <a:ext cx="2209800" cy="369332"/>
          </a:xfrm>
          <a:prstGeom prst="rect">
            <a:avLst/>
          </a:prstGeom>
          <a:noFill/>
        </p:spPr>
        <p:txBody>
          <a:bodyPr wrap="square" rtlCol="0">
            <a:spAutoFit/>
          </a:bodyPr>
          <a:lstStyle/>
          <a:p>
            <a:pPr algn="ctr"/>
            <a:r>
              <a:rPr lang="en-US" b="1" dirty="0" smtClean="0">
                <a:solidFill>
                  <a:schemeClr val="bg1"/>
                </a:solidFill>
                <a:latin typeface="Calibri Light" panose="020F0302020204030204" pitchFamily="34" charset="0"/>
                <a:cs typeface="Calibri Light" panose="020F0302020204030204" pitchFamily="34" charset="0"/>
              </a:rPr>
              <a:t>‘Substantive’</a:t>
            </a:r>
            <a:endParaRPr lang="en-US" b="1" dirty="0">
              <a:solidFill>
                <a:schemeClr val="bg1"/>
              </a:solidFill>
              <a:latin typeface="Calibri Light" panose="020F0302020204030204" pitchFamily="34" charset="0"/>
              <a:cs typeface="Calibri Light" panose="020F0302020204030204" pitchFamily="34" charset="0"/>
            </a:endParaRPr>
          </a:p>
        </p:txBody>
      </p:sp>
      <p:sp>
        <p:nvSpPr>
          <p:cNvPr id="22" name="TextBox 21"/>
          <p:cNvSpPr txBox="1"/>
          <p:nvPr/>
        </p:nvSpPr>
        <p:spPr>
          <a:xfrm>
            <a:off x="6349496" y="3733879"/>
            <a:ext cx="2209800" cy="369332"/>
          </a:xfrm>
          <a:prstGeom prst="rect">
            <a:avLst/>
          </a:prstGeom>
          <a:noFill/>
        </p:spPr>
        <p:txBody>
          <a:bodyPr wrap="square" rtlCol="0">
            <a:spAutoFit/>
          </a:bodyPr>
          <a:lstStyle/>
          <a:p>
            <a:pPr algn="ctr"/>
            <a:r>
              <a:rPr lang="en-US" b="1" dirty="0" smtClean="0">
                <a:solidFill>
                  <a:schemeClr val="bg1"/>
                </a:solidFill>
                <a:latin typeface="Calibri Light" panose="020F0302020204030204" pitchFamily="34" charset="0"/>
                <a:cs typeface="Calibri Light" panose="020F0302020204030204" pitchFamily="34" charset="0"/>
              </a:rPr>
              <a:t>Memorial</a:t>
            </a:r>
            <a:endParaRPr lang="en-US"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4095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62">
                                            <p:txEl>
                                              <p:pRg st="1" end="1"/>
                                            </p:txEl>
                                          </p:spTgt>
                                        </p:tgtEl>
                                        <p:attrNameLst>
                                          <p:attrName>style.visibility</p:attrName>
                                        </p:attrNameLst>
                                      </p:cBhvr>
                                      <p:to>
                                        <p:strVal val="visible"/>
                                      </p:to>
                                    </p:set>
                                    <p:animEffect transition="in" filter="fade">
                                      <p:cBhvr>
                                        <p:cTn id="7" dur="500"/>
                                        <p:tgtEl>
                                          <p:spTgt spid="7066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62">
                                            <p:txEl>
                                              <p:pRg st="3" end="3"/>
                                            </p:txEl>
                                          </p:spTgt>
                                        </p:tgtEl>
                                        <p:attrNameLst>
                                          <p:attrName>style.visibility</p:attrName>
                                        </p:attrNameLst>
                                      </p:cBhvr>
                                      <p:to>
                                        <p:strVal val="visible"/>
                                      </p:to>
                                    </p:set>
                                    <p:animEffect transition="in" filter="fade">
                                      <p:cBhvr>
                                        <p:cTn id="10" dur="500"/>
                                        <p:tgtEl>
                                          <p:spTgt spid="7066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fade">
                                      <p:cBhvr>
                                        <p:cTn id="15" dur="500"/>
                                        <p:tgtEl>
                                          <p:spTgt spid="204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489"/>
                                        </p:tgtEl>
                                        <p:attrNameLst>
                                          <p:attrName>style.visibility</p:attrName>
                                        </p:attrNameLst>
                                      </p:cBhvr>
                                      <p:to>
                                        <p:strVal val="visible"/>
                                      </p:to>
                                    </p:set>
                                    <p:animEffect transition="in" filter="fade">
                                      <p:cBhvr>
                                        <p:cTn id="25" dur="500"/>
                                        <p:tgtEl>
                                          <p:spTgt spid="2048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491"/>
                                        </p:tgtEl>
                                        <p:attrNameLst>
                                          <p:attrName>style.visibility</p:attrName>
                                        </p:attrNameLst>
                                      </p:cBhvr>
                                      <p:to>
                                        <p:strVal val="visible"/>
                                      </p:to>
                                    </p:set>
                                    <p:animEffect transition="in" filter="fade">
                                      <p:cBhvr>
                                        <p:cTn id="30" dur="500"/>
                                        <p:tgtEl>
                                          <p:spTgt spid="2049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7"/>
          <p:cNvSpPr>
            <a:spLocks noChangeArrowheads="1"/>
          </p:cNvSpPr>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smtClean="0">
                <a:solidFill>
                  <a:srgbClr val="FFFFFF"/>
                </a:solidFill>
                <a:latin typeface="Ringbearer" pitchFamily="18" charset="0"/>
              </a:rPr>
              <a:t>Ash Wednesday Preparation</a:t>
            </a:r>
            <a:endParaRPr lang="en-US" altLang="en-US" dirty="0">
              <a:solidFill>
                <a:srgbClr val="FFFFFF"/>
              </a:solidFill>
              <a:latin typeface="Ringbearer" pitchFamily="18" charset="0"/>
            </a:endParaRPr>
          </a:p>
        </p:txBody>
      </p:sp>
      <p:sp>
        <p:nvSpPr>
          <p:cNvPr id="35844" name="Text Box 1029"/>
          <p:cNvSpPr txBox="1">
            <a:spLocks noChangeArrowheads="1"/>
          </p:cNvSpPr>
          <p:nvPr/>
        </p:nvSpPr>
        <p:spPr bwMode="auto">
          <a:xfrm>
            <a:off x="654050" y="1609725"/>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000">
              <a:solidFill>
                <a:srgbClr val="FFFFFF"/>
              </a:solidFill>
            </a:endParaRPr>
          </a:p>
          <a:p>
            <a:pPr eaLnBrk="1" fontAlgn="base" hangingPunct="1">
              <a:spcBef>
                <a:spcPct val="0"/>
              </a:spcBef>
              <a:spcAft>
                <a:spcPct val="0"/>
              </a:spcAft>
              <a:buFontTx/>
              <a:buNone/>
            </a:pPr>
            <a:endParaRPr lang="en-US" altLang="en-US" sz="1600">
              <a:solidFill>
                <a:srgbClr val="FFFFFF"/>
              </a:solidFill>
            </a:endParaRPr>
          </a:p>
        </p:txBody>
      </p:sp>
      <p:pic>
        <p:nvPicPr>
          <p:cNvPr id="1026" name="Picture 2" descr="Image result for ash wednesday "/>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1362" y="2209800"/>
            <a:ext cx="7810500" cy="4391644"/>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1030"/>
          <p:cNvSpPr>
            <a:spLocks noGrp="1" noChangeArrowheads="1"/>
          </p:cNvSpPr>
          <p:nvPr>
            <p:ph type="body" idx="1"/>
          </p:nvPr>
        </p:nvSpPr>
        <p:spPr>
          <a:xfrm>
            <a:off x="288925" y="708025"/>
            <a:ext cx="8550275" cy="5986463"/>
          </a:xfrm>
          <a:solidFill>
            <a:schemeClr val="tx1">
              <a:alpha val="50000"/>
            </a:schemeClr>
          </a:solidFill>
        </p:spPr>
        <p:txBody>
          <a:bodyPr/>
          <a:lstStyle/>
          <a:p>
            <a:pPr marL="609600" indent="-609600" eaLnBrk="1" hangingPunct="1">
              <a:lnSpc>
                <a:spcPct val="90000"/>
              </a:lnSpc>
              <a:buFontTx/>
              <a:buNone/>
              <a:defRPr/>
            </a:pPr>
            <a:r>
              <a:rPr lang="en-US" sz="2800" dirty="0">
                <a:solidFill>
                  <a:schemeClr val="bg1"/>
                </a:solidFill>
                <a:latin typeface="Calibri Light" panose="020F0302020204030204" pitchFamily="34" charset="0"/>
                <a:cs typeface="Calibri Light" panose="020F0302020204030204" pitchFamily="34" charset="0"/>
              </a:rPr>
              <a:t>Does it demand anything from Me? </a:t>
            </a:r>
            <a:endParaRPr lang="en-US" sz="28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smtClean="0">
                <a:solidFill>
                  <a:schemeClr val="bg1"/>
                </a:solidFill>
                <a:latin typeface="Calibri Light" panose="020F0302020204030204" pitchFamily="34" charset="0"/>
                <a:cs typeface="Calibri Light" panose="020F0302020204030204" pitchFamily="34" charset="0"/>
              </a:rPr>
              <a:t>Sacraments: significant within the church</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“Fencing the Table</a:t>
            </a:r>
            <a:r>
              <a:rPr lang="en-US" sz="2000" dirty="0" smtClean="0">
                <a:solidFill>
                  <a:schemeClr val="bg1"/>
                </a:solidFill>
                <a:latin typeface="Calibri Light" panose="020F0302020204030204" pitchFamily="34" charset="0"/>
                <a:cs typeface="Calibri Light" panose="020F0302020204030204" pitchFamily="34" charset="0"/>
              </a:rPr>
              <a:t>”</a:t>
            </a:r>
            <a:r>
              <a:rPr lang="en-US" sz="2000" dirty="0">
                <a:solidFill>
                  <a:schemeClr val="bg1"/>
                </a:solidFill>
                <a:latin typeface="Calibri Light" panose="020F0302020204030204" pitchFamily="34" charset="0"/>
                <a:cs typeface="Calibri Light" panose="020F0302020204030204" pitchFamily="34" charset="0"/>
              </a:rPr>
              <a:t>	</a:t>
            </a: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23 For I received from the Lord what I also delivered to you, that the Lord Jesus on the night when he was betrayed took bread, 24 and when he had given thanks, he broke it, and said, “This is my body, which is </a:t>
            </a:r>
            <a:r>
              <a:rPr lang="en-US" sz="2000" dirty="0" smtClean="0">
                <a:solidFill>
                  <a:schemeClr val="bg1"/>
                </a:solidFill>
                <a:latin typeface="Calibri Light" panose="020F0302020204030204" pitchFamily="34" charset="0"/>
                <a:cs typeface="Calibri Light" panose="020F0302020204030204" pitchFamily="34" charset="0"/>
              </a:rPr>
              <a:t>for you</a:t>
            </a:r>
            <a:r>
              <a:rPr lang="en-US" sz="2000" dirty="0">
                <a:solidFill>
                  <a:schemeClr val="bg1"/>
                </a:solidFill>
                <a:latin typeface="Calibri Light" panose="020F0302020204030204" pitchFamily="34" charset="0"/>
                <a:cs typeface="Calibri Light" panose="020F0302020204030204" pitchFamily="34" charset="0"/>
              </a:rPr>
              <a:t>. Do this in remembrance of me</a:t>
            </a:r>
            <a:r>
              <a:rPr lang="en-US" sz="2000" dirty="0" smtClean="0">
                <a:solidFill>
                  <a:schemeClr val="bg1"/>
                </a:solidFill>
                <a:latin typeface="Calibri Light" panose="020F0302020204030204" pitchFamily="34" charset="0"/>
                <a:cs typeface="Calibri Light" panose="020F0302020204030204" pitchFamily="34" charset="0"/>
              </a:rPr>
              <a:t>.” </a:t>
            </a:r>
            <a:r>
              <a:rPr lang="en-US" sz="2000" dirty="0">
                <a:solidFill>
                  <a:schemeClr val="bg1"/>
                </a:solidFill>
                <a:latin typeface="Calibri Light" panose="020F0302020204030204" pitchFamily="34" charset="0"/>
                <a:cs typeface="Calibri Light" panose="020F0302020204030204" pitchFamily="34" charset="0"/>
              </a:rPr>
              <a:t>25 In the same way also he took the cup, after supper, saying, “This cup is the new covenant in my blood. Do this, as often as you drink it, in remembrance of me.” 26 For as often as you eat this bread and drink the cup, you proclaim the Lord's death until he comes.</a:t>
            </a: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27 Whoever, therefore, eats the bread or drinks the cup of the Lord in an unworthy manner will be guilty concerning the body and blood of the Lord. 28 Let a person examine himself, then, and so eat of the bread and drink of the cup. 29 For anyone who eats and drinks without discerning the body eats and drinks judgment on himself. 30 That is why many of you are weak and ill, and some have died.</a:t>
            </a: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endParaRPr lang="en-US" sz="1800" dirty="0" smtClean="0">
              <a:solidFill>
                <a:schemeClr val="bg1"/>
              </a:solidFill>
              <a:latin typeface="Arial" pitchFamily="34" charset="0"/>
              <a:cs typeface="Times New Roman" pitchFamily="18" charset="0"/>
            </a:endParaRPr>
          </a:p>
        </p:txBody>
      </p:sp>
      <p:pic>
        <p:nvPicPr>
          <p:cNvPr id="20481"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4317" t="33550"/>
          <a:stretch/>
        </p:blipFill>
        <p:spPr bwMode="auto">
          <a:xfrm>
            <a:off x="17563170" y="5965902"/>
            <a:ext cx="21222629" cy="683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ular Callout 14"/>
          <p:cNvSpPr/>
          <p:nvPr/>
        </p:nvSpPr>
        <p:spPr>
          <a:xfrm>
            <a:off x="6213358" y="760476"/>
            <a:ext cx="2135188" cy="612648"/>
          </a:xfrm>
          <a:prstGeom prst="wedgeRoundRectCallout">
            <a:avLst>
              <a:gd name="adj1" fmla="val -170720"/>
              <a:gd name="adj2" fmla="val 104364"/>
              <a:gd name="adj3" fmla="val 16667"/>
            </a:avLst>
          </a:prstGeom>
          <a:solidFill>
            <a:srgbClr val="996633">
              <a:alpha val="54000"/>
            </a:srgbClr>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Light" panose="020F0302020204030204" pitchFamily="34" charset="0"/>
                <a:cs typeface="Calibri Light" panose="020F0302020204030204" pitchFamily="34" charset="0"/>
              </a:rPr>
              <a:t>Can anybody take communion?</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629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662">
                                            <p:txEl>
                                              <p:pRg st="2" end="2"/>
                                            </p:txEl>
                                          </p:spTgt>
                                        </p:tgtEl>
                                        <p:attrNameLst>
                                          <p:attrName>style.visibility</p:attrName>
                                        </p:attrNameLst>
                                      </p:cBhvr>
                                      <p:to>
                                        <p:strVal val="visible"/>
                                      </p:to>
                                    </p:set>
                                    <p:animEffect transition="in" filter="fade">
                                      <p:cBhvr>
                                        <p:cTn id="11" dur="500"/>
                                        <p:tgtEl>
                                          <p:spTgt spid="7066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0662">
                                            <p:txEl>
                                              <p:pRg st="4" end="4"/>
                                            </p:txEl>
                                          </p:spTgt>
                                        </p:tgtEl>
                                        <p:attrNameLst>
                                          <p:attrName>style.visibility</p:attrName>
                                        </p:attrNameLst>
                                      </p:cBhvr>
                                      <p:to>
                                        <p:strVal val="visible"/>
                                      </p:to>
                                    </p:set>
                                    <p:animEffect transition="in" filter="fade">
                                      <p:cBhvr>
                                        <p:cTn id="16" dur="500"/>
                                        <p:tgtEl>
                                          <p:spTgt spid="7066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0662">
                                            <p:txEl>
                                              <p:pRg st="6" end="6"/>
                                            </p:txEl>
                                          </p:spTgt>
                                        </p:tgtEl>
                                        <p:attrNameLst>
                                          <p:attrName>style.visibility</p:attrName>
                                        </p:attrNameLst>
                                      </p:cBhvr>
                                      <p:to>
                                        <p:strVal val="visible"/>
                                      </p:to>
                                    </p:set>
                                    <p:animEffect transition="in" filter="fade">
                                      <p:cBhvr>
                                        <p:cTn id="21" dur="500"/>
                                        <p:tgtEl>
                                          <p:spTgt spid="706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027"/>
          <p:cNvSpPr>
            <a:spLocks noChangeArrowheads="1"/>
          </p:cNvSpPr>
          <p:nvPr/>
        </p:nvSpPr>
        <p:spPr bwMode="auto">
          <a:xfrm>
            <a:off x="6096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dirty="0" smtClean="0">
                <a:solidFill>
                  <a:srgbClr val="FFFFFF"/>
                </a:solidFill>
                <a:latin typeface="Ringbearer" pitchFamily="18" charset="0"/>
              </a:rPr>
              <a:t>Ash Wednesday Preparation</a:t>
            </a:r>
            <a:endParaRPr lang="en-US" altLang="en-US" dirty="0">
              <a:solidFill>
                <a:srgbClr val="FFFFFF"/>
              </a:solidFill>
              <a:latin typeface="Ringbearer" pitchFamily="18" charset="0"/>
            </a:endParaRPr>
          </a:p>
        </p:txBody>
      </p:sp>
      <p:sp>
        <p:nvSpPr>
          <p:cNvPr id="35844" name="Text Box 1029"/>
          <p:cNvSpPr txBox="1">
            <a:spLocks noChangeArrowheads="1"/>
          </p:cNvSpPr>
          <p:nvPr/>
        </p:nvSpPr>
        <p:spPr bwMode="auto">
          <a:xfrm>
            <a:off x="654050" y="1609725"/>
            <a:ext cx="798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000">
              <a:solidFill>
                <a:srgbClr val="FFFFFF"/>
              </a:solidFill>
            </a:endParaRPr>
          </a:p>
          <a:p>
            <a:pPr eaLnBrk="1" fontAlgn="base" hangingPunct="1">
              <a:spcBef>
                <a:spcPct val="0"/>
              </a:spcBef>
              <a:spcAft>
                <a:spcPct val="0"/>
              </a:spcAft>
              <a:buFontTx/>
              <a:buNone/>
            </a:pPr>
            <a:endParaRPr lang="en-US" altLang="en-US" sz="1600">
              <a:solidFill>
                <a:srgbClr val="FFFFFF"/>
              </a:solidFill>
            </a:endParaRPr>
          </a:p>
        </p:txBody>
      </p:sp>
      <p:pic>
        <p:nvPicPr>
          <p:cNvPr id="1026" name="Picture 2" descr="Image result for ash wednesday "/>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1362" y="2209800"/>
            <a:ext cx="7810500" cy="4391644"/>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1030"/>
          <p:cNvSpPr>
            <a:spLocks noGrp="1" noChangeArrowheads="1"/>
          </p:cNvSpPr>
          <p:nvPr>
            <p:ph type="body" idx="1"/>
          </p:nvPr>
        </p:nvSpPr>
        <p:spPr>
          <a:xfrm>
            <a:off x="288925" y="708025"/>
            <a:ext cx="8550275" cy="5986463"/>
          </a:xfrm>
          <a:solidFill>
            <a:schemeClr val="tx1">
              <a:alpha val="50000"/>
            </a:schemeClr>
          </a:solidFill>
        </p:spPr>
        <p:txBody>
          <a:bodyPr/>
          <a:lstStyle/>
          <a:p>
            <a:pPr marL="609600" indent="-609600" eaLnBrk="1" hangingPunct="1">
              <a:lnSpc>
                <a:spcPct val="90000"/>
              </a:lnSpc>
              <a:buFontTx/>
              <a:buNone/>
              <a:defRPr/>
            </a:pPr>
            <a:r>
              <a:rPr lang="en-US" sz="2800" dirty="0" smtClean="0">
                <a:solidFill>
                  <a:schemeClr val="bg1"/>
                </a:solidFill>
                <a:latin typeface="Calibri Light" panose="020F0302020204030204" pitchFamily="34" charset="0"/>
                <a:cs typeface="Calibri Light" panose="020F0302020204030204" pitchFamily="34" charset="0"/>
              </a:rPr>
              <a:t/>
            </a:r>
            <a:br>
              <a:rPr lang="en-US" sz="2800" dirty="0" smtClean="0">
                <a:solidFill>
                  <a:schemeClr val="bg1"/>
                </a:solidFill>
                <a:latin typeface="Calibri Light" panose="020F0302020204030204" pitchFamily="34" charset="0"/>
                <a:cs typeface="Calibri Light" panose="020F0302020204030204" pitchFamily="34" charset="0"/>
              </a:rPr>
            </a:br>
            <a:r>
              <a:rPr lang="en-US" sz="2800" dirty="0" smtClean="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A.  Context</a:t>
            </a:r>
            <a:endParaRPr lang="en-US" sz="2000" dirty="0" smtClean="0">
              <a:solidFill>
                <a:schemeClr val="bg1"/>
              </a:solidFill>
              <a:latin typeface="Calibri Light" panose="020F0302020204030204" pitchFamily="34" charset="0"/>
              <a:cs typeface="Calibri Light" panose="020F0302020204030204" pitchFamily="34"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	</a:t>
            </a:r>
            <a:r>
              <a:rPr lang="en-US" sz="1800" dirty="0" smtClean="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1. </a:t>
            </a:r>
            <a:r>
              <a:rPr lang="en-US" sz="2000" dirty="0">
                <a:solidFill>
                  <a:schemeClr val="bg1"/>
                </a:solidFill>
                <a:latin typeface="Calibri Light" panose="020F0302020204030204" pitchFamily="34" charset="0"/>
                <a:cs typeface="Calibri Light" panose="020F0302020204030204" pitchFamily="34" charset="0"/>
              </a:rPr>
              <a:t>L</a:t>
            </a:r>
            <a:r>
              <a:rPr lang="en-US" sz="2000" dirty="0" smtClean="0">
                <a:solidFill>
                  <a:schemeClr val="bg1"/>
                </a:solidFill>
                <a:latin typeface="Calibri Light" panose="020F0302020204030204" pitchFamily="34" charset="0"/>
                <a:cs typeface="Calibri Light" panose="020F0302020204030204" pitchFamily="34" charset="0"/>
              </a:rPr>
              <a:t>iturgical calendar</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2. Three Main Seasons</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B.  Purpose</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1. Advent: first (“hope”)</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2. Lent: Ash Wednesday</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3. Ashes…</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C. Sacraments: significant within the church calendar</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1. Meaning: “</a:t>
            </a:r>
            <a:r>
              <a:rPr lang="en-US" sz="2000" dirty="0" err="1" smtClean="0">
                <a:solidFill>
                  <a:schemeClr val="bg1"/>
                </a:solidFill>
                <a:latin typeface="Calibri Light" panose="020F0302020204030204" pitchFamily="34" charset="0"/>
                <a:cs typeface="Calibri Light" panose="020F0302020204030204" pitchFamily="34" charset="0"/>
              </a:rPr>
              <a:t>sacramentum</a:t>
            </a:r>
            <a:r>
              <a:rPr lang="en-US" sz="2000" dirty="0" smtClean="0">
                <a:solidFill>
                  <a:schemeClr val="bg1"/>
                </a:solidFill>
                <a:latin typeface="Calibri Light" panose="020F0302020204030204" pitchFamily="34" charset="0"/>
                <a:cs typeface="Calibri Light" panose="020F0302020204030204" pitchFamily="34" charset="0"/>
              </a:rPr>
              <a:t>”; outward sign of inward work</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2. Made up of: Baptism &amp;Communion</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a. Baptism</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b. Communion</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1. Historical differences</a:t>
            </a:r>
          </a:p>
          <a:p>
            <a:pPr marL="609600" indent="-609600" eaLnBrk="1" hangingPunct="1">
              <a:lnSpc>
                <a:spcPct val="90000"/>
              </a:lnSpc>
              <a:buFontTx/>
              <a:buNone/>
              <a:defRPr/>
            </a:pPr>
            <a:r>
              <a:rPr lang="en-US" sz="2000" dirty="0">
                <a:solidFill>
                  <a:schemeClr val="bg1"/>
                </a:solidFill>
                <a:latin typeface="Calibri Light" panose="020F0302020204030204" pitchFamily="34" charset="0"/>
                <a:cs typeface="Calibri Light" panose="020F0302020204030204" pitchFamily="34" charset="0"/>
              </a:rPr>
              <a:t>	</a:t>
            </a:r>
            <a:r>
              <a:rPr lang="en-US" sz="2000" dirty="0" smtClean="0">
                <a:solidFill>
                  <a:schemeClr val="bg1"/>
                </a:solidFill>
                <a:latin typeface="Calibri Light" panose="020F0302020204030204" pitchFamily="34" charset="0"/>
                <a:cs typeface="Calibri Light" panose="020F0302020204030204" pitchFamily="34" charset="0"/>
              </a:rPr>
              <a:t>			2. Fencing the Table</a:t>
            </a:r>
          </a:p>
          <a:p>
            <a:pPr marL="609600" indent="-609600" eaLnBrk="1" hangingPunct="1">
              <a:lnSpc>
                <a:spcPct val="90000"/>
              </a:lnSpc>
              <a:buFontTx/>
              <a:buNone/>
              <a:defRPr/>
            </a:pPr>
            <a:endParaRPr lang="en-US" sz="1800" dirty="0" smtClean="0">
              <a:solidFill>
                <a:schemeClr val="bg1"/>
              </a:solidFill>
              <a:latin typeface="Arial" pitchFamily="34" charset="0"/>
              <a:cs typeface="Times New Roman" pitchFamily="18" charset="0"/>
            </a:endParaRPr>
          </a:p>
          <a:p>
            <a:pPr marL="609600" indent="-609600" eaLnBrk="1" hangingPunct="1">
              <a:lnSpc>
                <a:spcPct val="90000"/>
              </a:lnSpc>
              <a:buFontTx/>
              <a:buNone/>
              <a:defRPr/>
            </a:pPr>
            <a:r>
              <a:rPr lang="en-US" sz="1800" dirty="0" smtClean="0">
                <a:solidFill>
                  <a:schemeClr val="bg1"/>
                </a:solidFill>
                <a:latin typeface="Arial" pitchFamily="34" charset="0"/>
                <a:cs typeface="Times New Roman" pitchFamily="18" charset="0"/>
              </a:rPr>
              <a:t>	</a:t>
            </a:r>
            <a:endParaRPr lang="en-US" sz="2800" dirty="0" smtClean="0">
              <a:solidFill>
                <a:schemeClr val="bg1"/>
              </a:solidFill>
              <a:effectLst>
                <a:outerShdw blurRad="38100" dist="38100" dir="2700000" algn="tl">
                  <a:srgbClr val="808080"/>
                </a:outerShdw>
              </a:effectLst>
            </a:endParaRPr>
          </a:p>
        </p:txBody>
      </p:sp>
    </p:spTree>
    <p:extLst>
      <p:ext uri="{BB962C8B-B14F-4D97-AF65-F5344CB8AC3E}">
        <p14:creationId xmlns:p14="http://schemas.microsoft.com/office/powerpoint/2010/main" val="600131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4759</TotalTime>
  <Words>188</Words>
  <Application>Microsoft Office PowerPoint</Application>
  <PresentationFormat>On-screen Show (4:3)</PresentationFormat>
  <Paragraphs>137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Eckart</dc:creator>
  <cp:lastModifiedBy>Chris Eckart</cp:lastModifiedBy>
  <cp:revision>21</cp:revision>
  <dcterms:created xsi:type="dcterms:W3CDTF">2018-02-06T13:50:14Z</dcterms:created>
  <dcterms:modified xsi:type="dcterms:W3CDTF">2018-02-09T21:09:43Z</dcterms:modified>
</cp:coreProperties>
</file>