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6"/>
  </p:handoutMasterIdLst>
  <p:sldIdLst>
    <p:sldId id="256" r:id="rId2"/>
    <p:sldId id="257" r:id="rId3"/>
    <p:sldId id="312" r:id="rId4"/>
    <p:sldId id="258"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5" r:id="rId18"/>
    <p:sldId id="276" r:id="rId19"/>
    <p:sldId id="274" r:id="rId20"/>
    <p:sldId id="277" r:id="rId21"/>
    <p:sldId id="280" r:id="rId22"/>
    <p:sldId id="278" r:id="rId23"/>
    <p:sldId id="281" r:id="rId24"/>
    <p:sldId id="284" r:id="rId25"/>
    <p:sldId id="282" r:id="rId26"/>
    <p:sldId id="283" r:id="rId27"/>
    <p:sldId id="285" r:id="rId28"/>
    <p:sldId id="279" r:id="rId29"/>
    <p:sldId id="286" r:id="rId30"/>
    <p:sldId id="287" r:id="rId31"/>
    <p:sldId id="288" r:id="rId32"/>
    <p:sldId id="289" r:id="rId33"/>
    <p:sldId id="290" r:id="rId34"/>
    <p:sldId id="291" r:id="rId35"/>
    <p:sldId id="292" r:id="rId36"/>
    <p:sldId id="293" r:id="rId37"/>
    <p:sldId id="31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7" r:id="rId51"/>
    <p:sldId id="309" r:id="rId52"/>
    <p:sldId id="310" r:id="rId53"/>
    <p:sldId id="311" r:id="rId54"/>
    <p:sldId id="306" r:id="rId55"/>
    <p:sldId id="259" r:id="rId56"/>
    <p:sldId id="317" r:id="rId57"/>
    <p:sldId id="316" r:id="rId58"/>
    <p:sldId id="315" r:id="rId59"/>
    <p:sldId id="318" r:id="rId60"/>
    <p:sldId id="322" r:id="rId61"/>
    <p:sldId id="319" r:id="rId62"/>
    <p:sldId id="320" r:id="rId63"/>
    <p:sldId id="321" r:id="rId64"/>
    <p:sldId id="323" r:id="rId65"/>
  </p:sldIdLst>
  <p:sldSz cx="9144000" cy="6858000" type="screen4x3"/>
  <p:notesSz cx="7010400" cy="9396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666"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9821"/>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9821"/>
          </a:xfrm>
          <a:prstGeom prst="rect">
            <a:avLst/>
          </a:prstGeom>
        </p:spPr>
        <p:txBody>
          <a:bodyPr vert="horz" lIns="93744" tIns="46872" rIns="93744" bIns="46872" rtlCol="0"/>
          <a:lstStyle>
            <a:lvl1pPr algn="r">
              <a:defRPr sz="1200"/>
            </a:lvl1pPr>
          </a:lstStyle>
          <a:p>
            <a:fld id="{FC466539-9E12-4D67-9649-DDCC77EDF7A5}" type="datetimeFigureOut">
              <a:rPr lang="en-US" smtClean="0"/>
              <a:t>11/8/2018</a:t>
            </a:fld>
            <a:endParaRPr lang="en-US"/>
          </a:p>
        </p:txBody>
      </p:sp>
      <p:sp>
        <p:nvSpPr>
          <p:cNvPr id="4" name="Footer Placeholder 3"/>
          <p:cNvSpPr>
            <a:spLocks noGrp="1"/>
          </p:cNvSpPr>
          <p:nvPr>
            <p:ph type="ftr" sz="quarter" idx="2"/>
          </p:nvPr>
        </p:nvSpPr>
        <p:spPr>
          <a:xfrm>
            <a:off x="0" y="8924961"/>
            <a:ext cx="3037840" cy="469821"/>
          </a:xfrm>
          <a:prstGeom prst="rect">
            <a:avLst/>
          </a:prstGeom>
        </p:spPr>
        <p:txBody>
          <a:bodyPr vert="horz" lIns="93744" tIns="46872" rIns="93744" bIns="4687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24961"/>
            <a:ext cx="3037840" cy="469821"/>
          </a:xfrm>
          <a:prstGeom prst="rect">
            <a:avLst/>
          </a:prstGeom>
        </p:spPr>
        <p:txBody>
          <a:bodyPr vert="horz" lIns="93744" tIns="46872" rIns="93744" bIns="46872" rtlCol="0" anchor="b"/>
          <a:lstStyle>
            <a:lvl1pPr algn="r">
              <a:defRPr sz="1200"/>
            </a:lvl1pPr>
          </a:lstStyle>
          <a:p>
            <a:fld id="{E8E3D6A2-2641-4A3A-A6F1-2A2F7E1EAE6D}" type="slidenum">
              <a:rPr lang="en-US" smtClean="0"/>
              <a:t>‹#›</a:t>
            </a:fld>
            <a:endParaRPr lang="en-US"/>
          </a:p>
        </p:txBody>
      </p:sp>
    </p:spTree>
    <p:extLst>
      <p:ext uri="{BB962C8B-B14F-4D97-AF65-F5344CB8AC3E}">
        <p14:creationId xmlns:p14="http://schemas.microsoft.com/office/powerpoint/2010/main" val="2140555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C5FB34-8F10-4BE8-98C6-9D7BA528218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4125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5FB34-8F10-4BE8-98C6-9D7BA528218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86724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5FB34-8F10-4BE8-98C6-9D7BA528218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118848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5FB34-8F10-4BE8-98C6-9D7BA528218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267485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5FB34-8F10-4BE8-98C6-9D7BA528218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199234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C5FB34-8F10-4BE8-98C6-9D7BA528218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147596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C5FB34-8F10-4BE8-98C6-9D7BA528218B}"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333331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C5FB34-8F10-4BE8-98C6-9D7BA528218B}"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143697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FB34-8F10-4BE8-98C6-9D7BA528218B}"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372137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5FB34-8F10-4BE8-98C6-9D7BA528218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171404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5FB34-8F10-4BE8-98C6-9D7BA528218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0019E-8051-4667-92D2-44C4AF3C5FEB}" type="slidenum">
              <a:rPr lang="en-US" smtClean="0"/>
              <a:t>‹#›</a:t>
            </a:fld>
            <a:endParaRPr lang="en-US"/>
          </a:p>
        </p:txBody>
      </p:sp>
    </p:spTree>
    <p:extLst>
      <p:ext uri="{BB962C8B-B14F-4D97-AF65-F5344CB8AC3E}">
        <p14:creationId xmlns:p14="http://schemas.microsoft.com/office/powerpoint/2010/main" val="21589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5FB34-8F10-4BE8-98C6-9D7BA528218B}"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0019E-8051-4667-92D2-44C4AF3C5FEB}" type="slidenum">
              <a:rPr lang="en-US" smtClean="0"/>
              <a:t>‹#›</a:t>
            </a:fld>
            <a:endParaRPr lang="en-US"/>
          </a:p>
        </p:txBody>
      </p:sp>
    </p:spTree>
    <p:extLst>
      <p:ext uri="{BB962C8B-B14F-4D97-AF65-F5344CB8AC3E}">
        <p14:creationId xmlns:p14="http://schemas.microsoft.com/office/powerpoint/2010/main" val="347949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youtube.com/watch?v=NBfxYBw2Sx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http://www.astronomynotes.com/gravappl/invsq.gif" TargetMode="External"/><Relationship Id="rId5" Type="http://schemas.openxmlformats.org/officeDocument/2006/relationships/image" Target="../media/image25.gif"/><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jpe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http://www.scienceatclifton.co.uk/elodea/intensity.JPG" TargetMode="External"/><Relationship Id="rId5" Type="http://schemas.openxmlformats.org/officeDocument/2006/relationships/image" Target="../media/image27.jpeg"/><Relationship Id="rId4" Type="http://schemas.openxmlformats.org/officeDocument/2006/relationships/hyperlink" Target="http://www.scienceatclifton.c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google.com/url?sa=t&amp;rct=j&amp;q=&amp;esrc=s&amp;source=web&amp;cd=3&amp;cad=rja&amp;uact=8&amp;ved=0ahUKEwi0qcKB9ZPPAhVEySYKHdXfC0gQtwIILDAC&amp;url=https://www.youtube.com/watch?v%3D7gf6YpdvtE0&amp;usg=AFQjCNGYYM7nKfWR-nWkQjW7piup_icf3A&amp;sig2=GnVMKhpCNPJ4dofxdGn96w"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http://www.physicsclassroom.com/Class/circles/u6l3c3.gif" TargetMode="External"/><Relationship Id="rId5" Type="http://schemas.openxmlformats.org/officeDocument/2006/relationships/image" Target="../media/image43.gif"/><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http://www.physicsclassroom.com/Class/circles/u6l3c3.gif" TargetMode="External"/><Relationship Id="rId4" Type="http://schemas.openxmlformats.org/officeDocument/2006/relationships/image" Target="../media/image43.gif"/></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http://www.physicsclassroom.com/Class/circles/u6l3c3.gif" TargetMode="External"/><Relationship Id="rId4" Type="http://schemas.openxmlformats.org/officeDocument/2006/relationships/image" Target="../media/image43.gif"/></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www.physicsclassroom.com/Class/circles/u6l3c3.gif" TargetMode="External"/><Relationship Id="rId4" Type="http://schemas.openxmlformats.org/officeDocument/2006/relationships/image" Target="../media/image43.gif"/></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8" Type="http://schemas.openxmlformats.org/officeDocument/2006/relationships/hyperlink" Target="https://www.google.com/url?sa=t&amp;rct=j&amp;q=&amp;esrc=s&amp;source=web&amp;cd=1&amp;cad=rja&amp;uact=8&amp;ved=0ahUKEwj-7OaakqvQAhWCSSYKHQhDBEIQtwIIGzAA&amp;url=https://www.youtube.com/watch?v%3DYS6IqnvnOak&amp;usg=AFQjCNEuurlHaVOVXTnXgtHSzlXDIyTgZg&amp;sig2=KDS77OeRgrz_rAhzithgNQ&amp;bvm=bv.138493631,d.eWE" TargetMode="External"/><Relationship Id="rId3" Type="http://schemas.openxmlformats.org/officeDocument/2006/relationships/image" Target="../media/image1.jpeg"/><Relationship Id="rId7" Type="http://schemas.openxmlformats.org/officeDocument/2006/relationships/image" Target="../media/image5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youtube.com/watch?v=KlWpFLfLFBI" TargetMode="External"/><Relationship Id="rId5" Type="http://schemas.openxmlformats.org/officeDocument/2006/relationships/image" Target="../media/image57.jpeg"/><Relationship Id="rId4" Type="http://schemas.openxmlformats.org/officeDocument/2006/relationships/hyperlink" Target="https://www.google.com/url?sa=t&amp;rct=j&amp;q=&amp;esrc=s&amp;source=web&amp;cd=1&amp;cad=rja&amp;uact=8&amp;ved=0ahUKEwivhbiKh4DPAhUFPD4KHcXSB2UQtwIIITAA&amp;url=https://www.youtube.com/watch?v%3DYS6IqnvnOak&amp;usg=AFQjCNEuurlHaVOVXTnXgtHSzlXDIyTgZg&amp;sig2=5ld9cG2HHdt1l58Lb4vBvA"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60.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i.ytimg.com/vi/Daiz6iqSIE0/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 y="649728"/>
            <a:ext cx="9143167" cy="51414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1230868"/>
            <a:ext cx="2438400" cy="369332"/>
          </a:xfrm>
          <a:prstGeom prst="rect">
            <a:avLst/>
          </a:prstGeom>
          <a:noFill/>
        </p:spPr>
        <p:txBody>
          <a:bodyPr wrap="square" rtlCol="0">
            <a:spAutoFit/>
          </a:bodyPr>
          <a:lstStyle/>
          <a:p>
            <a:pPr algn="ctr"/>
            <a:r>
              <a:rPr lang="en-US" dirty="0" smtClean="0">
                <a:solidFill>
                  <a:schemeClr val="bg1"/>
                </a:solidFill>
              </a:rPr>
              <a:t>Chapter 7</a:t>
            </a:r>
            <a:endParaRPr lang="en-US" dirty="0">
              <a:solidFill>
                <a:schemeClr val="bg1"/>
              </a:solidFill>
            </a:endParaRPr>
          </a:p>
        </p:txBody>
      </p:sp>
      <p:sp>
        <p:nvSpPr>
          <p:cNvPr id="6" name="Subtitle 2"/>
          <p:cNvSpPr txBox="1">
            <a:spLocks/>
          </p:cNvSpPr>
          <p:nvPr/>
        </p:nvSpPr>
        <p:spPr>
          <a:xfrm>
            <a:off x="228600" y="5741719"/>
            <a:ext cx="2895600" cy="762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err="1" smtClean="0">
                <a:solidFill>
                  <a:schemeClr val="bg1"/>
                </a:solidFill>
                <a:effectLst>
                  <a:outerShdw blurRad="38100" dist="38100" dir="2700000" algn="tl">
                    <a:srgbClr val="000000">
                      <a:alpha val="43137"/>
                    </a:srgbClr>
                  </a:outerShdw>
                </a:effectLst>
              </a:rPr>
              <a:t>mr</a:t>
            </a:r>
            <a:r>
              <a:rPr lang="en-US" sz="1600" dirty="0" smtClean="0">
                <a:solidFill>
                  <a:schemeClr val="bg1"/>
                </a:solidFill>
                <a:effectLst>
                  <a:outerShdw blurRad="38100" dist="38100" dir="2700000" algn="tl">
                    <a:srgbClr val="000000">
                      <a:alpha val="43137"/>
                    </a:srgbClr>
                  </a:outerShdw>
                </a:effectLst>
              </a:rPr>
              <a:t> </a:t>
            </a:r>
            <a:r>
              <a:rPr lang="en-US" sz="1600" dirty="0" err="1" smtClean="0">
                <a:solidFill>
                  <a:schemeClr val="bg1"/>
                </a:solidFill>
                <a:effectLst>
                  <a:outerShdw blurRad="38100" dist="38100" dir="2700000" algn="tl">
                    <a:srgbClr val="000000">
                      <a:alpha val="43137"/>
                    </a:srgbClr>
                  </a:outerShdw>
                </a:effectLst>
              </a:rPr>
              <a:t>e~SRCS</a:t>
            </a:r>
            <a:endParaRPr lang="en-US" sz="1600" dirty="0" smtClean="0">
              <a:solidFill>
                <a:schemeClr val="bg1"/>
              </a:solidFill>
              <a:effectLst>
                <a:outerShdw blurRad="38100" dist="38100" dir="2700000" algn="tl">
                  <a:srgbClr val="000000">
                    <a:alpha val="43137"/>
                  </a:srgbClr>
                </a:outerShdw>
              </a:effectLst>
            </a:endParaRPr>
          </a:p>
          <a:p>
            <a:pPr algn="l"/>
            <a:r>
              <a:rPr lang="en-US" sz="1600" dirty="0" smtClean="0">
                <a:solidFill>
                  <a:schemeClr val="bg1"/>
                </a:solidFill>
                <a:effectLst>
                  <a:outerShdw blurRad="38100" dist="38100" dir="2700000" algn="tl">
                    <a:srgbClr val="000000">
                      <a:alpha val="43137"/>
                    </a:srgbClr>
                  </a:outerShdw>
                </a:effectLst>
              </a:rPr>
              <a:t>~fall 2016</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1067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1026378"/>
            <a:ext cx="8719820" cy="5724644"/>
          </a:xfrm>
          <a:prstGeom prst="rect">
            <a:avLst/>
          </a:prstGeom>
          <a:noFill/>
        </p:spPr>
        <p:txBody>
          <a:bodyPr wrap="square" rtlCol="0">
            <a:spAutoFit/>
          </a:bodyPr>
          <a:lstStyle/>
          <a:p>
            <a:r>
              <a:rPr lang="en-US" sz="3600" b="1" dirty="0" smtClean="0">
                <a:solidFill>
                  <a:schemeClr val="bg1"/>
                </a:solidFill>
              </a:rPr>
              <a:t>7.2	   Falling Moon?  When will it hit the ground?</a:t>
            </a:r>
          </a:p>
          <a:p>
            <a:endParaRPr lang="en-US" b="1" dirty="0" smtClean="0">
              <a:solidFill>
                <a:schemeClr val="bg1"/>
              </a:solidFill>
            </a:endParaRPr>
          </a:p>
          <a:p>
            <a:r>
              <a:rPr lang="en-US" sz="2400" b="1" dirty="0" smtClean="0">
                <a:solidFill>
                  <a:schemeClr val="bg1"/>
                </a:solidFill>
              </a:rPr>
              <a:t>Never!  Why?…(and how can one describe </a:t>
            </a:r>
          </a:p>
          <a:p>
            <a:r>
              <a:rPr lang="en-US" sz="2400" b="1" dirty="0" smtClean="0">
                <a:solidFill>
                  <a:schemeClr val="bg1"/>
                </a:solidFill>
              </a:rPr>
              <a:t>it as falling?)</a:t>
            </a:r>
          </a:p>
          <a:p>
            <a:r>
              <a:rPr lang="en-US" sz="2400" b="1" dirty="0" smtClean="0">
                <a:solidFill>
                  <a:schemeClr val="bg1"/>
                </a:solidFill>
              </a:rPr>
              <a:t>	</a:t>
            </a:r>
          </a:p>
          <a:p>
            <a:r>
              <a:rPr lang="en-US" sz="2400" b="1" dirty="0" smtClean="0">
                <a:solidFill>
                  <a:schemeClr val="bg1"/>
                </a:solidFill>
              </a:rPr>
              <a:t>What does the v vector represent?</a:t>
            </a:r>
          </a:p>
          <a:p>
            <a:r>
              <a:rPr lang="en-US" sz="2400" b="1" dirty="0" smtClean="0">
                <a:solidFill>
                  <a:schemeClr val="bg1"/>
                </a:solidFill>
              </a:rPr>
              <a:t>  __________  __________</a:t>
            </a:r>
          </a:p>
          <a:p>
            <a:endParaRPr lang="en-US" sz="2400" b="1" dirty="0" smtClean="0">
              <a:solidFill>
                <a:schemeClr val="bg1"/>
              </a:solidFill>
            </a:endParaRPr>
          </a:p>
          <a:p>
            <a:r>
              <a:rPr lang="en-US" sz="2400" b="1" dirty="0" smtClean="0">
                <a:solidFill>
                  <a:schemeClr val="bg1"/>
                </a:solidFill>
              </a:rPr>
              <a:t> (that is, a velocity parallel to the earth’s surface</a:t>
            </a:r>
          </a:p>
          <a:p>
            <a:r>
              <a:rPr lang="en-US" sz="2400" b="1" dirty="0" smtClean="0">
                <a:solidFill>
                  <a:schemeClr val="bg1"/>
                </a:solidFill>
              </a:rPr>
              <a:t>              at every point!)</a:t>
            </a:r>
          </a:p>
          <a:p>
            <a:endParaRPr lang="en-US" sz="2400" b="1" dirty="0" smtClean="0">
              <a:solidFill>
                <a:schemeClr val="bg1"/>
              </a:solidFill>
            </a:endParaRPr>
          </a:p>
          <a:p>
            <a:endParaRPr lang="en-US" sz="2400" b="1" dirty="0" smtClean="0">
              <a:solidFill>
                <a:schemeClr val="bg1"/>
              </a:solidFill>
            </a:endParaRPr>
          </a:p>
          <a:p>
            <a:endParaRPr lang="en-US" sz="2000" b="1" dirty="0" smtClean="0">
              <a:solidFill>
                <a:schemeClr val="bg1"/>
              </a:solidFill>
            </a:endParaRPr>
          </a:p>
          <a:p>
            <a:endParaRPr lang="en-US" sz="1600" b="1" dirty="0" smtClean="0">
              <a:solidFill>
                <a:schemeClr val="bg1"/>
              </a:solidFill>
            </a:endParaRP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07500"/>
            <a:ext cx="300482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4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399" y="1026378"/>
            <a:ext cx="8991599" cy="5693866"/>
          </a:xfrm>
          <a:prstGeom prst="rect">
            <a:avLst/>
          </a:prstGeom>
          <a:noFill/>
        </p:spPr>
        <p:txBody>
          <a:bodyPr wrap="square" rtlCol="0">
            <a:spAutoFit/>
          </a:bodyPr>
          <a:lstStyle/>
          <a:p>
            <a:r>
              <a:rPr lang="en-US" sz="3200" b="1" dirty="0" smtClean="0">
                <a:solidFill>
                  <a:schemeClr val="bg1"/>
                </a:solidFill>
              </a:rPr>
              <a:t>7.2	   Falling Moon?  When will it hit the ground?</a:t>
            </a:r>
          </a:p>
          <a:p>
            <a:endParaRPr lang="en-US" sz="2000" b="1" dirty="0" smtClean="0">
              <a:solidFill>
                <a:schemeClr val="bg1"/>
              </a:solidFill>
            </a:endParaRPr>
          </a:p>
          <a:p>
            <a:r>
              <a:rPr lang="en-US" sz="2400" b="1" dirty="0" smtClean="0">
                <a:solidFill>
                  <a:schemeClr val="bg1"/>
                </a:solidFill>
              </a:rPr>
              <a:t>Consider the path of the ball from the perspective of </a:t>
            </a:r>
          </a:p>
          <a:p>
            <a:r>
              <a:rPr lang="en-US" sz="2400" b="1" dirty="0">
                <a:solidFill>
                  <a:schemeClr val="bg1"/>
                </a:solidFill>
              </a:rPr>
              <a:t>	</a:t>
            </a:r>
            <a:r>
              <a:rPr lang="en-US" sz="2400" b="1" dirty="0" smtClean="0">
                <a:solidFill>
                  <a:schemeClr val="bg1"/>
                </a:solidFill>
              </a:rPr>
              <a:t>a. person dropping the ball from inside the truck bed</a:t>
            </a:r>
          </a:p>
          <a:p>
            <a:r>
              <a:rPr lang="en-US" sz="2400" b="1" dirty="0">
                <a:solidFill>
                  <a:schemeClr val="bg1"/>
                </a:solidFill>
              </a:rPr>
              <a:t>	</a:t>
            </a:r>
            <a:r>
              <a:rPr lang="en-US" sz="2400" b="1" dirty="0" smtClean="0">
                <a:solidFill>
                  <a:schemeClr val="bg1"/>
                </a:solidFill>
              </a:rPr>
              <a:t>b. an observer outside the truck and at 90</a:t>
            </a:r>
            <a:r>
              <a:rPr lang="en-US" sz="2400" b="1" baseline="30000" dirty="0" smtClean="0">
                <a:solidFill>
                  <a:schemeClr val="bg1"/>
                </a:solidFill>
              </a:rPr>
              <a:t>o</a:t>
            </a:r>
            <a:r>
              <a:rPr lang="en-US" sz="2400" b="1" dirty="0" smtClean="0">
                <a:solidFill>
                  <a:schemeClr val="bg1"/>
                </a:solidFill>
              </a:rPr>
              <a:t> to the path of 	the 		truck</a:t>
            </a:r>
          </a:p>
          <a:p>
            <a:r>
              <a:rPr lang="en-US" sz="2400" b="1" dirty="0" smtClean="0">
                <a:solidFill>
                  <a:schemeClr val="bg1"/>
                </a:solidFill>
              </a:rPr>
              <a:t> in each of the following:  </a:t>
            </a:r>
          </a:p>
          <a:p>
            <a:endParaRPr lang="en-US" sz="2400" b="1" dirty="0" smtClean="0">
              <a:solidFill>
                <a:schemeClr val="bg1"/>
              </a:solidFill>
            </a:endParaRPr>
          </a:p>
          <a:p>
            <a:r>
              <a:rPr lang="en-US" sz="2400" b="1" dirty="0" smtClean="0">
                <a:solidFill>
                  <a:schemeClr val="bg1"/>
                </a:solidFill>
              </a:rPr>
              <a:t>1.	Dropping a ball from a parked pickup bed:  it follows a ______________ path.</a:t>
            </a:r>
          </a:p>
          <a:p>
            <a:endParaRPr lang="en-US" sz="2400" b="1" dirty="0" smtClean="0">
              <a:solidFill>
                <a:schemeClr val="bg1"/>
              </a:solidFill>
            </a:endParaRPr>
          </a:p>
          <a:p>
            <a:pPr marL="457200" indent="-457200">
              <a:buAutoNum type="arabicPeriod" startAt="2"/>
            </a:pPr>
            <a:r>
              <a:rPr lang="en-US" sz="2400" b="1" dirty="0" smtClean="0">
                <a:solidFill>
                  <a:schemeClr val="bg1"/>
                </a:solidFill>
              </a:rPr>
              <a:t>Dropping a ball from a moving pickup bed: it follows a ________ path</a:t>
            </a:r>
          </a:p>
          <a:p>
            <a:pPr marL="457200" indent="-457200">
              <a:buAutoNum type="arabicPeriod" startAt="2"/>
            </a:pPr>
            <a:endParaRPr lang="en-US" sz="2400" b="1" dirty="0" smtClean="0">
              <a:solidFill>
                <a:schemeClr val="bg1"/>
              </a:solidFill>
            </a:endParaRPr>
          </a:p>
          <a:p>
            <a:r>
              <a:rPr lang="en-US" sz="2400" b="1" dirty="0" smtClean="0">
                <a:solidFill>
                  <a:schemeClr val="bg1"/>
                </a:solidFill>
              </a:rPr>
              <a:t>What if the moon were not moving—what would happen then?</a:t>
            </a:r>
          </a:p>
        </p:txBody>
      </p:sp>
    </p:spTree>
    <p:extLst>
      <p:ext uri="{BB962C8B-B14F-4D97-AF65-F5344CB8AC3E}">
        <p14:creationId xmlns:p14="http://schemas.microsoft.com/office/powerpoint/2010/main" val="2777578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399" y="1026378"/>
            <a:ext cx="8991599" cy="2000548"/>
          </a:xfrm>
          <a:prstGeom prst="rect">
            <a:avLst/>
          </a:prstGeom>
          <a:noFill/>
        </p:spPr>
        <p:txBody>
          <a:bodyPr wrap="square" rtlCol="0">
            <a:spAutoFit/>
          </a:bodyPr>
          <a:lstStyle/>
          <a:p>
            <a:r>
              <a:rPr lang="en-US" sz="3200" b="1" dirty="0" smtClean="0">
                <a:solidFill>
                  <a:schemeClr val="bg1"/>
                </a:solidFill>
              </a:rPr>
              <a:t>7.2	   Falling Moon?  When will it hit the ground?</a:t>
            </a:r>
          </a:p>
          <a:p>
            <a:endParaRPr lang="en-US" sz="2000" b="1" dirty="0" smtClean="0">
              <a:solidFill>
                <a:schemeClr val="bg1"/>
              </a:solidFill>
            </a:endParaRPr>
          </a:p>
          <a:p>
            <a:r>
              <a:rPr lang="en-US" sz="2400" b="1" dirty="0" smtClean="0">
                <a:solidFill>
                  <a:schemeClr val="bg1"/>
                </a:solidFill>
              </a:rPr>
              <a:t>What if the moon were not moving—what would happen then? Why?</a:t>
            </a:r>
          </a:p>
          <a:p>
            <a:pPr marL="457200" indent="-457200">
              <a:buAutoNum type="arabicPeriod" startAt="2"/>
            </a:pPr>
            <a:endParaRPr lang="en-US" sz="2400" b="1" dirty="0" smtClean="0">
              <a:solidFill>
                <a:schemeClr val="bg1"/>
              </a:solidFill>
            </a:endParaRPr>
          </a:p>
        </p:txBody>
      </p:sp>
      <p:pic>
        <p:nvPicPr>
          <p:cNvPr id="11266" name="Picture 2" descr="http://esq.h-cdn.co/assets/cm/15/06/54d430db8d3d3_-_xk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514600"/>
            <a:ext cx="5905500" cy="3648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51628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399" y="1026378"/>
            <a:ext cx="8763001" cy="5386090"/>
          </a:xfrm>
          <a:prstGeom prst="rect">
            <a:avLst/>
          </a:prstGeom>
          <a:noFill/>
        </p:spPr>
        <p:txBody>
          <a:bodyPr wrap="square" rtlCol="0">
            <a:spAutoFit/>
          </a:bodyPr>
          <a:lstStyle/>
          <a:p>
            <a:r>
              <a:rPr lang="en-US" sz="2800" b="1" dirty="0" smtClean="0">
                <a:solidFill>
                  <a:schemeClr val="bg1"/>
                </a:solidFill>
              </a:rPr>
              <a:t>7.3	Newton’s Law of Universal Gravitation</a:t>
            </a:r>
          </a:p>
          <a:p>
            <a:endParaRPr lang="en-US" sz="2800" b="1" dirty="0">
              <a:solidFill>
                <a:schemeClr val="bg1"/>
              </a:solidFill>
            </a:endParaRPr>
          </a:p>
          <a:p>
            <a:r>
              <a:rPr lang="en-US" sz="2400" b="1" dirty="0" smtClean="0">
                <a:solidFill>
                  <a:schemeClr val="bg1"/>
                </a:solidFill>
              </a:rPr>
              <a:t>What provided the acceleration for the apple to fall to the ground? Was this a force of the earth on the apple?</a:t>
            </a:r>
          </a:p>
          <a:p>
            <a:endParaRPr lang="en-US" sz="2400" b="1" dirty="0" smtClean="0">
              <a:solidFill>
                <a:schemeClr val="bg1"/>
              </a:solidFill>
            </a:endParaRPr>
          </a:p>
          <a:p>
            <a:r>
              <a:rPr lang="en-US" sz="2400" b="1" dirty="0" smtClean="0">
                <a:solidFill>
                  <a:schemeClr val="bg1"/>
                </a:solidFill>
              </a:rPr>
              <a:t> If so, then the apple must exert a force on the earth according to Newton’s law of action/reaction forces. </a:t>
            </a:r>
          </a:p>
          <a:p>
            <a:endParaRPr lang="en-US" sz="2400" b="1" dirty="0" smtClean="0">
              <a:solidFill>
                <a:schemeClr val="bg1"/>
              </a:solidFill>
            </a:endParaRPr>
          </a:p>
          <a:p>
            <a:r>
              <a:rPr lang="en-US" sz="2400" b="1" dirty="0" smtClean="0">
                <a:solidFill>
                  <a:schemeClr val="bg1"/>
                </a:solidFill>
              </a:rPr>
              <a:t>Newton extended these ideas to the planets orbiting the sun. He found by studying astronomical data (some of which was Kepler's ) that the force that held the earth in orbit around the sun was the same force that drew the apple toward the earth. This was the force of gravity …</a:t>
            </a:r>
          </a:p>
          <a:p>
            <a:pPr marL="457200" indent="-457200">
              <a:buAutoNum type="arabicPeriod" startAt="2"/>
            </a:pPr>
            <a:endParaRPr lang="en-US" sz="2400" b="1" dirty="0" smtClean="0">
              <a:solidFill>
                <a:schemeClr val="bg1"/>
              </a:solidFill>
            </a:endParaRPr>
          </a:p>
        </p:txBody>
      </p:sp>
    </p:spTree>
    <p:extLst>
      <p:ext uri="{BB962C8B-B14F-4D97-AF65-F5344CB8AC3E}">
        <p14:creationId xmlns:p14="http://schemas.microsoft.com/office/powerpoint/2010/main" val="2519982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6778" y="1905000"/>
            <a:ext cx="5257800" cy="4708981"/>
          </a:xfrm>
          <a:prstGeom prst="rect">
            <a:avLst/>
          </a:prstGeom>
          <a:noFill/>
        </p:spPr>
        <p:txBody>
          <a:bodyPr wrap="square" rtlCol="0">
            <a:spAutoFit/>
          </a:bodyPr>
          <a:lstStyle/>
          <a:p>
            <a:endParaRPr lang="en-US" sz="2000" b="1" dirty="0" smtClean="0">
              <a:solidFill>
                <a:schemeClr val="bg1"/>
              </a:solidFill>
            </a:endParaRPr>
          </a:p>
          <a:p>
            <a:r>
              <a:rPr lang="en-US" sz="2000" b="1" dirty="0" smtClean="0">
                <a:solidFill>
                  <a:schemeClr val="bg1"/>
                </a:solidFill>
              </a:rPr>
              <a:t>Newton's reasoning proceeded as follows:</a:t>
            </a:r>
          </a:p>
          <a:p>
            <a:pPr marL="457200" indent="-457200">
              <a:buAutoNum type="arabicPeriod"/>
            </a:pPr>
            <a:r>
              <a:rPr lang="en-US" sz="2000" b="1" dirty="0" smtClean="0">
                <a:solidFill>
                  <a:schemeClr val="bg1"/>
                </a:solidFill>
              </a:rPr>
              <a:t>Suppose a cannonball is fired horizontally from a very high mountain in a region devoid of air resistance. In the absence of gravity, the cannonball would travel in a straight-line, tangential path. Yet in the presence of gravity, the cannonball would drop below this straight-line path and eventually fall to Earth (say to D)….</a:t>
            </a:r>
          </a:p>
          <a:p>
            <a:pPr marL="457200" indent="-457200">
              <a:buAutoNum type="arabicPeriod"/>
            </a:pPr>
            <a:endParaRPr lang="en-US" sz="2000" b="1" dirty="0" smtClean="0">
              <a:solidFill>
                <a:schemeClr val="bg1"/>
              </a:solidFill>
            </a:endParaRPr>
          </a:p>
          <a:p>
            <a:r>
              <a:rPr lang="en-US" sz="2000" b="1" dirty="0" smtClean="0">
                <a:solidFill>
                  <a:schemeClr val="bg1"/>
                </a:solidFill>
              </a:rPr>
              <a:t>2.  Fire it faster… (it falls to E)</a:t>
            </a:r>
          </a:p>
          <a:p>
            <a:r>
              <a:rPr lang="en-US" sz="2000" b="1" dirty="0" smtClean="0">
                <a:solidFill>
                  <a:schemeClr val="bg1"/>
                </a:solidFill>
              </a:rPr>
              <a:t>3.  Even faster…(G)</a:t>
            </a:r>
          </a:p>
          <a:p>
            <a:r>
              <a:rPr lang="en-US" sz="2000" b="1" dirty="0" smtClean="0">
                <a:solidFill>
                  <a:schemeClr val="bg1"/>
                </a:solidFill>
              </a:rPr>
              <a:t>4.  Faster still—circular orbit (path A)</a:t>
            </a:r>
          </a:p>
          <a:p>
            <a:r>
              <a:rPr lang="en-US" sz="2000" b="1" dirty="0" smtClean="0">
                <a:solidFill>
                  <a:schemeClr val="bg1"/>
                </a:solidFill>
              </a:rPr>
              <a:t>5.  Faster still—elliptical orbit (outermost orbit)</a:t>
            </a:r>
          </a:p>
        </p:txBody>
      </p:sp>
      <p:pic>
        <p:nvPicPr>
          <p:cNvPr id="14338" name="Picture 2" descr="https://upload.wikimedia.org/wikipedia/commons/a/a8/Principia1846-5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578" y="2140937"/>
            <a:ext cx="3398921" cy="37521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398" y="938846"/>
            <a:ext cx="8801101" cy="1200329"/>
          </a:xfrm>
          <a:prstGeom prst="rect">
            <a:avLst/>
          </a:prstGeom>
        </p:spPr>
        <p:txBody>
          <a:bodyPr wrap="square">
            <a:spAutoFit/>
          </a:bodyPr>
          <a:lstStyle/>
          <a:p>
            <a:r>
              <a:rPr lang="en-US" sz="2400" b="1" dirty="0" smtClean="0">
                <a:solidFill>
                  <a:schemeClr val="bg1"/>
                </a:solidFill>
              </a:rPr>
              <a:t>A survey of Newton's writings reveals the illustration at the right accompanied by an extensive discussion of the motion of the moon as a projectile. </a:t>
            </a:r>
            <a:endParaRPr lang="en-US" sz="2400" b="1" dirty="0">
              <a:solidFill>
                <a:schemeClr val="bg1"/>
              </a:solidFill>
            </a:endParaRPr>
          </a:p>
        </p:txBody>
      </p:sp>
    </p:spTree>
    <p:extLst>
      <p:ext uri="{BB962C8B-B14F-4D97-AF65-F5344CB8AC3E}">
        <p14:creationId xmlns:p14="http://schemas.microsoft.com/office/powerpoint/2010/main" val="213487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6461" y="1905000"/>
            <a:ext cx="5257800" cy="4401205"/>
          </a:xfrm>
          <a:prstGeom prst="rect">
            <a:avLst/>
          </a:prstGeom>
          <a:noFill/>
        </p:spPr>
        <p:txBody>
          <a:bodyPr wrap="square" rtlCol="0">
            <a:spAutoFit/>
          </a:bodyPr>
          <a:lstStyle/>
          <a:p>
            <a:endParaRPr lang="en-US" sz="2000" b="1" dirty="0" smtClean="0">
              <a:solidFill>
                <a:schemeClr val="bg1"/>
              </a:solidFill>
            </a:endParaRPr>
          </a:p>
          <a:p>
            <a:r>
              <a:rPr lang="en-US" sz="2000" b="1" dirty="0" smtClean="0">
                <a:solidFill>
                  <a:schemeClr val="bg1"/>
                </a:solidFill>
              </a:rPr>
              <a:t>And if the orbiting moon can be compared to the falling cannonball, it can even be compared to a falling apple. </a:t>
            </a:r>
          </a:p>
          <a:p>
            <a:endParaRPr lang="en-US" sz="2000" b="1" dirty="0" smtClean="0">
              <a:solidFill>
                <a:schemeClr val="bg1"/>
              </a:solidFill>
            </a:endParaRPr>
          </a:p>
          <a:p>
            <a:r>
              <a:rPr lang="en-US" sz="2000" b="1" dirty="0" smtClean="0">
                <a:solidFill>
                  <a:schemeClr val="bg1"/>
                </a:solidFill>
              </a:rPr>
              <a:t>The same force which causes objects on Earth to fall to the earth also causes objects in the heavens to move along their circular and elliptical paths. </a:t>
            </a:r>
          </a:p>
          <a:p>
            <a:endParaRPr lang="en-US" sz="2000" b="1" dirty="0" smtClean="0">
              <a:solidFill>
                <a:schemeClr val="bg1"/>
              </a:solidFill>
            </a:endParaRPr>
          </a:p>
          <a:p>
            <a:r>
              <a:rPr lang="en-US" sz="2000" b="1" dirty="0" smtClean="0">
                <a:solidFill>
                  <a:schemeClr val="bg1"/>
                </a:solidFill>
              </a:rPr>
              <a:t>Quite amazingly, the laws of mechanics which govern the motions of objects on Earth also govern the movement of objects in the heavens.</a:t>
            </a:r>
          </a:p>
        </p:txBody>
      </p:sp>
      <p:sp>
        <p:nvSpPr>
          <p:cNvPr id="2" name="Rectangle 1"/>
          <p:cNvSpPr/>
          <p:nvPr/>
        </p:nvSpPr>
        <p:spPr>
          <a:xfrm>
            <a:off x="152398" y="938846"/>
            <a:ext cx="8801101" cy="1200329"/>
          </a:xfrm>
          <a:prstGeom prst="rect">
            <a:avLst/>
          </a:prstGeom>
        </p:spPr>
        <p:txBody>
          <a:bodyPr wrap="square">
            <a:spAutoFit/>
          </a:bodyPr>
          <a:lstStyle/>
          <a:p>
            <a:r>
              <a:rPr lang="en-US" sz="2400" b="1" dirty="0" smtClean="0">
                <a:solidFill>
                  <a:schemeClr val="bg1"/>
                </a:solidFill>
              </a:rPr>
              <a:t>A survey of Newton's writings reveals the illustration at the right accompanied by an extensive discussion of the motion of the moon as a projectile. </a:t>
            </a:r>
            <a:endParaRPr lang="en-US" sz="2400" b="1" dirty="0">
              <a:solidFill>
                <a:schemeClr val="bg1"/>
              </a:solidFill>
            </a:endParaRPr>
          </a:p>
        </p:txBody>
      </p:sp>
      <p:pic>
        <p:nvPicPr>
          <p:cNvPr id="15364" name="Picture 4" descr="http://www.androidjunkies.com/wp-content/uploads/2013/02/apples-fall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0225" y="3257877"/>
            <a:ext cx="25431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tatic1.squarespace.com/static/545a8b12e4b0caa017aebee8/553d9339e4b08cd5858b4771/553d9339e4b0462c7793c0e8/1430098745760/cannonball.jpg"/>
          <p:cNvPicPr>
            <a:picLocks noChangeAspect="1" noChangeArrowheads="1"/>
          </p:cNvPicPr>
          <p:nvPr/>
        </p:nvPicPr>
        <p:blipFill rotWithShape="1">
          <a:blip r:embed="rId5">
            <a:extLst>
              <a:ext uri="{28A0092B-C50C-407E-A947-70E740481C1C}">
                <a14:useLocalDpi xmlns:a14="http://schemas.microsoft.com/office/drawing/2010/main" val="0"/>
              </a:ext>
            </a:extLst>
          </a:blip>
          <a:srcRect l="12742" t="33272" r="53281"/>
          <a:stretch/>
        </p:blipFill>
        <p:spPr bwMode="auto">
          <a:xfrm>
            <a:off x="7092614" y="3816015"/>
            <a:ext cx="1860885" cy="29236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6" name="Picture 6" descr="http://farm3.static.flickr.com/2394/1693224063_1c938e31f9.jpg?v=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6543" y="1954735"/>
            <a:ext cx="1606124" cy="159327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vignette2.wikia.nocookie.net/fallout/images/f/fa/Cannonball.png/revision/latest?cb=201512100039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2175933"/>
            <a:ext cx="1127463" cy="108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500"/>
                                        <p:tgtEl>
                                          <p:spTgt spid="153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8"/>
                                        </p:tgtEl>
                                        <p:attrNameLst>
                                          <p:attrName>style.visibility</p:attrName>
                                        </p:attrNameLst>
                                      </p:cBhvr>
                                      <p:to>
                                        <p:strVal val="visible"/>
                                      </p:to>
                                    </p:set>
                                    <p:animEffect transition="in" filter="fade">
                                      <p:cBhvr>
                                        <p:cTn id="17" dur="500"/>
                                        <p:tgtEl>
                                          <p:spTgt spid="153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500"/>
                                        <p:tgtEl>
                                          <p:spTgt spid="153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62"/>
                                        </p:tgtEl>
                                        <p:attrNameLst>
                                          <p:attrName>style.visibility</p:attrName>
                                        </p:attrNameLst>
                                      </p:cBhvr>
                                      <p:to>
                                        <p:strVal val="visible"/>
                                      </p:to>
                                    </p:set>
                                    <p:animEffect transition="in" filter="fade">
                                      <p:cBhvr>
                                        <p:cTn id="27" dur="500"/>
                                        <p:tgtEl>
                                          <p:spTgt spid="153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5816977"/>
          </a:xfrm>
          <a:prstGeom prst="rect">
            <a:avLst/>
          </a:prstGeom>
        </p:spPr>
        <p:txBody>
          <a:bodyPr wrap="square">
            <a:spAutoFit/>
          </a:bodyPr>
          <a:lstStyle/>
          <a:p>
            <a:r>
              <a:rPr lang="en-US" sz="2800" b="1" dirty="0" smtClean="0">
                <a:solidFill>
                  <a:schemeClr val="bg1"/>
                </a:solidFill>
              </a:rPr>
              <a:t>7.3	Newton’s Law of Universal Gravitation</a:t>
            </a:r>
          </a:p>
          <a:p>
            <a:r>
              <a:rPr lang="en-US" sz="2400" b="1" dirty="0" smtClean="0">
                <a:solidFill>
                  <a:schemeClr val="bg1"/>
                </a:solidFill>
              </a:rPr>
              <a:t>Newton’s Law of Universal Gravitation</a:t>
            </a:r>
          </a:p>
          <a:p>
            <a:endParaRPr lang="en-US" sz="1200" b="1" dirty="0" smtClean="0">
              <a:solidFill>
                <a:schemeClr val="bg1"/>
              </a:solidFill>
            </a:endParaRPr>
          </a:p>
          <a:p>
            <a:r>
              <a:rPr lang="en-US" sz="2000" b="1" dirty="0" smtClean="0">
                <a:solidFill>
                  <a:schemeClr val="bg1"/>
                </a:solidFill>
              </a:rPr>
              <a:t>Stated:  “Every mass attracts every other mass with a force that is directly proportional to the product of the interacting masses and is inversely proportional to the square of the distances between them.”</a:t>
            </a:r>
          </a:p>
          <a:p>
            <a:endParaRPr lang="en-US" sz="2000" b="1" dirty="0" smtClean="0">
              <a:solidFill>
                <a:schemeClr val="bg1"/>
              </a:solidFill>
            </a:endParaRPr>
          </a:p>
          <a:p>
            <a:r>
              <a:rPr lang="en-US" sz="2000" b="1" dirty="0" smtClean="0">
                <a:solidFill>
                  <a:schemeClr val="bg1"/>
                </a:solidFill>
              </a:rPr>
              <a:t>Mathematically:					F: force;  m: masses</a:t>
            </a:r>
          </a:p>
          <a:p>
            <a:r>
              <a:rPr lang="en-US" sz="2000" b="1" dirty="0" smtClean="0">
                <a:solidFill>
                  <a:schemeClr val="bg1"/>
                </a:solidFill>
              </a:rPr>
              <a:t>						d: distance b/w their centers</a:t>
            </a:r>
          </a:p>
          <a:p>
            <a:endParaRPr lang="en-US" sz="2000" b="1" dirty="0" smtClean="0">
              <a:solidFill>
                <a:schemeClr val="bg1"/>
              </a:solidFill>
            </a:endParaRPr>
          </a:p>
          <a:p>
            <a:r>
              <a:rPr lang="en-US" sz="2400" b="1" dirty="0" smtClean="0">
                <a:solidFill>
                  <a:schemeClr val="bg1"/>
                </a:solidFill>
              </a:rPr>
              <a:t>What happens to the gravitational F if the mass of one body is doubled? </a:t>
            </a:r>
            <a:r>
              <a:rPr lang="en-US" b="1" dirty="0" smtClean="0">
                <a:solidFill>
                  <a:schemeClr val="bg1"/>
                </a:solidFill>
              </a:rPr>
              <a:t>(note; which variable is the same—so what can we do with it?)</a:t>
            </a:r>
          </a:p>
          <a:p>
            <a:r>
              <a:rPr lang="en-US" sz="2400" b="1" dirty="0" smtClean="0">
                <a:solidFill>
                  <a:schemeClr val="bg1"/>
                </a:solidFill>
              </a:rPr>
              <a:t>How ‘bout (instead) the mass of the other is doubled?</a:t>
            </a:r>
          </a:p>
          <a:p>
            <a:r>
              <a:rPr lang="en-US" sz="2400" b="1" dirty="0" smtClean="0">
                <a:solidFill>
                  <a:schemeClr val="bg1"/>
                </a:solidFill>
              </a:rPr>
              <a:t>What if both masses are doubled at the same time?</a:t>
            </a:r>
          </a:p>
          <a:p>
            <a:r>
              <a:rPr lang="en-US" sz="2400" b="1" dirty="0" smtClean="0">
                <a:solidFill>
                  <a:schemeClr val="bg1"/>
                </a:solidFill>
              </a:rPr>
              <a:t>If one mass is doubled and the other tripled?</a:t>
            </a:r>
          </a:p>
          <a:p>
            <a:r>
              <a:rPr lang="en-US" sz="2400" b="1" dirty="0" smtClean="0">
                <a:solidFill>
                  <a:schemeClr val="bg1"/>
                </a:solidFill>
              </a:rPr>
              <a:t>Now…looking at the formula, how does distance factor in?  hint: </a:t>
            </a:r>
          </a:p>
          <a:p>
            <a:r>
              <a:rPr lang="en-US" sz="2400" b="1" dirty="0" smtClean="0">
                <a:solidFill>
                  <a:schemeClr val="bg1"/>
                </a:solidFill>
              </a:rPr>
              <a:t>What implications does this have on the F of gravity? </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042535"/>
            <a:ext cx="2476665" cy="846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850" y="6274177"/>
            <a:ext cx="11811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7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Effect transition="in" filter="fade">
                                      <p:cBhvr>
                                        <p:cTn id="10" dur="500"/>
                                        <p:tgtEl>
                                          <p:spTgt spid="174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500"/>
                                        <p:tgtEl>
                                          <p:spTgt spid="2">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500"/>
                                        <p:tgtEl>
                                          <p:spTgt spid="2">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411"/>
                                        </p:tgtEl>
                                        <p:attrNameLst>
                                          <p:attrName>style.visibility</p:attrName>
                                        </p:attrNameLst>
                                      </p:cBhvr>
                                      <p:to>
                                        <p:strVal val="visible"/>
                                      </p:to>
                                    </p:set>
                                    <p:animEffect transition="in" filter="fade">
                                      <p:cBhvr>
                                        <p:cTn id="43" dur="500"/>
                                        <p:tgtEl>
                                          <p:spTgt spid="174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3" end="13"/>
                                            </p:txEl>
                                          </p:spTgt>
                                        </p:tgtEl>
                                        <p:attrNameLst>
                                          <p:attrName>style.visibility</p:attrName>
                                        </p:attrNameLst>
                                      </p:cBhvr>
                                      <p:to>
                                        <p:strVal val="visible"/>
                                      </p:to>
                                    </p:set>
                                    <p:animEffect transition="in" filter="fade">
                                      <p:cBhvr>
                                        <p:cTn id="48"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6309420"/>
          </a:xfrm>
          <a:prstGeom prst="rect">
            <a:avLst/>
          </a:prstGeom>
        </p:spPr>
        <p:txBody>
          <a:bodyPr wrap="square">
            <a:spAutoFit/>
          </a:bodyPr>
          <a:lstStyle/>
          <a:p>
            <a:r>
              <a:rPr lang="en-US" sz="2800" b="1" dirty="0" smtClean="0">
                <a:solidFill>
                  <a:schemeClr val="bg1"/>
                </a:solidFill>
              </a:rPr>
              <a:t>7.3	Newton’s Law of Universal Gravitation</a:t>
            </a:r>
          </a:p>
          <a:p>
            <a:r>
              <a:rPr lang="en-US" sz="2400" b="1" dirty="0" smtClean="0">
                <a:solidFill>
                  <a:schemeClr val="bg1"/>
                </a:solidFill>
              </a:rPr>
              <a:t>Newton’s Law of Universal Gravitation</a:t>
            </a:r>
          </a:p>
          <a:p>
            <a:endParaRPr lang="en-US" sz="1200" b="1" dirty="0" smtClean="0">
              <a:solidFill>
                <a:schemeClr val="bg1"/>
              </a:solidFill>
            </a:endParaRPr>
          </a:p>
          <a:p>
            <a:pPr algn="ctr"/>
            <a:r>
              <a:rPr lang="en-US" sz="2000" b="1" dirty="0" smtClean="0">
                <a:solidFill>
                  <a:schemeClr val="bg1"/>
                </a:solidFill>
              </a:rPr>
              <a:t>“What goes up must come down” … ever consider what it means?</a:t>
            </a: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smtClean="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r>
              <a:rPr lang="en-US" sz="2000" b="1" dirty="0" smtClean="0">
                <a:solidFill>
                  <a:schemeClr val="bg1"/>
                </a:solidFill>
              </a:rPr>
              <a:t>What does the word “down” even mean?</a:t>
            </a:r>
          </a:p>
          <a:p>
            <a:endParaRPr lang="en-US" sz="2000" b="1" dirty="0">
              <a:solidFill>
                <a:schemeClr val="bg1"/>
              </a:solidFill>
            </a:endParaRPr>
          </a:p>
          <a:p>
            <a:endParaRPr lang="en-US" sz="2000" b="1" dirty="0" smtClean="0">
              <a:solidFill>
                <a:schemeClr val="bg1"/>
              </a:solidFill>
            </a:endParaRPr>
          </a:p>
        </p:txBody>
      </p:sp>
      <p:pic>
        <p:nvPicPr>
          <p:cNvPr id="19458" name="Picture 2" descr="Image result for earth"/>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366" b="89984" l="7067" r="99233"/>
                    </a14:imgEffect>
                  </a14:imgLayer>
                </a14:imgProps>
              </a:ext>
              <a:ext uri="{28A0092B-C50C-407E-A947-70E740481C1C}">
                <a14:useLocalDpi xmlns:a14="http://schemas.microsoft.com/office/drawing/2010/main" val="0"/>
              </a:ext>
            </a:extLst>
          </a:blip>
          <a:srcRect/>
          <a:stretch>
            <a:fillRect/>
          </a:stretch>
        </p:blipFill>
        <p:spPr bwMode="auto">
          <a:xfrm>
            <a:off x="2133968" y="2133600"/>
            <a:ext cx="4236961" cy="434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961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5693866"/>
          </a:xfrm>
          <a:prstGeom prst="rect">
            <a:avLst/>
          </a:prstGeom>
        </p:spPr>
        <p:txBody>
          <a:bodyPr wrap="square">
            <a:spAutoFit/>
          </a:bodyPr>
          <a:lstStyle/>
          <a:p>
            <a:r>
              <a:rPr lang="en-US" sz="2800" b="1" dirty="0" smtClean="0">
                <a:solidFill>
                  <a:schemeClr val="bg1"/>
                </a:solidFill>
              </a:rPr>
              <a:t>7.3	Newton’s Law of Universal Gravitation</a:t>
            </a:r>
          </a:p>
          <a:p>
            <a:r>
              <a:rPr lang="en-US" sz="2400" b="1" dirty="0" smtClean="0">
                <a:solidFill>
                  <a:schemeClr val="bg1"/>
                </a:solidFill>
              </a:rPr>
              <a:t>Newton’s Law of Universal Gravitation</a:t>
            </a:r>
          </a:p>
          <a:p>
            <a:endParaRPr lang="en-US" sz="12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smtClean="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endParaRPr lang="en-US" sz="2000" b="1" dirty="0">
              <a:solidFill>
                <a:schemeClr val="bg1"/>
              </a:solidFill>
            </a:endParaRPr>
          </a:p>
          <a:p>
            <a:endParaRPr lang="en-US" sz="2000" b="1" dirty="0" smtClean="0">
              <a:solidFill>
                <a:schemeClr val="bg1"/>
              </a:solidFill>
            </a:endParaRPr>
          </a:p>
        </p:txBody>
      </p:sp>
      <p:pic>
        <p:nvPicPr>
          <p:cNvPr id="19458" name="Picture 2" descr="Image result for earth"/>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366" b="89984" l="7067" r="99233"/>
                    </a14:imgEffect>
                  </a14:imgLayer>
                </a14:imgProps>
              </a:ext>
              <a:ext uri="{28A0092B-C50C-407E-A947-70E740481C1C}">
                <a14:useLocalDpi xmlns:a14="http://schemas.microsoft.com/office/drawing/2010/main" val="0"/>
              </a:ext>
            </a:extLst>
          </a:blip>
          <a:srcRect/>
          <a:stretch>
            <a:fillRect/>
          </a:stretch>
        </p:blipFill>
        <p:spPr bwMode="auto">
          <a:xfrm>
            <a:off x="533400" y="2819400"/>
            <a:ext cx="2777833" cy="28469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0909" y="2240781"/>
            <a:ext cx="4266785" cy="3416320"/>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chemeClr val="bg1"/>
                </a:solidFill>
              </a:rPr>
              <a:t>"Down" is toward the center of the attracting mass. </a:t>
            </a:r>
            <a:r>
              <a:rPr lang="en-US" sz="2400" b="1" dirty="0">
                <a:solidFill>
                  <a:schemeClr val="bg1"/>
                </a:solidFill>
              </a:rPr>
              <a:t>(</a:t>
            </a:r>
            <a:r>
              <a:rPr lang="en-US" sz="2400" b="1" dirty="0" smtClean="0">
                <a:solidFill>
                  <a:schemeClr val="bg1"/>
                </a:solidFill>
              </a:rPr>
              <a:t>red)</a:t>
            </a:r>
          </a:p>
          <a:p>
            <a:pPr marL="285750" indent="-285750">
              <a:buFont typeface="Arial" panose="020B0604020202020204" pitchFamily="34" charset="0"/>
              <a:buChar char="•"/>
            </a:pPr>
            <a:r>
              <a:rPr lang="en-US" sz="2400" b="1" dirty="0" smtClean="0">
                <a:solidFill>
                  <a:schemeClr val="bg1"/>
                </a:solidFill>
              </a:rPr>
              <a:t>"Up" is the other way. (green)</a:t>
            </a:r>
          </a:p>
          <a:p>
            <a:pPr marL="285750" indent="-285750">
              <a:buFont typeface="Arial" panose="020B0604020202020204" pitchFamily="34" charset="0"/>
              <a:buChar char="•"/>
            </a:pPr>
            <a:r>
              <a:rPr lang="en-US" sz="2400" b="1" dirty="0" smtClean="0">
                <a:solidFill>
                  <a:schemeClr val="bg1"/>
                </a:solidFill>
              </a:rPr>
              <a:t>"Goes" and "Come" mean the motion of "What" (the object) has been altered. </a:t>
            </a:r>
          </a:p>
          <a:p>
            <a:pPr marL="285750" indent="-285750">
              <a:buFont typeface="Arial" panose="020B0604020202020204" pitchFamily="34" charset="0"/>
              <a:buChar char="•"/>
            </a:pPr>
            <a:r>
              <a:rPr lang="en-US" sz="2400" b="1" dirty="0" smtClean="0">
                <a:solidFill>
                  <a:schemeClr val="bg1"/>
                </a:solidFill>
              </a:rPr>
              <a:t>"Must" means it has no choice in the matter - it’s the law. </a:t>
            </a:r>
            <a:endParaRPr lang="en-US" sz="2400" b="1" dirty="0">
              <a:solidFill>
                <a:schemeClr val="bg1"/>
              </a:solidFill>
            </a:endParaRPr>
          </a:p>
        </p:txBody>
      </p:sp>
      <p:cxnSp>
        <p:nvCxnSpPr>
          <p:cNvPr id="8" name="Straight Arrow Connector 7"/>
          <p:cNvCxnSpPr/>
          <p:nvPr/>
        </p:nvCxnSpPr>
        <p:spPr>
          <a:xfrm>
            <a:off x="1066800" y="3276600"/>
            <a:ext cx="855516" cy="744855"/>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16283" y="3124200"/>
            <a:ext cx="398317" cy="87583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828800" y="4343401"/>
            <a:ext cx="93516" cy="1066799"/>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91442" y="4079607"/>
            <a:ext cx="1130874" cy="163259"/>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057401" y="4242867"/>
            <a:ext cx="826074" cy="552459"/>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752600" y="2590800"/>
            <a:ext cx="195784" cy="1134438"/>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203738" y="3518053"/>
            <a:ext cx="1257299" cy="595644"/>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91442" y="4364535"/>
            <a:ext cx="949811" cy="886662"/>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89741" y="3518053"/>
            <a:ext cx="1462860" cy="561554"/>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096183" y="4569363"/>
            <a:ext cx="1028017" cy="1363669"/>
          </a:xfrm>
          <a:prstGeom prst="straightConnector1">
            <a:avLst/>
          </a:prstGeom>
          <a:ln w="317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9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1"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par>
                                <p:cTn id="41" presetID="22" presetClass="entr" presetSubtype="2"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par>
                                <p:cTn id="44" presetID="22" presetClass="entr" presetSubtype="1"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5816977"/>
          </a:xfrm>
          <a:prstGeom prst="rect">
            <a:avLst/>
          </a:prstGeom>
        </p:spPr>
        <p:txBody>
          <a:bodyPr wrap="square">
            <a:spAutoFit/>
          </a:bodyPr>
          <a:lstStyle/>
          <a:p>
            <a:r>
              <a:rPr lang="en-US" sz="2800" b="1" dirty="0" smtClean="0">
                <a:solidFill>
                  <a:schemeClr val="bg1"/>
                </a:solidFill>
              </a:rPr>
              <a:t>7.3	Newton’s Law of Universal Gravitation</a:t>
            </a:r>
          </a:p>
          <a:p>
            <a:r>
              <a:rPr lang="en-US" sz="2400" b="1" dirty="0" smtClean="0">
                <a:solidFill>
                  <a:schemeClr val="bg1"/>
                </a:solidFill>
              </a:rPr>
              <a:t>Newton’s Law of Universal Gravitation</a:t>
            </a:r>
          </a:p>
          <a:p>
            <a:endParaRPr lang="en-US" sz="1200" b="1" dirty="0" smtClean="0">
              <a:solidFill>
                <a:schemeClr val="bg1"/>
              </a:solidFill>
            </a:endParaRPr>
          </a:p>
          <a:p>
            <a:endParaRPr lang="en-US" sz="2000" b="1" dirty="0" smtClean="0">
              <a:solidFill>
                <a:schemeClr val="bg1"/>
              </a:solidFill>
            </a:endParaRPr>
          </a:p>
          <a:p>
            <a:endParaRPr lang="en-US" sz="2000" b="1" dirty="0">
              <a:solidFill>
                <a:schemeClr val="bg1"/>
              </a:solidFill>
            </a:endParaRPr>
          </a:p>
          <a:p>
            <a:endParaRPr lang="en-US" sz="2000" b="1" dirty="0" smtClean="0">
              <a:solidFill>
                <a:schemeClr val="bg1"/>
              </a:solidFill>
            </a:endParaRPr>
          </a:p>
          <a:p>
            <a:endParaRPr lang="en-US" sz="2000" b="1" dirty="0">
              <a:solidFill>
                <a:schemeClr val="bg1"/>
              </a:solidFill>
            </a:endParaRPr>
          </a:p>
          <a:p>
            <a:endParaRPr lang="en-US" sz="2000" b="1" dirty="0" smtClean="0">
              <a:solidFill>
                <a:schemeClr val="bg1"/>
              </a:solidFill>
            </a:endParaRPr>
          </a:p>
          <a:p>
            <a:endParaRPr lang="en-US" sz="2000" b="1" dirty="0">
              <a:solidFill>
                <a:schemeClr val="bg1"/>
              </a:solidFill>
            </a:endParaRPr>
          </a:p>
          <a:p>
            <a:endParaRPr lang="en-US" sz="2000" b="1" dirty="0" smtClean="0">
              <a:solidFill>
                <a:schemeClr val="bg1"/>
              </a:solidFill>
            </a:endParaRPr>
          </a:p>
          <a:p>
            <a:endParaRPr lang="en-US" sz="2000" b="1" dirty="0">
              <a:solidFill>
                <a:schemeClr val="bg1"/>
              </a:solidFill>
            </a:endParaRPr>
          </a:p>
          <a:p>
            <a:endParaRPr lang="en-US" sz="2000" b="1" dirty="0" smtClean="0">
              <a:solidFill>
                <a:schemeClr val="bg1"/>
              </a:solidFill>
            </a:endParaRPr>
          </a:p>
          <a:p>
            <a:endParaRPr lang="en-US" sz="2000" b="1" dirty="0">
              <a:solidFill>
                <a:schemeClr val="bg1"/>
              </a:solidFill>
            </a:endParaRPr>
          </a:p>
          <a:p>
            <a:endParaRPr lang="en-US" sz="2000" b="1" dirty="0" smtClean="0">
              <a:solidFill>
                <a:schemeClr val="bg1"/>
              </a:solidFill>
            </a:endParaRPr>
          </a:p>
          <a:p>
            <a:endParaRPr lang="en-US" sz="2000" b="1" dirty="0">
              <a:solidFill>
                <a:schemeClr val="bg1"/>
              </a:solidFill>
            </a:endParaRPr>
          </a:p>
          <a:p>
            <a:endParaRPr lang="en-US" sz="2000" b="1" dirty="0" smtClean="0">
              <a:solidFill>
                <a:schemeClr val="bg1"/>
              </a:solidFill>
            </a:endParaRPr>
          </a:p>
          <a:p>
            <a:r>
              <a:rPr lang="en-US" sz="2800" b="1" dirty="0" smtClean="0">
                <a:solidFill>
                  <a:schemeClr val="bg1"/>
                </a:solidFill>
                <a:latin typeface="Papyrus" panose="03070502060502030205" pitchFamily="66" charset="0"/>
              </a:rPr>
              <a:t>‘So, where is heaven if the world is round?’ </a:t>
            </a:r>
            <a:r>
              <a:rPr lang="en-US" sz="2400" i="1" dirty="0" smtClean="0">
                <a:solidFill>
                  <a:schemeClr val="bg1"/>
                </a:solidFill>
                <a:latin typeface="Papyrus" panose="03070502060502030205" pitchFamily="66" charset="0"/>
              </a:rPr>
              <a:t>(S. </a:t>
            </a:r>
            <a:r>
              <a:rPr lang="en-US" sz="2400" i="1" dirty="0" err="1" smtClean="0">
                <a:solidFill>
                  <a:schemeClr val="bg1"/>
                </a:solidFill>
                <a:latin typeface="Papyrus" panose="03070502060502030205" pitchFamily="66" charset="0"/>
              </a:rPr>
              <a:t>hindalong</a:t>
            </a:r>
            <a:r>
              <a:rPr lang="en-US" sz="2400" i="1" dirty="0" smtClean="0">
                <a:solidFill>
                  <a:schemeClr val="bg1"/>
                </a:solidFill>
                <a:latin typeface="Papyrus" panose="03070502060502030205" pitchFamily="66" charset="0"/>
              </a:rPr>
              <a:t>)</a:t>
            </a:r>
          </a:p>
          <a:p>
            <a:endParaRPr lang="en-US" sz="2000" b="1" dirty="0" smtClean="0">
              <a:solidFill>
                <a:schemeClr val="bg1"/>
              </a:solidFill>
            </a:endParaRPr>
          </a:p>
        </p:txBody>
      </p:sp>
      <p:pic>
        <p:nvPicPr>
          <p:cNvPr id="18434" name="Picture 2" descr="Image result for the choir circle sl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905000"/>
            <a:ext cx="4641849" cy="309456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ircle-Slide-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4158" y="2819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07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6" end="16"/>
                                            </p:txEl>
                                          </p:spTgt>
                                        </p:tgtEl>
                                        <p:attrNameLst>
                                          <p:attrName>style.visibility</p:attrName>
                                        </p:attrNameLst>
                                      </p:cBhvr>
                                      <p:to>
                                        <p:strVal val="visible"/>
                                      </p:to>
                                    </p:set>
                                    <p:animEffect transition="in" filter="fade">
                                      <p:cBhvr>
                                        <p:cTn id="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pic>
        <p:nvPicPr>
          <p:cNvPr id="2050" name="Picture 2" descr="https://www.sciencenews.org/sites/default/files/main/articles/101715_essay_opener_f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82053"/>
            <a:ext cx="10438567" cy="60759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sp>
        <p:nvSpPr>
          <p:cNvPr id="3" name="Rectangle 2"/>
          <p:cNvSpPr/>
          <p:nvPr/>
        </p:nvSpPr>
        <p:spPr>
          <a:xfrm>
            <a:off x="3810000" y="6324600"/>
            <a:ext cx="4738372" cy="369332"/>
          </a:xfrm>
          <a:prstGeom prst="rect">
            <a:avLst/>
          </a:prstGeom>
          <a:solidFill>
            <a:schemeClr val="bg1">
              <a:lumMod val="75000"/>
            </a:schemeClr>
          </a:solidFill>
        </p:spPr>
        <p:txBody>
          <a:bodyPr wrap="square">
            <a:spAutoFit/>
          </a:bodyPr>
          <a:lstStyle/>
          <a:p>
            <a:r>
              <a:rPr lang="en-US" u="sng" dirty="0">
                <a:effectLst>
                  <a:outerShdw blurRad="38100" dist="38100" dir="2700000" algn="tl">
                    <a:srgbClr val="000000">
                      <a:alpha val="43137"/>
                    </a:srgbClr>
                  </a:outerShdw>
                </a:effectLst>
                <a:hlinkClick r:id="rId4"/>
              </a:rPr>
              <a:t>Space Ping-Pong! Astronaut Tim Peake on the ISS</a:t>
            </a:r>
          </a:p>
        </p:txBody>
      </p:sp>
    </p:spTree>
    <p:extLst>
      <p:ext uri="{BB962C8B-B14F-4D97-AF65-F5344CB8AC3E}">
        <p14:creationId xmlns:p14="http://schemas.microsoft.com/office/powerpoint/2010/main" val="2772421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5262979"/>
          </a:xfrm>
          <a:prstGeom prst="rect">
            <a:avLst/>
          </a:prstGeom>
        </p:spPr>
        <p:txBody>
          <a:bodyPr wrap="square">
            <a:spAutoFit/>
          </a:bodyPr>
          <a:lstStyle/>
          <a:p>
            <a:r>
              <a:rPr lang="en-US" sz="2800" b="1" dirty="0" smtClean="0">
                <a:solidFill>
                  <a:schemeClr val="bg1"/>
                </a:solidFill>
              </a:rPr>
              <a:t>7.4	 Gravity and Distance (A deeper look… )</a:t>
            </a:r>
          </a:p>
          <a:p>
            <a:endParaRPr lang="en-US" sz="2800" b="1" dirty="0">
              <a:solidFill>
                <a:schemeClr val="bg1"/>
              </a:solidFill>
            </a:endParaRPr>
          </a:p>
          <a:p>
            <a:endParaRPr lang="en-US" sz="2800" b="1" dirty="0" smtClean="0">
              <a:solidFill>
                <a:schemeClr val="bg1"/>
              </a:solidFill>
            </a:endParaRPr>
          </a:p>
          <a:p>
            <a:endParaRPr lang="en-US" sz="2800" b="1" dirty="0">
              <a:solidFill>
                <a:schemeClr val="bg1"/>
              </a:solidFill>
            </a:endParaRPr>
          </a:p>
          <a:p>
            <a:endParaRPr lang="en-US" sz="2800" b="1" dirty="0" smtClean="0">
              <a:solidFill>
                <a:schemeClr val="bg1"/>
              </a:solidFill>
            </a:endParaRPr>
          </a:p>
          <a:p>
            <a:endParaRPr lang="en-US" sz="2800" b="1" dirty="0">
              <a:solidFill>
                <a:schemeClr val="bg1"/>
              </a:solidFill>
            </a:endParaRPr>
          </a:p>
          <a:p>
            <a:endParaRPr lang="en-US" sz="2800" b="1" dirty="0" smtClean="0">
              <a:solidFill>
                <a:schemeClr val="bg1"/>
              </a:solidFill>
            </a:endParaRPr>
          </a:p>
          <a:p>
            <a:endParaRPr lang="en-US" sz="2800" b="1" dirty="0" smtClean="0">
              <a:solidFill>
                <a:schemeClr val="bg1"/>
              </a:solidFill>
            </a:endParaRPr>
          </a:p>
          <a:p>
            <a:endParaRPr lang="en-US" sz="2800" b="1" dirty="0">
              <a:solidFill>
                <a:schemeClr val="bg1"/>
              </a:solidFill>
            </a:endParaRPr>
          </a:p>
          <a:p>
            <a:pPr algn="ctr"/>
            <a:r>
              <a:rPr lang="en-US" sz="2800" b="1" dirty="0" smtClean="0">
                <a:solidFill>
                  <a:schemeClr val="bg1"/>
                </a:solidFill>
              </a:rPr>
              <a:t>Suppose you were to fall from a dizzying height to the sidewalk below.  Which F ensures that you will soon be speaking to your Creator?</a:t>
            </a:r>
          </a:p>
        </p:txBody>
      </p:sp>
      <p:pic>
        <p:nvPicPr>
          <p:cNvPr id="23554" name="Picture 2" descr="Image result for street be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406" y="1905000"/>
            <a:ext cx="3829050" cy="2543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556" name="Picture 4" descr="Image result for falling through concrete fun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757" y="1529964"/>
            <a:ext cx="2159681" cy="32932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6813884" y="3334892"/>
            <a:ext cx="2057400" cy="1373125"/>
          </a:xfrm>
          <a:prstGeom prst="wedgeRoundRectCallout">
            <a:avLst>
              <a:gd name="adj1" fmla="val -259429"/>
              <a:gd name="adj2" fmla="val -368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Don’t be tempted to simply go with what you are used to…</a:t>
            </a:r>
            <a:endParaRPr lang="en-US" dirty="0"/>
          </a:p>
        </p:txBody>
      </p:sp>
    </p:spTree>
    <p:extLst>
      <p:ext uri="{BB962C8B-B14F-4D97-AF65-F5344CB8AC3E}">
        <p14:creationId xmlns:p14="http://schemas.microsoft.com/office/powerpoint/2010/main" val="38457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fade">
                                      <p:cBhvr>
                                        <p:cTn id="12"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5262979"/>
          </a:xfrm>
          <a:prstGeom prst="rect">
            <a:avLst/>
          </a:prstGeom>
        </p:spPr>
        <p:txBody>
          <a:bodyPr wrap="square">
            <a:spAutoFit/>
          </a:bodyPr>
          <a:lstStyle/>
          <a:p>
            <a:r>
              <a:rPr lang="en-US" sz="2800" b="1" dirty="0" smtClean="0">
                <a:solidFill>
                  <a:schemeClr val="bg1"/>
                </a:solidFill>
              </a:rPr>
              <a:t>7.4	 Gravity and Distance (A deeper look… )</a:t>
            </a:r>
          </a:p>
          <a:p>
            <a:endParaRPr lang="en-US" sz="2800" b="1" dirty="0">
              <a:solidFill>
                <a:schemeClr val="bg1"/>
              </a:solidFill>
            </a:endParaRPr>
          </a:p>
          <a:p>
            <a:endParaRPr lang="en-US" sz="2800" b="1" dirty="0" smtClean="0">
              <a:solidFill>
                <a:schemeClr val="bg1"/>
              </a:solidFill>
            </a:endParaRPr>
          </a:p>
          <a:p>
            <a:endParaRPr lang="en-US" sz="2800" b="1" dirty="0">
              <a:solidFill>
                <a:schemeClr val="bg1"/>
              </a:solidFill>
            </a:endParaRPr>
          </a:p>
          <a:p>
            <a:endParaRPr lang="en-US" sz="2800" b="1" dirty="0" smtClean="0">
              <a:solidFill>
                <a:schemeClr val="bg1"/>
              </a:solidFill>
            </a:endParaRPr>
          </a:p>
          <a:p>
            <a:endParaRPr lang="en-US" sz="2800" b="1" dirty="0">
              <a:solidFill>
                <a:schemeClr val="bg1"/>
              </a:solidFill>
            </a:endParaRPr>
          </a:p>
          <a:p>
            <a:endParaRPr lang="en-US" sz="2800" b="1" dirty="0" smtClean="0">
              <a:solidFill>
                <a:schemeClr val="bg1"/>
              </a:solidFill>
            </a:endParaRPr>
          </a:p>
          <a:p>
            <a:endParaRPr lang="en-US" sz="2800" b="1" dirty="0" smtClean="0">
              <a:solidFill>
                <a:schemeClr val="bg1"/>
              </a:solidFill>
            </a:endParaRPr>
          </a:p>
          <a:p>
            <a:endParaRPr lang="en-US" sz="2800" b="1" dirty="0">
              <a:solidFill>
                <a:schemeClr val="bg1"/>
              </a:solidFill>
            </a:endParaRPr>
          </a:p>
          <a:p>
            <a:pPr algn="ctr"/>
            <a:r>
              <a:rPr lang="en-US" sz="2800" b="1" dirty="0" smtClean="0">
                <a:solidFill>
                  <a:schemeClr val="bg1"/>
                </a:solidFill>
              </a:rPr>
              <a:t>Suppose you were to fall from a dizzying height to the sidewalk below.  Which F ensures that you will soon be speaking to your Creator?</a:t>
            </a:r>
          </a:p>
        </p:txBody>
      </p:sp>
      <p:pic>
        <p:nvPicPr>
          <p:cNvPr id="23554" name="Picture 2" descr="Image result for street be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406" y="1905000"/>
            <a:ext cx="3829050" cy="2543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43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3908762"/>
          </a:xfrm>
          <a:prstGeom prst="rect">
            <a:avLst/>
          </a:prstGeom>
        </p:spPr>
        <p:txBody>
          <a:bodyPr wrap="square">
            <a:spAutoFit/>
          </a:bodyPr>
          <a:lstStyle/>
          <a:p>
            <a:r>
              <a:rPr lang="en-US" sz="2800" b="1" dirty="0" smtClean="0">
                <a:solidFill>
                  <a:schemeClr val="bg1"/>
                </a:solidFill>
              </a:rPr>
              <a:t>7.4	 Gravity and Distance (A deeper look… )</a:t>
            </a:r>
          </a:p>
          <a:p>
            <a:endParaRPr lang="en-US" sz="2800" b="1" dirty="0" smtClean="0">
              <a:solidFill>
                <a:schemeClr val="bg1"/>
              </a:solidFill>
            </a:endParaRPr>
          </a:p>
          <a:p>
            <a:r>
              <a:rPr lang="en-US" sz="2400" b="1" dirty="0" smtClean="0">
                <a:solidFill>
                  <a:schemeClr val="bg1"/>
                </a:solidFill>
              </a:rPr>
              <a:t>Gravity is a very weak force when compared to electricity and magnetism…and, furthermore, it radically decreases over distance…</a:t>
            </a:r>
          </a:p>
          <a:p>
            <a:endParaRPr lang="en-US" sz="2400" b="1" dirty="0">
              <a:solidFill>
                <a:schemeClr val="bg1"/>
              </a:solidFill>
            </a:endParaRPr>
          </a:p>
          <a:p>
            <a:r>
              <a:rPr lang="en-US" sz="2400" b="1" dirty="0" smtClean="0">
                <a:solidFill>
                  <a:schemeClr val="bg1"/>
                </a:solidFill>
              </a:rPr>
              <a:t>By what factor does it decrease?</a:t>
            </a:r>
          </a:p>
          <a:p>
            <a:endParaRPr lang="en-US" sz="2400" b="1" dirty="0">
              <a:solidFill>
                <a:schemeClr val="bg1"/>
              </a:solidFill>
            </a:endParaRPr>
          </a:p>
          <a:p>
            <a:endParaRPr lang="en-US" sz="2400" b="1" dirty="0" smtClean="0">
              <a:solidFill>
                <a:schemeClr val="bg1"/>
              </a:solidFill>
            </a:endParaRPr>
          </a:p>
          <a:p>
            <a:endParaRPr lang="en-US" sz="2400" b="1" dirty="0">
              <a:solidFill>
                <a:schemeClr val="bg1"/>
              </a:solidFill>
            </a:endParaRPr>
          </a:p>
          <a:p>
            <a:r>
              <a:rPr lang="en-US" sz="2400" b="1" dirty="0" smtClean="0">
                <a:solidFill>
                  <a:schemeClr val="bg1"/>
                </a:solidFill>
              </a:rPr>
              <a:t>What does this mean—that is, what are the consequences?</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26180"/>
            <a:ext cx="1950985" cy="75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3539430"/>
          </a:xfrm>
          <a:prstGeom prst="rect">
            <a:avLst/>
          </a:prstGeom>
        </p:spPr>
        <p:txBody>
          <a:bodyPr wrap="square">
            <a:spAutoFit/>
          </a:bodyPr>
          <a:lstStyle/>
          <a:p>
            <a:r>
              <a:rPr lang="en-US" sz="2800" b="1" dirty="0" smtClean="0">
                <a:solidFill>
                  <a:schemeClr val="bg1"/>
                </a:solidFill>
              </a:rPr>
              <a:t>7.4	 Gravity and Distance (A deeper look… )</a:t>
            </a:r>
          </a:p>
          <a:p>
            <a:endParaRPr lang="en-US" sz="2800" b="1" dirty="0" smtClean="0">
              <a:solidFill>
                <a:schemeClr val="bg1"/>
              </a:solidFill>
            </a:endParaRPr>
          </a:p>
          <a:p>
            <a:r>
              <a:rPr lang="en-US" sz="2400" b="1" dirty="0" smtClean="0">
                <a:solidFill>
                  <a:schemeClr val="bg1"/>
                </a:solidFill>
              </a:rPr>
              <a:t>Gravity is a very weak force when compared to electricity and magnetism…and, furthermore, it radically decreases over distance…</a:t>
            </a:r>
          </a:p>
          <a:p>
            <a:endParaRPr lang="en-US" sz="2400" b="1" dirty="0">
              <a:solidFill>
                <a:schemeClr val="bg1"/>
              </a:solidFill>
            </a:endParaRPr>
          </a:p>
          <a:p>
            <a:r>
              <a:rPr lang="en-US" sz="2400" b="1" dirty="0" smtClean="0">
                <a:solidFill>
                  <a:schemeClr val="bg1"/>
                </a:solidFill>
              </a:rPr>
              <a:t>By what factor does it decrease?</a:t>
            </a:r>
          </a:p>
          <a:p>
            <a:endParaRPr lang="en-US" sz="2400" b="1" dirty="0">
              <a:solidFill>
                <a:schemeClr val="bg1"/>
              </a:solidFill>
            </a:endParaRPr>
          </a:p>
          <a:p>
            <a:endParaRPr lang="en-US" sz="2400" b="1" dirty="0" smtClean="0">
              <a:solidFill>
                <a:schemeClr val="bg1"/>
              </a:solidFill>
            </a:endParaRPr>
          </a:p>
          <a:p>
            <a:endParaRPr lang="en-US" sz="2400" b="1" dirty="0">
              <a:solidFill>
                <a:schemeClr val="bg1"/>
              </a:solidFill>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360" y="2684115"/>
            <a:ext cx="1950985" cy="755220"/>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inverse square law"/>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85800" y="3352800"/>
            <a:ext cx="483108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ular Callout 8"/>
          <p:cNvSpPr/>
          <p:nvPr/>
        </p:nvSpPr>
        <p:spPr>
          <a:xfrm>
            <a:off x="6477000" y="3573304"/>
            <a:ext cx="2209800" cy="3056096"/>
          </a:xfrm>
          <a:prstGeom prst="wedgeRoundRectCallout">
            <a:avLst>
              <a:gd name="adj1" fmla="val -112410"/>
              <a:gd name="adj2" fmla="val 357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t>Keep in mind that while these distances are large when compared to our scales—they are easily incorporated into distances between planets, stars, and galaxies…</a:t>
            </a:r>
            <a:endParaRPr lang="en-US" dirty="0"/>
          </a:p>
        </p:txBody>
      </p:sp>
    </p:spTree>
    <p:extLst>
      <p:ext uri="{BB962C8B-B14F-4D97-AF65-F5344CB8AC3E}">
        <p14:creationId xmlns:p14="http://schemas.microsoft.com/office/powerpoint/2010/main" val="105196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3908762"/>
          </a:xfrm>
          <a:prstGeom prst="rect">
            <a:avLst/>
          </a:prstGeom>
        </p:spPr>
        <p:txBody>
          <a:bodyPr wrap="square">
            <a:spAutoFit/>
          </a:bodyPr>
          <a:lstStyle/>
          <a:p>
            <a:r>
              <a:rPr lang="en-US" sz="2800" b="1" dirty="0" smtClean="0">
                <a:solidFill>
                  <a:schemeClr val="bg1"/>
                </a:solidFill>
              </a:rPr>
              <a:t>7.4	 Gravity and Distance (A deeper look… )</a:t>
            </a:r>
          </a:p>
          <a:p>
            <a:r>
              <a:rPr lang="en-US" sz="2000" b="1" dirty="0" smtClean="0">
                <a:solidFill>
                  <a:schemeClr val="bg1"/>
                </a:solidFill>
              </a:rPr>
              <a:t>Consider this concept from a photographer’s point of view…</a:t>
            </a:r>
          </a:p>
          <a:p>
            <a:r>
              <a:rPr lang="en-US" sz="2000" b="1" dirty="0" smtClean="0">
                <a:solidFill>
                  <a:schemeClr val="bg1"/>
                </a:solidFill>
              </a:rPr>
              <a:t>Dilemma: black background in a studio</a:t>
            </a:r>
          </a:p>
          <a:p>
            <a:r>
              <a:rPr lang="en-US" sz="2000" b="1" dirty="0" err="1" smtClean="0">
                <a:solidFill>
                  <a:schemeClr val="bg1"/>
                </a:solidFill>
              </a:rPr>
              <a:t>xavier</a:t>
            </a:r>
            <a:r>
              <a:rPr lang="en-US" sz="2000" b="1" dirty="0" smtClean="0">
                <a:solidFill>
                  <a:schemeClr val="bg1"/>
                </a:solidFill>
              </a:rPr>
              <a:t> </a:t>
            </a:r>
            <a:r>
              <a:rPr lang="en-US" sz="2000" b="1" dirty="0" err="1" smtClean="0">
                <a:solidFill>
                  <a:schemeClr val="bg1"/>
                </a:solidFill>
              </a:rPr>
              <a:t>bremont</a:t>
            </a:r>
            <a:r>
              <a:rPr lang="en-US" sz="2000" b="1" dirty="0" smtClean="0">
                <a:solidFill>
                  <a:schemeClr val="bg1"/>
                </a:solidFill>
              </a:rPr>
              <a:t> , </a:t>
            </a:r>
            <a:r>
              <a:rPr lang="en-US" sz="2000" b="1" dirty="0" err="1" smtClean="0">
                <a:solidFill>
                  <a:schemeClr val="bg1"/>
                </a:solidFill>
              </a:rPr>
              <a:t>jan</a:t>
            </a:r>
            <a:r>
              <a:rPr lang="en-US" sz="2000" b="1" dirty="0" smtClean="0">
                <a:solidFill>
                  <a:schemeClr val="bg1"/>
                </a:solidFill>
              </a:rPr>
              <a:t> 14, 1999; 06:38 a.m.</a:t>
            </a:r>
          </a:p>
          <a:p>
            <a:endParaRPr lang="en-US" sz="2000" b="1" dirty="0" smtClean="0">
              <a:solidFill>
                <a:schemeClr val="bg1"/>
              </a:solidFill>
            </a:endParaRPr>
          </a:p>
          <a:p>
            <a:r>
              <a:rPr lang="en-US" sz="2000" b="1" dirty="0" smtClean="0">
                <a:solidFill>
                  <a:schemeClr val="bg1"/>
                </a:solidFill>
              </a:rPr>
              <a:t>hello, </a:t>
            </a:r>
          </a:p>
          <a:p>
            <a:r>
              <a:rPr lang="en-US" sz="2000" b="1" dirty="0" smtClean="0">
                <a:solidFill>
                  <a:schemeClr val="bg1"/>
                </a:solidFill>
              </a:rPr>
              <a:t>I am intending to use a studio equipped with two strobes and one </a:t>
            </a:r>
            <a:r>
              <a:rPr lang="en-US" sz="2000" b="1" dirty="0" err="1" smtClean="0">
                <a:solidFill>
                  <a:schemeClr val="bg1"/>
                </a:solidFill>
              </a:rPr>
              <a:t>softbox</a:t>
            </a:r>
            <a:r>
              <a:rPr lang="en-US" sz="2000" b="1" dirty="0" smtClean="0">
                <a:solidFill>
                  <a:schemeClr val="bg1"/>
                </a:solidFill>
              </a:rPr>
              <a:t> and my goal is to shoot black and white portrait with a totally black background (</a:t>
            </a:r>
            <a:r>
              <a:rPr lang="en-US" sz="2000" b="1" dirty="0" err="1" smtClean="0">
                <a:solidFill>
                  <a:schemeClr val="bg1"/>
                </a:solidFill>
              </a:rPr>
              <a:t>i</a:t>
            </a:r>
            <a:r>
              <a:rPr lang="en-US" sz="2000" b="1" dirty="0" smtClean="0">
                <a:solidFill>
                  <a:schemeClr val="bg1"/>
                </a:solidFill>
              </a:rPr>
              <a:t> don't want anything to appear behind my subject, it must be totally dark!). So how can </a:t>
            </a:r>
            <a:r>
              <a:rPr lang="en-US" sz="2000" b="1" dirty="0" err="1" smtClean="0">
                <a:solidFill>
                  <a:schemeClr val="bg1"/>
                </a:solidFill>
              </a:rPr>
              <a:t>i</a:t>
            </a:r>
            <a:r>
              <a:rPr lang="en-US" sz="2000" b="1" dirty="0" smtClean="0">
                <a:solidFill>
                  <a:schemeClr val="bg1"/>
                </a:solidFill>
              </a:rPr>
              <a:t> manage to achieve this with my lighting equipment, what is the best way to position the lights. </a:t>
            </a:r>
          </a:p>
          <a:p>
            <a:r>
              <a:rPr lang="en-US" sz="2000" b="1" dirty="0" smtClean="0">
                <a:solidFill>
                  <a:schemeClr val="bg1"/>
                </a:solidFill>
              </a:rPr>
              <a:t>thanks a lot!</a:t>
            </a:r>
          </a:p>
        </p:txBody>
      </p:sp>
      <p:sp>
        <p:nvSpPr>
          <p:cNvPr id="9" name="Rounded Rectangular Callout 8"/>
          <p:cNvSpPr/>
          <p:nvPr/>
        </p:nvSpPr>
        <p:spPr>
          <a:xfrm>
            <a:off x="6477000" y="1676400"/>
            <a:ext cx="2209800" cy="1021556"/>
          </a:xfrm>
          <a:prstGeom prst="wedgeRoundRectCallout">
            <a:avLst>
              <a:gd name="adj1" fmla="val -112410"/>
              <a:gd name="adj2" fmla="val 357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t>Consider comments on a photography blog….</a:t>
            </a:r>
            <a:endParaRPr lang="en-US" dirty="0"/>
          </a:p>
        </p:txBody>
      </p:sp>
      <p:pic>
        <p:nvPicPr>
          <p:cNvPr id="27650" name="Picture 2" descr="Image result for portraits with black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7319" y="4343400"/>
            <a:ext cx="2309481" cy="2286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7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5755422"/>
          </a:xfrm>
          <a:prstGeom prst="rect">
            <a:avLst/>
          </a:prstGeom>
        </p:spPr>
        <p:txBody>
          <a:bodyPr wrap="square">
            <a:spAutoFit/>
          </a:bodyPr>
          <a:lstStyle/>
          <a:p>
            <a:r>
              <a:rPr lang="en-US" sz="2800" b="1" dirty="0" smtClean="0">
                <a:solidFill>
                  <a:schemeClr val="bg1"/>
                </a:solidFill>
              </a:rPr>
              <a:t>7.4	 Gravity and Distance (A deeper look… )</a:t>
            </a:r>
          </a:p>
          <a:p>
            <a:r>
              <a:rPr lang="en-US" sz="2000" b="1" dirty="0" smtClean="0">
                <a:solidFill>
                  <a:schemeClr val="bg1"/>
                </a:solidFill>
              </a:rPr>
              <a:t>Answers</a:t>
            </a:r>
          </a:p>
          <a:p>
            <a:r>
              <a:rPr lang="en-US" sz="2000" b="1" dirty="0" smtClean="0">
                <a:solidFill>
                  <a:schemeClr val="bg2">
                    <a:lumMod val="75000"/>
                  </a:schemeClr>
                </a:solidFill>
              </a:rPr>
              <a:t>Mr. Practical</a:t>
            </a:r>
          </a:p>
          <a:p>
            <a:r>
              <a:rPr lang="en-US" sz="2000" b="1" dirty="0" smtClean="0">
                <a:solidFill>
                  <a:schemeClr val="bg1"/>
                </a:solidFill>
              </a:rPr>
              <a:t>Alan Gibson  , </a:t>
            </a:r>
            <a:r>
              <a:rPr lang="en-US" sz="2000" b="1" dirty="0" err="1" smtClean="0">
                <a:solidFill>
                  <a:schemeClr val="bg1"/>
                </a:solidFill>
              </a:rPr>
              <a:t>jan</a:t>
            </a:r>
            <a:r>
              <a:rPr lang="en-US" sz="2000" b="1" dirty="0" smtClean="0">
                <a:solidFill>
                  <a:schemeClr val="bg1"/>
                </a:solidFill>
              </a:rPr>
              <a:t> 14, 1999; 08:59 a.m.</a:t>
            </a:r>
          </a:p>
          <a:p>
            <a:r>
              <a:rPr lang="en-US" sz="2000" b="1" dirty="0" smtClean="0">
                <a:solidFill>
                  <a:schemeClr val="bg1"/>
                </a:solidFill>
              </a:rPr>
              <a:t>Get some black velvet, and hang it behind your subject. Ensure no light spills from the lights on to the velvet, by carefully positioning the lights and using </a:t>
            </a:r>
            <a:r>
              <a:rPr lang="en-US" sz="2000" b="1" dirty="0" err="1" smtClean="0">
                <a:solidFill>
                  <a:schemeClr val="bg1"/>
                </a:solidFill>
              </a:rPr>
              <a:t>barndoors</a:t>
            </a:r>
            <a:r>
              <a:rPr lang="en-US" sz="2000" b="1" dirty="0" smtClean="0">
                <a:solidFill>
                  <a:schemeClr val="bg1"/>
                </a:solidFill>
              </a:rPr>
              <a:t>.</a:t>
            </a:r>
          </a:p>
          <a:p>
            <a:endParaRPr lang="en-US" sz="2000" b="1" dirty="0" smtClean="0">
              <a:solidFill>
                <a:schemeClr val="bg1"/>
              </a:solidFill>
            </a:endParaRPr>
          </a:p>
          <a:p>
            <a:r>
              <a:rPr lang="en-US" sz="2000" b="1" dirty="0" smtClean="0">
                <a:solidFill>
                  <a:schemeClr val="accent1">
                    <a:lumMod val="60000"/>
                    <a:lumOff val="40000"/>
                  </a:schemeClr>
                </a:solidFill>
              </a:rPr>
              <a:t>Mr. Practical w/ Innovation</a:t>
            </a:r>
          </a:p>
          <a:p>
            <a:r>
              <a:rPr lang="en-US" sz="2000" b="1" dirty="0" smtClean="0">
                <a:solidFill>
                  <a:schemeClr val="bg1"/>
                </a:solidFill>
              </a:rPr>
              <a:t>Glen Johnson    , </a:t>
            </a:r>
            <a:r>
              <a:rPr lang="en-US" sz="2000" b="1" dirty="0" err="1" smtClean="0">
                <a:solidFill>
                  <a:schemeClr val="bg1"/>
                </a:solidFill>
              </a:rPr>
              <a:t>jan</a:t>
            </a:r>
            <a:r>
              <a:rPr lang="en-US" sz="2000" b="1" dirty="0" smtClean="0">
                <a:solidFill>
                  <a:schemeClr val="bg1"/>
                </a:solidFill>
              </a:rPr>
              <a:t> 14, 1999; 02:35 p.m.</a:t>
            </a:r>
          </a:p>
          <a:p>
            <a:r>
              <a:rPr lang="en-US" sz="2000" b="1" dirty="0" smtClean="0">
                <a:solidFill>
                  <a:schemeClr val="bg1"/>
                </a:solidFill>
              </a:rPr>
              <a:t>A </a:t>
            </a:r>
            <a:r>
              <a:rPr lang="en-US" sz="2000" b="1" dirty="0" err="1" smtClean="0">
                <a:solidFill>
                  <a:schemeClr val="bg1"/>
                </a:solidFill>
              </a:rPr>
              <a:t>nonreflective</a:t>
            </a:r>
            <a:r>
              <a:rPr lang="en-US" sz="2000" b="1" dirty="0" smtClean="0">
                <a:solidFill>
                  <a:schemeClr val="bg1"/>
                </a:solidFill>
              </a:rPr>
              <a:t> black background is a plus, but if you have the distance, and if you light things right, you can turn a white background black. I think it was Avedon who wanted to have at least 30 feet between the subject and the background to get true deep black. </a:t>
            </a:r>
          </a:p>
          <a:p>
            <a:r>
              <a:rPr lang="en-US" sz="2000" b="1" dirty="0" smtClean="0">
                <a:solidFill>
                  <a:schemeClr val="bg1"/>
                </a:solidFill>
              </a:rPr>
              <a:t>If you don't have the separation, then you end up lighting your subject to try to keep light off the background, rather than lighting your subject to try to get the effect you want on the subject. Its a lot tougher to get the result you want if you don't have the separation.</a:t>
            </a:r>
          </a:p>
          <a:p>
            <a:endParaRPr lang="en-US" sz="2000" b="1" dirty="0" smtClean="0">
              <a:solidFill>
                <a:schemeClr val="bg1"/>
              </a:solidFill>
            </a:endParaRPr>
          </a:p>
        </p:txBody>
      </p:sp>
    </p:spTree>
    <p:extLst>
      <p:ext uri="{BB962C8B-B14F-4D97-AF65-F5344CB8AC3E}">
        <p14:creationId xmlns:p14="http://schemas.microsoft.com/office/powerpoint/2010/main" val="8485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9" end="9"/>
                                            </p:txEl>
                                          </p:spTgt>
                                        </p:tgtEl>
                                        <p:attrNameLst>
                                          <p:attrName>style.visibility</p:attrName>
                                        </p:attrNameLst>
                                      </p:cBhvr>
                                      <p:to>
                                        <p:strVal val="visible"/>
                                      </p:to>
                                    </p:set>
                                    <p:animEffect transition="in" filter="fade">
                                      <p:cBhvr>
                                        <p:cTn id="1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5632311"/>
          </a:xfrm>
          <a:prstGeom prst="rect">
            <a:avLst/>
          </a:prstGeom>
        </p:spPr>
        <p:txBody>
          <a:bodyPr wrap="square">
            <a:spAutoFit/>
          </a:bodyPr>
          <a:lstStyle/>
          <a:p>
            <a:r>
              <a:rPr lang="en-US" sz="2800" b="1" dirty="0" smtClean="0">
                <a:solidFill>
                  <a:schemeClr val="bg1"/>
                </a:solidFill>
              </a:rPr>
              <a:t>7.4	 Gravity and Distance (A deeper look… )</a:t>
            </a:r>
          </a:p>
          <a:p>
            <a:r>
              <a:rPr lang="en-US" sz="2000" b="1" dirty="0" smtClean="0">
                <a:solidFill>
                  <a:schemeClr val="bg1"/>
                </a:solidFill>
              </a:rPr>
              <a:t>And suddenly…out of the mist emerges— Mr. Universal Law of Gravitation! (see below)</a:t>
            </a:r>
          </a:p>
          <a:p>
            <a:endParaRPr lang="en-US" sz="2000" b="1" dirty="0" smtClean="0">
              <a:solidFill>
                <a:schemeClr val="bg1"/>
              </a:solidFill>
            </a:endParaRPr>
          </a:p>
          <a:p>
            <a:r>
              <a:rPr lang="en-US" sz="2000" b="1" dirty="0" smtClean="0">
                <a:solidFill>
                  <a:schemeClr val="bg1"/>
                </a:solidFill>
              </a:rPr>
              <a:t>Steve Pfaff , </a:t>
            </a:r>
            <a:r>
              <a:rPr lang="en-US" sz="2000" b="1" dirty="0" err="1" smtClean="0">
                <a:solidFill>
                  <a:schemeClr val="bg1"/>
                </a:solidFill>
              </a:rPr>
              <a:t>jan</a:t>
            </a:r>
            <a:r>
              <a:rPr lang="en-US" sz="2000" b="1" dirty="0" smtClean="0">
                <a:solidFill>
                  <a:schemeClr val="bg1"/>
                </a:solidFill>
              </a:rPr>
              <a:t> 14, 1999; 04:16 p.m.</a:t>
            </a:r>
          </a:p>
          <a:p>
            <a:r>
              <a:rPr lang="en-US" sz="2000" b="1" dirty="0" smtClean="0">
                <a:solidFill>
                  <a:schemeClr val="bg1"/>
                </a:solidFill>
              </a:rPr>
              <a:t>That s right. The  trick , if you can call it that, is to have your background further away from the subject than the light which is illuminating the subject. Remember light from a light source diminishes as the inverse square. So, if your light is 10 feet from the subject and you want to make it twice (1 stop) brighter you divide 10 by the square root of 2 , and move the light in to about 7 feet (I think you may be from France? So, use meters if that s easier). Four times as bright (2 stops) divide 10 by the square root of 2 times itself (or 2) to get 5 feet. To make it dimmer, multiply and move the light away. 10, times the square root of 2 times itself (or 2), equals 20. 2 stops under. </a:t>
            </a:r>
          </a:p>
          <a:p>
            <a:endParaRPr lang="en-US" sz="2400" b="1" dirty="0">
              <a:solidFill>
                <a:schemeClr val="bg1"/>
              </a:solidFill>
            </a:endParaRPr>
          </a:p>
          <a:p>
            <a:endParaRPr lang="en-US" sz="2400" b="1" dirty="0" smtClean="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3426732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6863417"/>
          </a:xfrm>
          <a:prstGeom prst="rect">
            <a:avLst/>
          </a:prstGeom>
        </p:spPr>
        <p:txBody>
          <a:bodyPr wrap="square">
            <a:spAutoFit/>
          </a:bodyPr>
          <a:lstStyle/>
          <a:p>
            <a:r>
              <a:rPr lang="en-US" sz="2800" b="1" dirty="0" smtClean="0">
                <a:solidFill>
                  <a:schemeClr val="bg1"/>
                </a:solidFill>
              </a:rPr>
              <a:t>7.4	 Gravity and Distance (A deeper look… )</a:t>
            </a:r>
          </a:p>
          <a:p>
            <a:r>
              <a:rPr lang="en-US" sz="2000" b="1" dirty="0" smtClean="0">
                <a:solidFill>
                  <a:schemeClr val="bg1"/>
                </a:solidFill>
              </a:rPr>
              <a:t>And suddenly…out of the mist emerges— Mr. Universal Law of Gravitation! (see below)</a:t>
            </a:r>
          </a:p>
          <a:p>
            <a:endParaRPr lang="en-US" sz="2000" b="1" dirty="0" smtClean="0">
              <a:solidFill>
                <a:schemeClr val="bg1"/>
              </a:solidFill>
            </a:endParaRPr>
          </a:p>
          <a:p>
            <a:r>
              <a:rPr lang="en-US" sz="2000" b="1" dirty="0" smtClean="0">
                <a:solidFill>
                  <a:schemeClr val="bg1"/>
                </a:solidFill>
              </a:rPr>
              <a:t>Steve Pfaff , </a:t>
            </a:r>
            <a:r>
              <a:rPr lang="en-US" sz="2000" b="1" dirty="0" err="1" smtClean="0">
                <a:solidFill>
                  <a:schemeClr val="bg1"/>
                </a:solidFill>
              </a:rPr>
              <a:t>jan</a:t>
            </a:r>
            <a:r>
              <a:rPr lang="en-US" sz="2000" b="1" dirty="0" smtClean="0">
                <a:solidFill>
                  <a:schemeClr val="bg1"/>
                </a:solidFill>
              </a:rPr>
              <a:t> 14, 1999; 04:16 p.m.</a:t>
            </a:r>
          </a:p>
          <a:p>
            <a:endParaRPr lang="en-US" sz="2000" b="1" dirty="0" smtClean="0">
              <a:solidFill>
                <a:schemeClr val="bg1"/>
              </a:solidFill>
            </a:endParaRPr>
          </a:p>
          <a:p>
            <a:r>
              <a:rPr lang="en-US" sz="2000" b="1" dirty="0" smtClean="0">
                <a:solidFill>
                  <a:schemeClr val="bg1"/>
                </a:solidFill>
              </a:rPr>
              <a:t>…Now, if your light is 10 feet in front of the subject, then a background 10 feet behind the subject will get two stops less light than the subject (The subject is 10 feet from the light, the background 20 feet from the light. Always measure from the light.). A dead black background material will probably look totally black at two stops under. At about 4 feet behind the subject (14 feet from the light) the background will get 1 stop less than the subject (Are you following the math here? If not, don t worry just a general idea will get you through). If you put the light 5 feet in front of the subject, a background 15 feet behind the subject (20 feet from the light) will get 4 stops less light than the subject. At 4 stops under almost any dark material will look black. In fact even white looks pretty dark. Careful though, the further back you put the background the larger is has to be. </a:t>
            </a:r>
          </a:p>
          <a:p>
            <a:r>
              <a:rPr lang="en-US" sz="2000" b="1" dirty="0" smtClean="0">
                <a:solidFill>
                  <a:schemeClr val="bg1"/>
                </a:solidFill>
              </a:rPr>
              <a:t>Hope this helps.</a:t>
            </a:r>
          </a:p>
          <a:p>
            <a:endParaRPr lang="en-US" sz="2400" b="1" dirty="0">
              <a:solidFill>
                <a:schemeClr val="bg1"/>
              </a:solidFill>
            </a:endParaRPr>
          </a:p>
          <a:p>
            <a:endParaRPr lang="en-US" sz="2400" b="1" dirty="0" smtClean="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4274136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5940088"/>
          </a:xfrm>
          <a:prstGeom prst="rect">
            <a:avLst/>
          </a:prstGeom>
        </p:spPr>
        <p:txBody>
          <a:bodyPr wrap="square">
            <a:spAutoFit/>
          </a:bodyPr>
          <a:lstStyle/>
          <a:p>
            <a:r>
              <a:rPr lang="en-US" sz="2800" b="1" dirty="0" smtClean="0">
                <a:solidFill>
                  <a:schemeClr val="bg1"/>
                </a:solidFill>
              </a:rPr>
              <a:t>7.4	 Gravity and Distance (A deeper look… )</a:t>
            </a:r>
            <a:endParaRPr lang="en-US" sz="2800" b="1" dirty="0">
              <a:solidFill>
                <a:schemeClr val="bg1"/>
              </a:solidFill>
            </a:endParaRPr>
          </a:p>
          <a:p>
            <a:endParaRPr lang="en-US" sz="2800" b="1" dirty="0">
              <a:solidFill>
                <a:schemeClr val="bg1"/>
              </a:solidFill>
            </a:endParaRPr>
          </a:p>
          <a:p>
            <a:pPr algn="ctr"/>
            <a:r>
              <a:rPr lang="en-US" sz="2800" b="1" dirty="0" smtClean="0">
                <a:solidFill>
                  <a:schemeClr val="bg1"/>
                </a:solidFill>
              </a:rPr>
              <a:t>Here is the principle at work in a photosynthetic study…</a:t>
            </a:r>
          </a:p>
          <a:p>
            <a:pPr algn="ctr"/>
            <a:r>
              <a:rPr lang="en-US" sz="1400" b="1" dirty="0" smtClean="0">
                <a:solidFill>
                  <a:schemeClr val="bg1"/>
                </a:solidFill>
              </a:rPr>
              <a:t>from </a:t>
            </a:r>
            <a:r>
              <a:rPr lang="en-US" sz="1400" b="1" dirty="0" smtClean="0">
                <a:solidFill>
                  <a:schemeClr val="bg1"/>
                </a:solidFill>
                <a:hlinkClick r:id="rId4"/>
              </a:rPr>
              <a:t>www.scienceatclifton.co</a:t>
            </a:r>
            <a:endParaRPr lang="en-US" sz="1400" b="1" dirty="0" smtClean="0">
              <a:solidFill>
                <a:schemeClr val="bg1"/>
              </a:solidFill>
            </a:endParaRPr>
          </a:p>
          <a:p>
            <a:pPr algn="ctr"/>
            <a:endParaRPr lang="en-US" sz="2800" b="1" dirty="0" smtClean="0">
              <a:solidFill>
                <a:schemeClr val="bg1"/>
              </a:solidFill>
            </a:endParaRPr>
          </a:p>
          <a:p>
            <a:pPr algn="ctr"/>
            <a:endParaRPr lang="en-US" sz="2800" b="1" dirty="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r>
              <a:rPr lang="en-US" sz="2000" b="1" dirty="0" smtClean="0">
                <a:solidFill>
                  <a:schemeClr val="bg1"/>
                </a:solidFill>
              </a:rPr>
              <a:t>…The graph shows how light intensity decreases as the lamp is moved away from the plant. You can see that the graph is not a straight line. As the distance of the lamp from the plant increases the light intensity decreases as an exponential curve. A straight line would show that light intensity was proportional to 1/distance, and this is clearly not the case.</a:t>
            </a:r>
          </a:p>
        </p:txBody>
      </p:sp>
      <p:pic>
        <p:nvPicPr>
          <p:cNvPr id="25601" name="Picture 1" descr="the effect of distance upon light intensity"/>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280267" y="2703302"/>
            <a:ext cx="2590800" cy="223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Image result for elodea in a j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0668" y="2981825"/>
            <a:ext cx="1914526" cy="1676401"/>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Image result for elodea in a ja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194" y="2703302"/>
            <a:ext cx="2819400" cy="211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8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fade">
                                      <p:cBhvr>
                                        <p:cTn id="12"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4955203"/>
          </a:xfrm>
          <a:prstGeom prst="rect">
            <a:avLst/>
          </a:prstGeom>
        </p:spPr>
        <p:txBody>
          <a:bodyPr wrap="square">
            <a:spAutoFit/>
          </a:bodyPr>
          <a:lstStyle/>
          <a:p>
            <a:r>
              <a:rPr lang="en-US" sz="2800" b="1" dirty="0" smtClean="0">
                <a:solidFill>
                  <a:schemeClr val="bg1"/>
                </a:solidFill>
              </a:rPr>
              <a:t>7.4	 Gravity and Distance (A deeper look… )</a:t>
            </a:r>
            <a:endParaRPr lang="en-US" sz="2800" b="1" dirty="0">
              <a:solidFill>
                <a:schemeClr val="bg1"/>
              </a:solidFill>
            </a:endParaRPr>
          </a:p>
          <a:p>
            <a:pPr algn="ctr"/>
            <a:endParaRPr lang="en-US" sz="2800" b="1" dirty="0">
              <a:solidFill>
                <a:schemeClr val="bg1"/>
              </a:solidFill>
            </a:endParaRPr>
          </a:p>
          <a:p>
            <a:pPr algn="ctr"/>
            <a:r>
              <a:rPr lang="en-US" sz="2000" b="1" dirty="0" smtClean="0">
                <a:solidFill>
                  <a:schemeClr val="bg1"/>
                </a:solidFill>
              </a:rPr>
              <a:t>One last example as to why light diminishes so quickly …</a:t>
            </a: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endParaRPr lang="en-US" sz="2000" b="1" dirty="0" smtClean="0">
              <a:solidFill>
                <a:schemeClr val="bg1"/>
              </a:solidFill>
            </a:endParaRPr>
          </a:p>
          <a:p>
            <a:pPr algn="ctr"/>
            <a:endParaRPr lang="en-US" sz="2000" b="1" dirty="0">
              <a:solidFill>
                <a:schemeClr val="bg1"/>
              </a:solidFill>
            </a:endParaRPr>
          </a:p>
          <a:p>
            <a:pPr algn="ctr"/>
            <a:r>
              <a:rPr lang="en-US" sz="2000" b="1" dirty="0" smtClean="0">
                <a:solidFill>
                  <a:schemeClr val="bg1"/>
                </a:solidFill>
              </a:rPr>
              <a:t>Why is this the case?</a:t>
            </a:r>
          </a:p>
        </p:txBody>
      </p:sp>
      <p:pic>
        <p:nvPicPr>
          <p:cNvPr id="32770" name="Picture 2" descr="Image result for birthday candle in the d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636766"/>
            <a:ext cx="4399547" cy="2451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30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pic>
        <p:nvPicPr>
          <p:cNvPr id="2050" name="Picture 2" descr="https://www.sciencenews.org/sites/default/files/main/articles/101715_essay_opener_f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82053"/>
            <a:ext cx="10438567" cy="60759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4113" y="9592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sp>
        <p:nvSpPr>
          <p:cNvPr id="2" name="Rounded Rectangular Callout 1"/>
          <p:cNvSpPr/>
          <p:nvPr/>
        </p:nvSpPr>
        <p:spPr>
          <a:xfrm>
            <a:off x="381000" y="1143000"/>
            <a:ext cx="4533003" cy="612648"/>
          </a:xfrm>
          <a:prstGeom prst="wedgeRoundRectCallout">
            <a:avLst>
              <a:gd name="adj1" fmla="val 59004"/>
              <a:gd name="adj2" fmla="val 84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 you remember what we have already studied about gravity?</a:t>
            </a:r>
            <a:endParaRPr lang="en-US" dirty="0"/>
          </a:p>
        </p:txBody>
      </p:sp>
      <p:sp>
        <p:nvSpPr>
          <p:cNvPr id="8" name="Rounded Rectangular Callout 7"/>
          <p:cNvSpPr/>
          <p:nvPr/>
        </p:nvSpPr>
        <p:spPr>
          <a:xfrm>
            <a:off x="-457201" y="1905000"/>
            <a:ext cx="4267201" cy="612648"/>
          </a:xfrm>
          <a:prstGeom prst="wedgeRoundRectCallout">
            <a:avLst>
              <a:gd name="adj1" fmla="val 84867"/>
              <a:gd name="adj2" fmla="val -378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are some of the movers and changers in regards to </a:t>
            </a:r>
            <a:r>
              <a:rPr lang="en-US" dirty="0" smtClean="0"/>
              <a:t>astrophysics</a:t>
            </a:r>
            <a:r>
              <a:rPr lang="en-US" dirty="0" smtClean="0"/>
              <a:t>?</a:t>
            </a:r>
            <a:endParaRPr lang="en-US" dirty="0"/>
          </a:p>
        </p:txBody>
      </p:sp>
      <p:sp>
        <p:nvSpPr>
          <p:cNvPr id="9" name="Rounded Rectangular Callout 8"/>
          <p:cNvSpPr/>
          <p:nvPr/>
        </p:nvSpPr>
        <p:spPr>
          <a:xfrm>
            <a:off x="-304801" y="4280627"/>
            <a:ext cx="5371203" cy="612648"/>
          </a:xfrm>
          <a:prstGeom prst="wedgeRoundRectCallout">
            <a:avLst>
              <a:gd name="adj1" fmla="val 66049"/>
              <a:gd name="adj2" fmla="val -481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the relationship b/w </a:t>
            </a:r>
            <a:r>
              <a:rPr lang="en-US" dirty="0" err="1" smtClean="0"/>
              <a:t>Fg</a:t>
            </a:r>
            <a:r>
              <a:rPr lang="en-US" dirty="0" smtClean="0"/>
              <a:t> and masses, distance?  Can an object utterly escape Earth’s g? Why not?</a:t>
            </a:r>
            <a:endParaRPr lang="en-US" dirty="0"/>
          </a:p>
        </p:txBody>
      </p:sp>
      <p:sp>
        <p:nvSpPr>
          <p:cNvPr id="10" name="Rounded Rectangular Callout 9"/>
          <p:cNvSpPr/>
          <p:nvPr/>
        </p:nvSpPr>
        <p:spPr>
          <a:xfrm>
            <a:off x="-798787" y="2667000"/>
            <a:ext cx="5371203" cy="463296"/>
          </a:xfrm>
          <a:prstGeom prst="wedgeRoundRectCallout">
            <a:avLst>
              <a:gd name="adj1" fmla="val 65756"/>
              <a:gd name="adj2" fmla="val -455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does the moon stay in orbit?</a:t>
            </a:r>
            <a:endParaRPr lang="en-US" dirty="0"/>
          </a:p>
        </p:txBody>
      </p:sp>
      <p:sp>
        <p:nvSpPr>
          <p:cNvPr id="11" name="Rounded Rectangular Callout 10"/>
          <p:cNvSpPr/>
          <p:nvPr/>
        </p:nvSpPr>
        <p:spPr>
          <a:xfrm>
            <a:off x="162910" y="3207378"/>
            <a:ext cx="5371203" cy="907422"/>
          </a:xfrm>
          <a:prstGeom prst="wedgeRoundRectCallout">
            <a:avLst>
              <a:gd name="adj1" fmla="val 56363"/>
              <a:gd name="adj2" fmla="val -275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their a  gravitational relationship between every two objects that is calculable?  What is the formula?  How do I use it?</a:t>
            </a:r>
            <a:endParaRPr lang="en-US" dirty="0"/>
          </a:p>
        </p:txBody>
      </p:sp>
      <p:sp>
        <p:nvSpPr>
          <p:cNvPr id="12" name="Rounded Rectangular Callout 11"/>
          <p:cNvSpPr/>
          <p:nvPr/>
        </p:nvSpPr>
        <p:spPr>
          <a:xfrm>
            <a:off x="-304801" y="5097517"/>
            <a:ext cx="5371203" cy="612648"/>
          </a:xfrm>
          <a:prstGeom prst="wedgeRoundRectCallout">
            <a:avLst>
              <a:gd name="adj1" fmla="val 59005"/>
              <a:gd name="adj2" fmla="val -198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What </a:t>
            </a:r>
            <a:r>
              <a:rPr lang="en-US" smtClean="0"/>
              <a:t>are tides </a:t>
            </a:r>
            <a:r>
              <a:rPr lang="en-US" dirty="0" smtClean="0"/>
              <a:t>and how are they caused?</a:t>
            </a:r>
            <a:endParaRPr lang="en-US" dirty="0"/>
          </a:p>
        </p:txBody>
      </p:sp>
      <p:sp>
        <p:nvSpPr>
          <p:cNvPr id="13" name="Rounded Rectangular Callout 12"/>
          <p:cNvSpPr/>
          <p:nvPr/>
        </p:nvSpPr>
        <p:spPr>
          <a:xfrm>
            <a:off x="-38101" y="5859517"/>
            <a:ext cx="5371203" cy="846083"/>
          </a:xfrm>
          <a:prstGeom prst="wedgeRoundRectCallout">
            <a:avLst>
              <a:gd name="adj1" fmla="val 58124"/>
              <a:gd name="adj2" fmla="val -249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the Big Bang necessarily atheistic?  What could our beginning mean for our transition to eternity?  Distinguish between possible cosmic theories.</a:t>
            </a:r>
            <a:endParaRPr lang="en-US" dirty="0"/>
          </a:p>
        </p:txBody>
      </p:sp>
    </p:spTree>
    <p:extLst>
      <p:ext uri="{BB962C8B-B14F-4D97-AF65-F5344CB8AC3E}">
        <p14:creationId xmlns:p14="http://schemas.microsoft.com/office/powerpoint/2010/main" val="298769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5755422"/>
          </a:xfrm>
          <a:prstGeom prst="rect">
            <a:avLst/>
          </a:prstGeom>
        </p:spPr>
        <p:txBody>
          <a:bodyPr wrap="square">
            <a:spAutoFit/>
          </a:bodyPr>
          <a:lstStyle/>
          <a:p>
            <a:r>
              <a:rPr lang="en-US" sz="2800" b="1" dirty="0" smtClean="0">
                <a:solidFill>
                  <a:schemeClr val="bg1"/>
                </a:solidFill>
              </a:rPr>
              <a:t>7.4	 Gravity and Distance (A deeper look… )</a:t>
            </a:r>
            <a:endParaRPr lang="en-US" sz="2800" b="1" dirty="0">
              <a:solidFill>
                <a:schemeClr val="bg1"/>
              </a:solidFill>
            </a:endParaRPr>
          </a:p>
          <a:p>
            <a:pPr algn="ctr"/>
            <a:endParaRPr lang="en-US" sz="2800" b="1" dirty="0" smtClean="0">
              <a:solidFill>
                <a:schemeClr val="bg1"/>
              </a:solidFill>
            </a:endParaRPr>
          </a:p>
          <a:p>
            <a:pPr algn="ctr"/>
            <a:endParaRPr lang="en-US" sz="2800" b="1" dirty="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2800" b="1" dirty="0" smtClean="0">
              <a:solidFill>
                <a:schemeClr val="bg1"/>
              </a:solidFill>
            </a:endParaRPr>
          </a:p>
          <a:p>
            <a:pPr algn="ctr"/>
            <a:endParaRPr lang="en-US" sz="3200" b="1" dirty="0" smtClean="0">
              <a:solidFill>
                <a:schemeClr val="bg1"/>
              </a:solidFill>
            </a:endParaRPr>
          </a:p>
          <a:p>
            <a:pPr algn="ctr"/>
            <a:r>
              <a:rPr lang="en-US" sz="2400" b="1" dirty="0" smtClean="0">
                <a:solidFill>
                  <a:schemeClr val="bg1"/>
                </a:solidFill>
              </a:rPr>
              <a:t>	Space is three dimensional, so imagine a sphere drawn around a light source that’s producing photons. As you get further away from the light source this imaginary sphere increases in size. The surface area of the sphere also increases, but it’s being illuminated by the same amount of light - the same number of our photons. It’s not a simple 1:1 relationship - the sphere is not twice as large when you get twice as far from it.</a:t>
            </a:r>
          </a:p>
        </p:txBody>
      </p:sp>
      <p:pic>
        <p:nvPicPr>
          <p:cNvPr id="7" name="Picture 2" descr="Image result for birthday candle in the d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524000"/>
            <a:ext cx="4399547" cy="2451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482" name="Picture 2" descr="Image result for inverse square l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821" y="1600700"/>
            <a:ext cx="4438650" cy="2219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484" name="Picture 4" descr="Image result for inverse square la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821" y="1462587"/>
            <a:ext cx="443865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fade">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1323439"/>
          </a:xfrm>
          <a:prstGeom prst="rect">
            <a:avLst/>
          </a:prstGeom>
        </p:spPr>
        <p:txBody>
          <a:bodyPr wrap="square">
            <a:spAutoFit/>
          </a:bodyPr>
          <a:lstStyle/>
          <a:p>
            <a:r>
              <a:rPr lang="en-US" sz="2800" b="1" dirty="0" smtClean="0">
                <a:solidFill>
                  <a:schemeClr val="bg1"/>
                </a:solidFill>
              </a:rPr>
              <a:t>7.4	 Gravity and Distance (A deeper look… )</a:t>
            </a:r>
          </a:p>
          <a:p>
            <a:endParaRPr lang="en-US" sz="2800" b="1" dirty="0">
              <a:solidFill>
                <a:schemeClr val="bg1"/>
              </a:solidFill>
            </a:endParaRPr>
          </a:p>
          <a:p>
            <a:r>
              <a:rPr lang="en-US" sz="2400" b="1" dirty="0" smtClean="0">
                <a:solidFill>
                  <a:schemeClr val="bg1"/>
                </a:solidFill>
              </a:rPr>
              <a:t>Other applications?</a:t>
            </a:r>
          </a:p>
        </p:txBody>
      </p:sp>
      <p:pic>
        <p:nvPicPr>
          <p:cNvPr id="33794" name="Picture 2" descr="Image result for butter battle g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15912"/>
            <a:ext cx="28575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Image result for butter battle g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18164"/>
            <a:ext cx="1979756" cy="2733675"/>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Image result for butter spr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8475" y="4542938"/>
            <a:ext cx="38290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Image result for spray pa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538913"/>
            <a:ext cx="3829050" cy="2562226"/>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255030" y="5061098"/>
            <a:ext cx="2783443" cy="1634490"/>
          </a:xfrm>
          <a:prstGeom prst="wedgeRoundRectCallout">
            <a:avLst>
              <a:gd name="adj1" fmla="val -20714"/>
              <a:gd name="adj2" fmla="val -827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smtClean="0"/>
              <a:t>What if I hold the can twice as far from the object I am painting…what kind of coverage &amp; coat do I get?</a:t>
            </a:r>
            <a:endParaRPr lang="en-US" dirty="0"/>
          </a:p>
        </p:txBody>
      </p:sp>
    </p:spTree>
    <p:extLst>
      <p:ext uri="{BB962C8B-B14F-4D97-AF65-F5344CB8AC3E}">
        <p14:creationId xmlns:p14="http://schemas.microsoft.com/office/powerpoint/2010/main" val="40187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8"/>
                                        </p:tgtEl>
                                        <p:attrNameLst>
                                          <p:attrName>style.visibility</p:attrName>
                                        </p:attrNameLst>
                                      </p:cBhvr>
                                      <p:to>
                                        <p:strVal val="visible"/>
                                      </p:to>
                                    </p:set>
                                    <p:animEffect transition="in" filter="fade">
                                      <p:cBhvr>
                                        <p:cTn id="12" dur="500"/>
                                        <p:tgtEl>
                                          <p:spTgt spid="337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00"/>
                                        </p:tgtEl>
                                        <p:attrNameLst>
                                          <p:attrName>style.visibility</p:attrName>
                                        </p:attrNameLst>
                                      </p:cBhvr>
                                      <p:to>
                                        <p:strVal val="visible"/>
                                      </p:to>
                                    </p:set>
                                    <p:animEffect transition="in" filter="fade">
                                      <p:cBhvr>
                                        <p:cTn id="17" dur="500"/>
                                        <p:tgtEl>
                                          <p:spTgt spid="338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914400"/>
            <a:ext cx="8972135" cy="4955203"/>
          </a:xfrm>
          <a:prstGeom prst="rect">
            <a:avLst/>
          </a:prstGeom>
        </p:spPr>
        <p:txBody>
          <a:bodyPr wrap="square">
            <a:spAutoFit/>
          </a:bodyPr>
          <a:lstStyle/>
          <a:p>
            <a:r>
              <a:rPr lang="en-US" sz="2800" b="1" dirty="0" smtClean="0">
                <a:solidFill>
                  <a:schemeClr val="bg1"/>
                </a:solidFill>
              </a:rPr>
              <a:t>7.5	 Universal Law of Gravitation</a:t>
            </a:r>
            <a:endParaRPr lang="en-US" sz="2800" b="1" dirty="0">
              <a:solidFill>
                <a:schemeClr val="bg1"/>
              </a:solidFill>
            </a:endParaRPr>
          </a:p>
          <a:p>
            <a:endParaRPr lang="en-US" sz="2800" b="1" dirty="0" smtClean="0">
              <a:solidFill>
                <a:schemeClr val="bg1"/>
              </a:solidFill>
            </a:endParaRPr>
          </a:p>
          <a:p>
            <a:r>
              <a:rPr lang="en-US" sz="2000" b="1" dirty="0">
                <a:solidFill>
                  <a:schemeClr val="bg1"/>
                </a:solidFill>
              </a:rPr>
              <a:t>Gravity is a force of attraction only between bodies that have mass. The word 'gravity' comes from the Latin word "gravitas", meaning 'weight'. The force of gravity that one body exerts on another can be expressed as: </a:t>
            </a:r>
          </a:p>
          <a:p>
            <a:pPr algn="ctr"/>
            <a:endParaRPr lang="en-US" sz="2000" b="1" dirty="0">
              <a:solidFill>
                <a:schemeClr val="bg1"/>
              </a:solidFill>
            </a:endParaRPr>
          </a:p>
          <a:p>
            <a:pPr algn="ctr"/>
            <a:endParaRPr lang="en-US" sz="2000" b="1" dirty="0">
              <a:solidFill>
                <a:schemeClr val="bg1"/>
              </a:solidFill>
            </a:endParaRPr>
          </a:p>
          <a:p>
            <a:pPr algn="ctr"/>
            <a:endParaRPr lang="en-US" sz="2000" b="1" dirty="0">
              <a:solidFill>
                <a:schemeClr val="bg1"/>
              </a:solidFill>
            </a:endParaRPr>
          </a:p>
          <a:p>
            <a:pPr algn="ctr"/>
            <a:endParaRPr lang="en-US" sz="2000" b="1" dirty="0">
              <a:solidFill>
                <a:schemeClr val="bg1"/>
              </a:solidFill>
            </a:endParaRPr>
          </a:p>
          <a:p>
            <a:pPr algn="ctr"/>
            <a:endParaRPr lang="en-US" sz="2000" b="1" dirty="0">
              <a:solidFill>
                <a:schemeClr val="bg1"/>
              </a:solidFill>
            </a:endParaRPr>
          </a:p>
          <a:p>
            <a:pPr algn="ctr"/>
            <a:endParaRPr lang="en-US" sz="2000" b="1" dirty="0">
              <a:solidFill>
                <a:schemeClr val="bg1"/>
              </a:solidFill>
            </a:endParaRPr>
          </a:p>
          <a:p>
            <a:pPr algn="ctr"/>
            <a:endParaRPr lang="en-US" sz="2000" b="1" dirty="0">
              <a:solidFill>
                <a:schemeClr val="bg1"/>
              </a:solidFill>
            </a:endParaRPr>
          </a:p>
          <a:p>
            <a:r>
              <a:rPr lang="en-US" sz="2000" b="1" dirty="0">
                <a:solidFill>
                  <a:schemeClr val="bg1"/>
                </a:solidFill>
              </a:rPr>
              <a:t>From this an important equation for finding the force of gravity on an object </a:t>
            </a:r>
            <a:r>
              <a:rPr lang="en-US" sz="2000" b="1" dirty="0" smtClean="0">
                <a:solidFill>
                  <a:schemeClr val="bg1"/>
                </a:solidFill>
              </a:rPr>
              <a:t> (e.g</a:t>
            </a:r>
            <a:r>
              <a:rPr lang="en-US" sz="2000" b="1" dirty="0">
                <a:solidFill>
                  <a:schemeClr val="bg1"/>
                </a:solidFill>
              </a:rPr>
              <a:t>. planet</a:t>
            </a:r>
            <a:r>
              <a:rPr lang="en-US" sz="2000" b="1" dirty="0" smtClean="0">
                <a:solidFill>
                  <a:schemeClr val="bg1"/>
                </a:solidFill>
              </a:rPr>
              <a:t>.)  How does this relate?</a:t>
            </a:r>
          </a:p>
          <a:p>
            <a:endParaRPr lang="en-US" sz="20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266" y="3184859"/>
            <a:ext cx="2020701" cy="8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1130" y="3050656"/>
            <a:ext cx="368617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0999" y="5758934"/>
            <a:ext cx="4073038" cy="369332"/>
          </a:xfrm>
          <a:prstGeom prst="rect">
            <a:avLst/>
          </a:prstGeom>
        </p:spPr>
        <p:txBody>
          <a:bodyPr wrap="none">
            <a:spAutoFit/>
          </a:bodyPr>
          <a:lstStyle/>
          <a:p>
            <a:r>
              <a:rPr lang="en-US" b="1" dirty="0">
                <a:hlinkClick r:id="rId6"/>
              </a:rPr>
              <a:t>Newtonian Gravity: Crash Course Physics</a:t>
            </a:r>
            <a:endParaRPr lang="en-US" b="1" dirty="0"/>
          </a:p>
        </p:txBody>
      </p:sp>
    </p:spTree>
    <p:extLst>
      <p:ext uri="{BB962C8B-B14F-4D97-AF65-F5344CB8AC3E}">
        <p14:creationId xmlns:p14="http://schemas.microsoft.com/office/powerpoint/2010/main" val="3360897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1105555"/>
            <a:ext cx="8972135" cy="5447645"/>
          </a:xfrm>
          <a:prstGeom prst="rect">
            <a:avLst/>
          </a:prstGeom>
        </p:spPr>
        <p:txBody>
          <a:bodyPr wrap="square">
            <a:spAutoFit/>
          </a:bodyPr>
          <a:lstStyle/>
          <a:p>
            <a:r>
              <a:rPr lang="en-US" sz="2800" b="1" dirty="0" smtClean="0">
                <a:solidFill>
                  <a:schemeClr val="bg1"/>
                </a:solidFill>
              </a:rPr>
              <a:t>7.5	 Universal Law of Gravitation</a:t>
            </a:r>
            <a:endParaRPr lang="en-US" sz="2800" b="1" dirty="0">
              <a:solidFill>
                <a:schemeClr val="bg1"/>
              </a:solidFill>
            </a:endParaRPr>
          </a:p>
          <a:p>
            <a:r>
              <a:rPr lang="en-US" sz="2000" b="1" dirty="0" smtClean="0">
                <a:solidFill>
                  <a:schemeClr val="bg1"/>
                </a:solidFill>
              </a:rPr>
              <a:t>From </a:t>
            </a:r>
            <a:r>
              <a:rPr lang="en-US" sz="2000" b="1" dirty="0">
                <a:solidFill>
                  <a:schemeClr val="bg1"/>
                </a:solidFill>
              </a:rPr>
              <a:t>this an important equation for finding the force of </a:t>
            </a:r>
            <a:endParaRPr lang="en-US" sz="2000" b="1" dirty="0" smtClean="0">
              <a:solidFill>
                <a:schemeClr val="bg1"/>
              </a:solidFill>
            </a:endParaRPr>
          </a:p>
          <a:p>
            <a:r>
              <a:rPr lang="en-US" sz="2000" b="1" dirty="0" smtClean="0">
                <a:solidFill>
                  <a:schemeClr val="bg1"/>
                </a:solidFill>
              </a:rPr>
              <a:t>gravity </a:t>
            </a:r>
            <a:r>
              <a:rPr lang="en-US" sz="2000" b="1" dirty="0">
                <a:solidFill>
                  <a:schemeClr val="bg1"/>
                </a:solidFill>
              </a:rPr>
              <a:t>on an object </a:t>
            </a:r>
            <a:r>
              <a:rPr lang="en-US" sz="2000" b="1" dirty="0" smtClean="0">
                <a:solidFill>
                  <a:schemeClr val="bg1"/>
                </a:solidFill>
              </a:rPr>
              <a:t> (e.g</a:t>
            </a:r>
            <a:r>
              <a:rPr lang="en-US" sz="2000" b="1" dirty="0">
                <a:solidFill>
                  <a:schemeClr val="bg1"/>
                </a:solidFill>
              </a:rPr>
              <a:t>. planet</a:t>
            </a:r>
            <a:r>
              <a:rPr lang="en-US" sz="2000" b="1" dirty="0" smtClean="0">
                <a:solidFill>
                  <a:schemeClr val="bg1"/>
                </a:solidFill>
              </a:rPr>
              <a:t>.)  How does this relate?</a:t>
            </a:r>
          </a:p>
          <a:p>
            <a:endParaRPr lang="en-US" sz="2000" b="1" dirty="0">
              <a:solidFill>
                <a:schemeClr val="bg1"/>
              </a:solidFill>
            </a:endParaRPr>
          </a:p>
          <a:p>
            <a:r>
              <a:rPr lang="en-US" sz="2000" b="1" dirty="0">
                <a:solidFill>
                  <a:schemeClr val="bg1"/>
                </a:solidFill>
              </a:rPr>
              <a:t>Newton's second law states that:</a:t>
            </a:r>
          </a:p>
          <a:p>
            <a:r>
              <a:rPr lang="en-US" sz="2000" b="1" dirty="0">
                <a:solidFill>
                  <a:schemeClr val="bg1"/>
                </a:solidFill>
              </a:rPr>
              <a:t> F = m * a.                                                                        (2)</a:t>
            </a:r>
          </a:p>
          <a:p>
            <a:endParaRPr lang="en-US" sz="2000" b="1" dirty="0">
              <a:solidFill>
                <a:schemeClr val="bg1"/>
              </a:solidFill>
            </a:endParaRPr>
          </a:p>
          <a:p>
            <a:r>
              <a:rPr lang="en-US" sz="2000" b="1" dirty="0">
                <a:solidFill>
                  <a:schemeClr val="bg1"/>
                </a:solidFill>
              </a:rPr>
              <a:t>If you substitute the 'F' in equation 1 with 'm * a' in equation 2, you will get: </a:t>
            </a:r>
          </a:p>
          <a:p>
            <a:r>
              <a:rPr lang="en-US" sz="2000" b="1" dirty="0">
                <a:solidFill>
                  <a:schemeClr val="bg1"/>
                </a:solidFill>
              </a:rPr>
              <a:t>                      m</a:t>
            </a:r>
            <a:r>
              <a:rPr lang="en-US" sz="2000" b="1" baseline="-25000" dirty="0">
                <a:solidFill>
                  <a:schemeClr val="bg1"/>
                </a:solidFill>
              </a:rPr>
              <a:t>1</a:t>
            </a:r>
            <a:r>
              <a:rPr lang="en-US" sz="2000" b="1" dirty="0">
                <a:solidFill>
                  <a:schemeClr val="bg1"/>
                </a:solidFill>
              </a:rPr>
              <a:t> * m</a:t>
            </a:r>
            <a:r>
              <a:rPr lang="en-US" sz="2000" b="1" baseline="-25000" dirty="0">
                <a:solidFill>
                  <a:schemeClr val="bg1"/>
                </a:solidFill>
              </a:rPr>
              <a:t>2</a:t>
            </a:r>
          </a:p>
          <a:p>
            <a:r>
              <a:rPr lang="en-US" sz="2000" b="1" dirty="0">
                <a:solidFill>
                  <a:schemeClr val="bg1"/>
                </a:solidFill>
              </a:rPr>
              <a:t> m * a = G ____________                                             (3)</a:t>
            </a:r>
          </a:p>
          <a:p>
            <a:r>
              <a:rPr lang="en-US" sz="2000" b="1" dirty="0">
                <a:solidFill>
                  <a:schemeClr val="bg1"/>
                </a:solidFill>
              </a:rPr>
              <a:t>                            d</a:t>
            </a:r>
            <a:r>
              <a:rPr lang="en-US" sz="2000" b="1" baseline="30000" dirty="0">
                <a:solidFill>
                  <a:schemeClr val="bg1"/>
                </a:solidFill>
              </a:rPr>
              <a:t>2</a:t>
            </a:r>
            <a:r>
              <a:rPr lang="en-US" sz="2000" b="1" dirty="0">
                <a:solidFill>
                  <a:schemeClr val="bg1"/>
                </a:solidFill>
              </a:rPr>
              <a:t>              </a:t>
            </a:r>
          </a:p>
          <a:p>
            <a:r>
              <a:rPr lang="en-US" sz="2000" b="1" dirty="0">
                <a:solidFill>
                  <a:schemeClr val="bg1"/>
                </a:solidFill>
              </a:rPr>
              <a:t>		</a:t>
            </a:r>
          </a:p>
          <a:p>
            <a:r>
              <a:rPr lang="en-US" sz="2000" b="1" dirty="0">
                <a:solidFill>
                  <a:schemeClr val="bg1"/>
                </a:solidFill>
              </a:rPr>
              <a:t>Divide both sides by m and you will get: </a:t>
            </a:r>
          </a:p>
          <a:p>
            <a:r>
              <a:rPr lang="en-US" sz="2000" b="1" dirty="0">
                <a:solidFill>
                  <a:schemeClr val="bg1"/>
                </a:solidFill>
              </a:rPr>
              <a:t>           G * m</a:t>
            </a:r>
          </a:p>
          <a:p>
            <a:r>
              <a:rPr lang="en-US" sz="2000" b="1" dirty="0">
                <a:solidFill>
                  <a:schemeClr val="bg1"/>
                </a:solidFill>
              </a:rPr>
              <a:t> a =   _________                                                             (4)</a:t>
            </a:r>
          </a:p>
          <a:p>
            <a:r>
              <a:rPr lang="en-US" sz="2000" b="1" dirty="0">
                <a:solidFill>
                  <a:schemeClr val="bg1"/>
                </a:solidFill>
              </a:rPr>
              <a:t>	d</a:t>
            </a:r>
            <a:r>
              <a:rPr lang="en-US" sz="2000" b="1" baseline="30000" dirty="0">
                <a:solidFill>
                  <a:schemeClr val="bg1"/>
                </a:solidFill>
              </a:rPr>
              <a:t>2</a:t>
            </a:r>
          </a:p>
          <a:p>
            <a:endParaRPr lang="en-US" sz="20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92204"/>
            <a:ext cx="2020701" cy="8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86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Effect transition="in" filter="fade">
                                      <p:cBhvr>
                                        <p:cTn id="15" dur="500"/>
                                        <p:tgtEl>
                                          <p:spTgt spid="2">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
                                        <p:tgtEl>
                                          <p:spTgt spid="2">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fade">
                                      <p:cBhvr>
                                        <p:cTn id="29" dur="500"/>
                                        <p:tgtEl>
                                          <p:spTgt spid="2">
                                            <p:txEl>
                                              <p:pRg st="13" end="1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fade">
                                      <p:cBhvr>
                                        <p:cTn id="32" dur="500"/>
                                        <p:tgtEl>
                                          <p:spTgt spid="2">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animEffect transition="in" filter="fade">
                                      <p:cBhvr>
                                        <p:cTn id="35"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6063198"/>
          </a:xfrm>
          <a:prstGeom prst="rect">
            <a:avLst/>
          </a:prstGeom>
        </p:spPr>
        <p:txBody>
          <a:bodyPr wrap="square">
            <a:spAutoFit/>
          </a:bodyPr>
          <a:lstStyle/>
          <a:p>
            <a:r>
              <a:rPr lang="en-US" sz="2800" b="1" dirty="0" smtClean="0">
                <a:solidFill>
                  <a:schemeClr val="bg1"/>
                </a:solidFill>
              </a:rPr>
              <a:t>7.5	 Universal Law of Gravitation</a:t>
            </a:r>
            <a:endParaRPr lang="en-US" sz="2800" b="1" dirty="0">
              <a:solidFill>
                <a:schemeClr val="bg1"/>
              </a:solidFill>
            </a:endParaRPr>
          </a:p>
          <a:p>
            <a:r>
              <a:rPr lang="en-US" sz="2000" b="1" dirty="0" smtClean="0">
                <a:solidFill>
                  <a:schemeClr val="bg1"/>
                </a:solidFill>
              </a:rPr>
              <a:t>From </a:t>
            </a:r>
            <a:r>
              <a:rPr lang="en-US" sz="2000" b="1" dirty="0">
                <a:solidFill>
                  <a:schemeClr val="bg1"/>
                </a:solidFill>
              </a:rPr>
              <a:t>this an important equation for finding the force of </a:t>
            </a:r>
            <a:endParaRPr lang="en-US" sz="2000" b="1" dirty="0" smtClean="0">
              <a:solidFill>
                <a:schemeClr val="bg1"/>
              </a:solidFill>
            </a:endParaRPr>
          </a:p>
          <a:p>
            <a:r>
              <a:rPr lang="en-US" sz="2000" b="1" dirty="0" smtClean="0">
                <a:solidFill>
                  <a:schemeClr val="bg1"/>
                </a:solidFill>
              </a:rPr>
              <a:t>gravity </a:t>
            </a:r>
            <a:r>
              <a:rPr lang="en-US" sz="2000" b="1" dirty="0">
                <a:solidFill>
                  <a:schemeClr val="bg1"/>
                </a:solidFill>
              </a:rPr>
              <a:t>on an object </a:t>
            </a:r>
            <a:r>
              <a:rPr lang="en-US" sz="2000" b="1" dirty="0" smtClean="0">
                <a:solidFill>
                  <a:schemeClr val="bg1"/>
                </a:solidFill>
              </a:rPr>
              <a:t> (e.g</a:t>
            </a:r>
            <a:r>
              <a:rPr lang="en-US" sz="2000" b="1" dirty="0">
                <a:solidFill>
                  <a:schemeClr val="bg1"/>
                </a:solidFill>
              </a:rPr>
              <a:t>. planet</a:t>
            </a:r>
            <a:r>
              <a:rPr lang="en-US" sz="2000" b="1" dirty="0" smtClean="0">
                <a:solidFill>
                  <a:schemeClr val="bg1"/>
                </a:solidFill>
              </a:rPr>
              <a:t>.)  How does this relate?</a:t>
            </a:r>
          </a:p>
          <a:p>
            <a:endParaRPr lang="en-US" sz="2000" b="1" dirty="0">
              <a:solidFill>
                <a:schemeClr val="bg1"/>
              </a:solidFill>
            </a:endParaRPr>
          </a:p>
          <a:p>
            <a:endParaRPr lang="en-US" sz="2000" b="1" dirty="0">
              <a:solidFill>
                <a:schemeClr val="bg1"/>
              </a:solidFill>
            </a:endParaRPr>
          </a:p>
          <a:p>
            <a:r>
              <a:rPr lang="en-US" sz="2000" b="1" dirty="0">
                <a:solidFill>
                  <a:schemeClr val="bg1"/>
                </a:solidFill>
              </a:rPr>
              <a:t>At a 90 degree angle: (that is, for falling objects)</a:t>
            </a:r>
          </a:p>
          <a:p>
            <a:r>
              <a:rPr lang="en-US" sz="2000" b="1" dirty="0">
                <a:solidFill>
                  <a:schemeClr val="bg1"/>
                </a:solidFill>
              </a:rPr>
              <a:t> a = g                           g: acceleration due to gravity    (5)</a:t>
            </a:r>
          </a:p>
          <a:p>
            <a:endParaRPr lang="en-US" sz="2000" b="1" dirty="0">
              <a:solidFill>
                <a:schemeClr val="bg1"/>
              </a:solidFill>
            </a:endParaRPr>
          </a:p>
          <a:p>
            <a:r>
              <a:rPr lang="en-US" sz="2000" b="1" dirty="0">
                <a:solidFill>
                  <a:schemeClr val="bg1"/>
                </a:solidFill>
              </a:rPr>
              <a:t>So the new formula is:</a:t>
            </a:r>
          </a:p>
          <a:p>
            <a:endParaRPr lang="en-US" sz="2000" b="1" dirty="0">
              <a:solidFill>
                <a:schemeClr val="bg1"/>
              </a:solidFill>
            </a:endParaRPr>
          </a:p>
          <a:p>
            <a:r>
              <a:rPr lang="en-US" sz="2000" b="1" dirty="0">
                <a:solidFill>
                  <a:schemeClr val="bg1"/>
                </a:solidFill>
              </a:rPr>
              <a:t>          G * m</a:t>
            </a:r>
          </a:p>
          <a:p>
            <a:r>
              <a:rPr lang="en-US" sz="2000" b="1" dirty="0">
                <a:solidFill>
                  <a:schemeClr val="bg1"/>
                </a:solidFill>
              </a:rPr>
              <a:t> g = _________                                                              (6)</a:t>
            </a:r>
          </a:p>
          <a:p>
            <a:r>
              <a:rPr lang="en-US" sz="2000" b="1" dirty="0">
                <a:solidFill>
                  <a:schemeClr val="bg1"/>
                </a:solidFill>
              </a:rPr>
              <a:t>             d</a:t>
            </a:r>
            <a:r>
              <a:rPr lang="en-US" sz="2000" b="1" baseline="30000" dirty="0">
                <a:solidFill>
                  <a:schemeClr val="bg1"/>
                </a:solidFill>
              </a:rPr>
              <a:t>2</a:t>
            </a:r>
          </a:p>
          <a:p>
            <a:endParaRPr lang="en-US" sz="2000" b="1" dirty="0">
              <a:solidFill>
                <a:schemeClr val="bg1"/>
              </a:solidFill>
            </a:endParaRPr>
          </a:p>
          <a:p>
            <a:r>
              <a:rPr lang="en-US" sz="2000" b="1" dirty="0">
                <a:solidFill>
                  <a:schemeClr val="bg1"/>
                </a:solidFill>
              </a:rPr>
              <a:t>Knowing the gravitational constant (6.67 x </a:t>
            </a:r>
            <a:r>
              <a:rPr lang="en-US" sz="2000" b="1" dirty="0" smtClean="0">
                <a:solidFill>
                  <a:schemeClr val="bg1"/>
                </a:solidFill>
              </a:rPr>
              <a:t>10</a:t>
            </a:r>
            <a:r>
              <a:rPr lang="en-US" sz="2000" b="1" baseline="30000" dirty="0" smtClean="0">
                <a:solidFill>
                  <a:schemeClr val="bg1"/>
                </a:solidFill>
              </a:rPr>
              <a:t>-11</a:t>
            </a:r>
            <a:r>
              <a:rPr lang="en-US" sz="2000" b="1" dirty="0" smtClean="0">
                <a:solidFill>
                  <a:schemeClr val="bg1"/>
                </a:solidFill>
              </a:rPr>
              <a:t>), </a:t>
            </a:r>
            <a:r>
              <a:rPr lang="en-US" sz="2000" b="1" dirty="0">
                <a:solidFill>
                  <a:schemeClr val="bg1"/>
                </a:solidFill>
              </a:rPr>
              <a:t>the mass of the Earth (6 x 10</a:t>
            </a:r>
            <a:r>
              <a:rPr lang="en-US" sz="2000" b="1" baseline="30000" dirty="0">
                <a:solidFill>
                  <a:schemeClr val="bg1"/>
                </a:solidFill>
              </a:rPr>
              <a:t>24 </a:t>
            </a:r>
            <a:r>
              <a:rPr lang="en-US" sz="2000" b="1" dirty="0">
                <a:solidFill>
                  <a:schemeClr val="bg1"/>
                </a:solidFill>
              </a:rPr>
              <a:t>kg), and your distance from the </a:t>
            </a:r>
            <a:r>
              <a:rPr lang="en-US" sz="2000" b="1" dirty="0" err="1">
                <a:solidFill>
                  <a:schemeClr val="bg1"/>
                </a:solidFill>
              </a:rPr>
              <a:t>centre</a:t>
            </a:r>
            <a:r>
              <a:rPr lang="en-US" sz="2000" b="1" dirty="0">
                <a:solidFill>
                  <a:schemeClr val="bg1"/>
                </a:solidFill>
              </a:rPr>
              <a:t> of the Earth (6.4 x 10</a:t>
            </a:r>
            <a:r>
              <a:rPr lang="en-US" sz="2000" b="1" baseline="30000" dirty="0">
                <a:solidFill>
                  <a:schemeClr val="bg1"/>
                </a:solidFill>
              </a:rPr>
              <a:t>6</a:t>
            </a:r>
            <a:r>
              <a:rPr lang="en-US" sz="2000" b="1" dirty="0">
                <a:solidFill>
                  <a:schemeClr val="bg1"/>
                </a:solidFill>
              </a:rPr>
              <a:t> m), you can work out the gravitational pull of the Earth.</a:t>
            </a:r>
          </a:p>
          <a:p>
            <a:endParaRPr lang="en-US" sz="2000" b="1" dirty="0">
              <a:solidFill>
                <a:schemeClr val="bg1"/>
              </a:solidFill>
            </a:endParaRPr>
          </a:p>
          <a:p>
            <a:r>
              <a:rPr lang="en-US" sz="2000" b="1" dirty="0">
                <a:solidFill>
                  <a:schemeClr val="bg1"/>
                </a:solidFill>
              </a:rPr>
              <a:t>Please note: Gravity is measured in </a:t>
            </a:r>
            <a:r>
              <a:rPr lang="en-US" sz="2000" b="1" dirty="0" err="1">
                <a:solidFill>
                  <a:schemeClr val="bg1"/>
                </a:solidFill>
              </a:rPr>
              <a:t>Newtons</a:t>
            </a:r>
            <a:r>
              <a:rPr lang="en-US" sz="2000" b="1" dirty="0">
                <a:solidFill>
                  <a:schemeClr val="bg1"/>
                </a:solidFill>
              </a:rPr>
              <a:t>(N) or kg m </a:t>
            </a:r>
            <a:r>
              <a:rPr lang="en-US" sz="2000" b="1" dirty="0" smtClean="0">
                <a:solidFill>
                  <a:schemeClr val="bg1"/>
                </a:solidFill>
              </a:rPr>
              <a:t>/s</a:t>
            </a:r>
            <a:r>
              <a:rPr lang="en-US" sz="2000" b="1" baseline="30000" dirty="0" smtClean="0">
                <a:solidFill>
                  <a:schemeClr val="bg1"/>
                </a:solidFill>
              </a:rPr>
              <a:t>2</a:t>
            </a:r>
            <a:r>
              <a:rPr lang="en-US" sz="2000" b="1" dirty="0" smtClean="0">
                <a:solidFill>
                  <a:schemeClr val="bg1"/>
                </a:solidFill>
              </a:rPr>
              <a:t>.</a:t>
            </a:r>
            <a:endParaRPr lang="en-US" sz="20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92204"/>
            <a:ext cx="2020701" cy="8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3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
                                        <p:tgtEl>
                                          <p:spTgt spid="2">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Effect transition="in" filter="fade">
                                      <p:cBhvr>
                                        <p:cTn id="29" dur="500"/>
                                        <p:tgtEl>
                                          <p:spTgt spid="2">
                                            <p:txEl>
                                              <p:pRg st="14" end="1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6" end="16"/>
                                            </p:txEl>
                                          </p:spTgt>
                                        </p:tgtEl>
                                        <p:attrNameLst>
                                          <p:attrName>style.visibility</p:attrName>
                                        </p:attrNameLst>
                                      </p:cBhvr>
                                      <p:to>
                                        <p:strVal val="visible"/>
                                      </p:to>
                                    </p:set>
                                    <p:animEffect transition="in" filter="fade">
                                      <p:cBhvr>
                                        <p:cTn id="3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5447645"/>
          </a:xfrm>
          <a:prstGeom prst="rect">
            <a:avLst/>
          </a:prstGeom>
        </p:spPr>
        <p:txBody>
          <a:bodyPr wrap="square">
            <a:spAutoFit/>
          </a:bodyPr>
          <a:lstStyle/>
          <a:p>
            <a:r>
              <a:rPr lang="en-US" sz="2800" b="1" dirty="0" smtClean="0">
                <a:solidFill>
                  <a:schemeClr val="bg1"/>
                </a:solidFill>
              </a:rPr>
              <a:t>7.5	 Universal Law of Gravitation</a:t>
            </a:r>
            <a:endParaRPr lang="en-US" sz="2800" b="1" dirty="0">
              <a:solidFill>
                <a:schemeClr val="bg1"/>
              </a:solidFill>
            </a:endParaRPr>
          </a:p>
          <a:p>
            <a:r>
              <a:rPr lang="en-US" sz="2000" b="1" dirty="0" smtClean="0">
                <a:solidFill>
                  <a:schemeClr val="bg1"/>
                </a:solidFill>
              </a:rPr>
              <a:t>From </a:t>
            </a:r>
            <a:r>
              <a:rPr lang="en-US" sz="2000" b="1" dirty="0">
                <a:solidFill>
                  <a:schemeClr val="bg1"/>
                </a:solidFill>
              </a:rPr>
              <a:t>this an important equation for finding the force of </a:t>
            </a:r>
            <a:endParaRPr lang="en-US" sz="2000" b="1" dirty="0" smtClean="0">
              <a:solidFill>
                <a:schemeClr val="bg1"/>
              </a:solidFill>
            </a:endParaRPr>
          </a:p>
          <a:p>
            <a:r>
              <a:rPr lang="en-US" sz="2000" b="1" dirty="0" smtClean="0">
                <a:solidFill>
                  <a:schemeClr val="bg1"/>
                </a:solidFill>
              </a:rPr>
              <a:t>gravity </a:t>
            </a:r>
            <a:r>
              <a:rPr lang="en-US" sz="2000" b="1" dirty="0">
                <a:solidFill>
                  <a:schemeClr val="bg1"/>
                </a:solidFill>
              </a:rPr>
              <a:t>on an object </a:t>
            </a:r>
            <a:r>
              <a:rPr lang="en-US" sz="2000" b="1" dirty="0" smtClean="0">
                <a:solidFill>
                  <a:schemeClr val="bg1"/>
                </a:solidFill>
              </a:rPr>
              <a:t> (e.g</a:t>
            </a:r>
            <a:r>
              <a:rPr lang="en-US" sz="2000" b="1" dirty="0">
                <a:solidFill>
                  <a:schemeClr val="bg1"/>
                </a:solidFill>
              </a:rPr>
              <a:t>. planet</a:t>
            </a:r>
            <a:r>
              <a:rPr lang="en-US" sz="2000" b="1" dirty="0" smtClean="0">
                <a:solidFill>
                  <a:schemeClr val="bg1"/>
                </a:solidFill>
              </a:rPr>
              <a:t>.)  How does this relate?</a:t>
            </a:r>
          </a:p>
          <a:p>
            <a:endParaRPr lang="en-US" sz="2000" b="1" dirty="0">
              <a:solidFill>
                <a:schemeClr val="bg1"/>
              </a:solidFill>
            </a:endParaRPr>
          </a:p>
          <a:p>
            <a:r>
              <a:rPr lang="en-US" sz="2000" b="1" dirty="0">
                <a:solidFill>
                  <a:schemeClr val="bg1"/>
                </a:solidFill>
              </a:rPr>
              <a:t>Knowing the gravitational constant (6.67 x 10</a:t>
            </a:r>
            <a:r>
              <a:rPr lang="en-US" sz="2000" b="1" baseline="30000" dirty="0">
                <a:solidFill>
                  <a:schemeClr val="bg1"/>
                </a:solidFill>
              </a:rPr>
              <a:t>-11</a:t>
            </a:r>
            <a:r>
              <a:rPr lang="en-US" sz="2000" b="1" dirty="0">
                <a:solidFill>
                  <a:schemeClr val="bg1"/>
                </a:solidFill>
              </a:rPr>
              <a:t>), the mass of the Earth (6 x 10</a:t>
            </a:r>
            <a:r>
              <a:rPr lang="en-US" sz="2000" b="1" baseline="30000" dirty="0">
                <a:solidFill>
                  <a:schemeClr val="bg1"/>
                </a:solidFill>
              </a:rPr>
              <a:t>24</a:t>
            </a:r>
            <a:r>
              <a:rPr lang="en-US" sz="2000" b="1" dirty="0">
                <a:solidFill>
                  <a:schemeClr val="bg1"/>
                </a:solidFill>
              </a:rPr>
              <a:t> kg), and your distance from the </a:t>
            </a:r>
            <a:r>
              <a:rPr lang="en-US" sz="2000" b="1" dirty="0" err="1">
                <a:solidFill>
                  <a:schemeClr val="bg1"/>
                </a:solidFill>
              </a:rPr>
              <a:t>centre</a:t>
            </a:r>
            <a:r>
              <a:rPr lang="en-US" sz="2000" b="1" dirty="0">
                <a:solidFill>
                  <a:schemeClr val="bg1"/>
                </a:solidFill>
              </a:rPr>
              <a:t> of the Earth (6.4 x 10</a:t>
            </a:r>
            <a:r>
              <a:rPr lang="en-US" sz="2000" b="1" baseline="30000" dirty="0">
                <a:solidFill>
                  <a:schemeClr val="bg1"/>
                </a:solidFill>
              </a:rPr>
              <a:t>6</a:t>
            </a:r>
            <a:r>
              <a:rPr lang="en-US" sz="2000" b="1" dirty="0">
                <a:solidFill>
                  <a:schemeClr val="bg1"/>
                </a:solidFill>
              </a:rPr>
              <a:t> m), you can work out the gravitational pull of the </a:t>
            </a:r>
            <a:r>
              <a:rPr lang="en-US" sz="2000" b="1" dirty="0" smtClean="0">
                <a:solidFill>
                  <a:schemeClr val="bg1"/>
                </a:solidFill>
              </a:rPr>
              <a:t>Earth on a 1 </a:t>
            </a:r>
            <a:r>
              <a:rPr lang="en-US" sz="2000" b="1" smtClean="0">
                <a:solidFill>
                  <a:schemeClr val="bg1"/>
                </a:solidFill>
              </a:rPr>
              <a:t>kg object.</a:t>
            </a:r>
            <a:endParaRPr lang="en-US" sz="2000" b="1" dirty="0">
              <a:solidFill>
                <a:schemeClr val="bg1"/>
              </a:solidFill>
            </a:endParaRPr>
          </a:p>
          <a:p>
            <a:endParaRPr lang="en-US" sz="2000" b="1" dirty="0">
              <a:solidFill>
                <a:schemeClr val="bg1"/>
              </a:solidFill>
            </a:endParaRPr>
          </a:p>
          <a:p>
            <a:r>
              <a:rPr lang="en-US" sz="2000" b="1" dirty="0">
                <a:solidFill>
                  <a:schemeClr val="bg1"/>
                </a:solidFill>
              </a:rPr>
              <a:t>Please note: Gravity is measured in </a:t>
            </a:r>
            <a:r>
              <a:rPr lang="en-US" sz="2000" b="1" dirty="0" err="1">
                <a:solidFill>
                  <a:schemeClr val="bg1"/>
                </a:solidFill>
              </a:rPr>
              <a:t>Newtons</a:t>
            </a:r>
            <a:r>
              <a:rPr lang="en-US" sz="2000" b="1" dirty="0">
                <a:solidFill>
                  <a:schemeClr val="bg1"/>
                </a:solidFill>
              </a:rPr>
              <a:t>(N) or kg m /s</a:t>
            </a:r>
            <a:r>
              <a:rPr lang="en-US" sz="2000" b="1" baseline="30000" dirty="0">
                <a:solidFill>
                  <a:schemeClr val="bg1"/>
                </a:solidFill>
              </a:rPr>
              <a:t>2</a:t>
            </a:r>
            <a:r>
              <a:rPr lang="en-US" sz="2000" b="1" dirty="0">
                <a:solidFill>
                  <a:schemeClr val="bg1"/>
                </a:solidFill>
              </a:rPr>
              <a:t>.</a:t>
            </a:r>
          </a:p>
          <a:p>
            <a:endParaRPr lang="en-US" sz="2000" b="1" dirty="0">
              <a:solidFill>
                <a:schemeClr val="bg1"/>
              </a:solidFill>
            </a:endParaRPr>
          </a:p>
          <a:p>
            <a:r>
              <a:rPr lang="en-US" sz="2000" b="1" dirty="0">
                <a:solidFill>
                  <a:schemeClr val="bg1"/>
                </a:solidFill>
              </a:rPr>
              <a:t>Try it here: !</a:t>
            </a:r>
          </a:p>
          <a:p>
            <a:endParaRPr lang="en-US" sz="2000" b="1" dirty="0">
              <a:solidFill>
                <a:schemeClr val="bg1"/>
              </a:solidFill>
            </a:endParaRPr>
          </a:p>
          <a:p>
            <a:r>
              <a:rPr lang="en-US" sz="2000" b="1" dirty="0" smtClean="0">
                <a:solidFill>
                  <a:schemeClr val="bg1"/>
                </a:solidFill>
              </a:rPr>
              <a:t>F = Gm</a:t>
            </a:r>
            <a:r>
              <a:rPr lang="en-US" sz="2000" b="1" baseline="-25000" dirty="0" smtClean="0">
                <a:solidFill>
                  <a:schemeClr val="bg1"/>
                </a:solidFill>
              </a:rPr>
              <a:t>1 </a:t>
            </a:r>
            <a:r>
              <a:rPr lang="en-US" sz="2000" b="1" dirty="0" smtClean="0">
                <a:solidFill>
                  <a:schemeClr val="bg1"/>
                </a:solidFill>
              </a:rPr>
              <a:t>x m</a:t>
            </a:r>
            <a:r>
              <a:rPr lang="en-US" sz="2000" b="1" baseline="-25000" dirty="0" smtClean="0">
                <a:solidFill>
                  <a:schemeClr val="bg1"/>
                </a:solidFill>
              </a:rPr>
              <a:t>2</a:t>
            </a:r>
            <a:r>
              <a:rPr lang="en-US" sz="2000" b="1" dirty="0" smtClean="0">
                <a:solidFill>
                  <a:schemeClr val="bg1"/>
                </a:solidFill>
              </a:rPr>
              <a:t>/d</a:t>
            </a:r>
            <a:r>
              <a:rPr lang="en-US" sz="2000" b="1" baseline="-25000" dirty="0" smtClean="0">
                <a:solidFill>
                  <a:schemeClr val="bg1"/>
                </a:solidFill>
              </a:rPr>
              <a:t>2</a:t>
            </a:r>
            <a:endParaRPr lang="en-US" sz="2000" b="1" baseline="-25000" dirty="0">
              <a:solidFill>
                <a:schemeClr val="bg1"/>
              </a:solidFill>
            </a:endParaRPr>
          </a:p>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a:p>
            <a:r>
              <a:rPr lang="en-US" sz="2000" b="1" dirty="0" smtClean="0">
                <a:solidFill>
                  <a:schemeClr val="bg1"/>
                </a:solidFill>
              </a:rPr>
              <a:t>What answer do you get?   Recognize it?  ………………………Cool </a:t>
            </a:r>
            <a:r>
              <a:rPr lang="en-US" sz="2000" b="1" dirty="0">
                <a:solidFill>
                  <a:schemeClr val="bg1"/>
                </a:solidFill>
              </a:rPr>
              <a:t>huh?</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92204"/>
            <a:ext cx="2020701" cy="8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359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3016210"/>
          </a:xfrm>
          <a:prstGeom prst="rect">
            <a:avLst/>
          </a:prstGeom>
        </p:spPr>
        <p:txBody>
          <a:bodyPr wrap="square">
            <a:spAutoFit/>
          </a:bodyPr>
          <a:lstStyle/>
          <a:p>
            <a:r>
              <a:rPr lang="en-US" sz="2800" b="1" dirty="0" smtClean="0">
                <a:solidFill>
                  <a:schemeClr val="bg1"/>
                </a:solidFill>
              </a:rPr>
              <a:t>7.5	 Universal Law of Gravitation</a:t>
            </a:r>
            <a:endParaRPr lang="en-US" sz="2800" b="1" dirty="0">
              <a:solidFill>
                <a:schemeClr val="bg1"/>
              </a:solidFill>
            </a:endParaRPr>
          </a:p>
          <a:p>
            <a:r>
              <a:rPr lang="en-US" b="1" dirty="0" smtClean="0">
                <a:solidFill>
                  <a:schemeClr val="bg1"/>
                </a:solidFill>
              </a:rPr>
              <a:t>From </a:t>
            </a:r>
            <a:r>
              <a:rPr lang="en-US" b="1" dirty="0">
                <a:solidFill>
                  <a:schemeClr val="bg1"/>
                </a:solidFill>
              </a:rPr>
              <a:t>this an important equation for finding the force of </a:t>
            </a:r>
            <a:endParaRPr lang="en-US" b="1" dirty="0" smtClean="0">
              <a:solidFill>
                <a:schemeClr val="bg1"/>
              </a:solidFill>
            </a:endParaRPr>
          </a:p>
          <a:p>
            <a:r>
              <a:rPr lang="en-US" b="1" dirty="0" smtClean="0">
                <a:solidFill>
                  <a:schemeClr val="bg1"/>
                </a:solidFill>
              </a:rPr>
              <a:t>gravity </a:t>
            </a:r>
            <a:r>
              <a:rPr lang="en-US" b="1" dirty="0">
                <a:solidFill>
                  <a:schemeClr val="bg1"/>
                </a:solidFill>
              </a:rPr>
              <a:t>on an object </a:t>
            </a:r>
            <a:r>
              <a:rPr lang="en-US" b="1" dirty="0" smtClean="0">
                <a:solidFill>
                  <a:schemeClr val="bg1"/>
                </a:solidFill>
              </a:rPr>
              <a:t> (e.g</a:t>
            </a:r>
            <a:r>
              <a:rPr lang="en-US" b="1" dirty="0">
                <a:solidFill>
                  <a:schemeClr val="bg1"/>
                </a:solidFill>
              </a:rPr>
              <a:t>. planet</a:t>
            </a:r>
            <a:r>
              <a:rPr lang="en-US" b="1" dirty="0" smtClean="0">
                <a:solidFill>
                  <a:schemeClr val="bg1"/>
                </a:solidFill>
              </a:rPr>
              <a:t>.)  How does this relate?</a:t>
            </a:r>
          </a:p>
          <a:p>
            <a:endParaRPr lang="en-US" b="1" dirty="0">
              <a:solidFill>
                <a:schemeClr val="bg1"/>
              </a:solidFill>
            </a:endParaRPr>
          </a:p>
          <a:p>
            <a:r>
              <a:rPr lang="en-US" b="1" dirty="0">
                <a:solidFill>
                  <a:schemeClr val="bg1"/>
                </a:solidFill>
              </a:rPr>
              <a:t>Knowing the gravitational constant (6.67 x 10</a:t>
            </a:r>
            <a:r>
              <a:rPr lang="en-US" b="1" baseline="30000" dirty="0">
                <a:solidFill>
                  <a:schemeClr val="bg1"/>
                </a:solidFill>
              </a:rPr>
              <a:t>-11</a:t>
            </a:r>
            <a:r>
              <a:rPr lang="en-US" b="1" dirty="0">
                <a:solidFill>
                  <a:schemeClr val="bg1"/>
                </a:solidFill>
              </a:rPr>
              <a:t>), the mass of the Earth (6 x 10</a:t>
            </a:r>
            <a:r>
              <a:rPr lang="en-US" b="1" baseline="30000" dirty="0">
                <a:solidFill>
                  <a:schemeClr val="bg1"/>
                </a:solidFill>
              </a:rPr>
              <a:t>24</a:t>
            </a:r>
            <a:r>
              <a:rPr lang="en-US" b="1" dirty="0">
                <a:solidFill>
                  <a:schemeClr val="bg1"/>
                </a:solidFill>
              </a:rPr>
              <a:t> kg), and your distance from the </a:t>
            </a:r>
            <a:r>
              <a:rPr lang="en-US" b="1" dirty="0" err="1">
                <a:solidFill>
                  <a:schemeClr val="bg1"/>
                </a:solidFill>
              </a:rPr>
              <a:t>centre</a:t>
            </a:r>
            <a:r>
              <a:rPr lang="en-US" b="1" dirty="0">
                <a:solidFill>
                  <a:schemeClr val="bg1"/>
                </a:solidFill>
              </a:rPr>
              <a:t> of the Earth (6.4 x 10</a:t>
            </a:r>
            <a:r>
              <a:rPr lang="en-US" b="1" baseline="30000" dirty="0">
                <a:solidFill>
                  <a:schemeClr val="bg1"/>
                </a:solidFill>
              </a:rPr>
              <a:t>6</a:t>
            </a:r>
            <a:r>
              <a:rPr lang="en-US" b="1" dirty="0">
                <a:solidFill>
                  <a:schemeClr val="bg1"/>
                </a:solidFill>
              </a:rPr>
              <a:t> m), you can work out the gravitational pull of the Earth.</a:t>
            </a:r>
          </a:p>
          <a:p>
            <a:r>
              <a:rPr lang="en-US" b="1" dirty="0" smtClean="0">
                <a:solidFill>
                  <a:schemeClr val="bg1"/>
                </a:solidFill>
              </a:rPr>
              <a:t>Please </a:t>
            </a:r>
            <a:r>
              <a:rPr lang="en-US" b="1" dirty="0">
                <a:solidFill>
                  <a:schemeClr val="bg1"/>
                </a:solidFill>
              </a:rPr>
              <a:t>note: Gravity is measured in </a:t>
            </a:r>
            <a:r>
              <a:rPr lang="en-US" b="1" dirty="0" err="1">
                <a:solidFill>
                  <a:schemeClr val="bg1"/>
                </a:solidFill>
              </a:rPr>
              <a:t>Newtons</a:t>
            </a:r>
            <a:r>
              <a:rPr lang="en-US" b="1" dirty="0">
                <a:solidFill>
                  <a:schemeClr val="bg1"/>
                </a:solidFill>
              </a:rPr>
              <a:t>(N) or kg m /s</a:t>
            </a:r>
            <a:r>
              <a:rPr lang="en-US" b="1" baseline="30000" dirty="0">
                <a:solidFill>
                  <a:schemeClr val="bg1"/>
                </a:solidFill>
              </a:rPr>
              <a:t>2</a:t>
            </a:r>
            <a:r>
              <a:rPr lang="en-US" b="1" dirty="0">
                <a:solidFill>
                  <a:schemeClr val="bg1"/>
                </a:solidFill>
              </a:rPr>
              <a:t>.</a:t>
            </a:r>
          </a:p>
          <a:p>
            <a:endParaRPr lang="en-US" b="1" dirty="0">
              <a:solidFill>
                <a:schemeClr val="bg1"/>
              </a:solidFill>
            </a:endParaRPr>
          </a:p>
          <a:p>
            <a:r>
              <a:rPr lang="en-US" b="1" dirty="0" smtClean="0">
                <a:solidFill>
                  <a:schemeClr val="bg1"/>
                </a:solidFill>
              </a:rPr>
              <a:t>Calculating this…</a:t>
            </a:r>
            <a:endParaRPr lang="en-US"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92204"/>
            <a:ext cx="2020701" cy="8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ti 30x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584" y="3200400"/>
            <a:ext cx="1754266" cy="34475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i 30x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200400"/>
            <a:ext cx="1828800" cy="348343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6447129" y="2673310"/>
            <a:ext cx="2438400" cy="2057400"/>
          </a:xfrm>
          <a:prstGeom prst="wedgeRoundRectCallout">
            <a:avLst>
              <a:gd name="adj1" fmla="val -58333"/>
              <a:gd name="adj2" fmla="val 180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When </a:t>
            </a:r>
            <a:r>
              <a:rPr lang="en-US" dirty="0" err="1" smtClean="0"/>
              <a:t>usimg</a:t>
            </a:r>
            <a:r>
              <a:rPr lang="en-US" dirty="0" smtClean="0"/>
              <a:t> Scientific notation, be sure not to manually enter in “x 10”…because these button/2</a:t>
            </a:r>
            <a:r>
              <a:rPr lang="en-US" baseline="30000" dirty="0" smtClean="0"/>
              <a:t>nd</a:t>
            </a:r>
            <a:r>
              <a:rPr lang="en-US" dirty="0" smtClean="0"/>
              <a:t> function button mean that!</a:t>
            </a:r>
            <a:endParaRPr lang="en-US" dirty="0"/>
          </a:p>
        </p:txBody>
      </p:sp>
      <p:sp>
        <p:nvSpPr>
          <p:cNvPr id="7" name="Oval 6"/>
          <p:cNvSpPr/>
          <p:nvPr/>
        </p:nvSpPr>
        <p:spPr>
          <a:xfrm>
            <a:off x="2514600" y="5170714"/>
            <a:ext cx="521117" cy="468085"/>
          </a:xfrm>
          <a:prstGeom prst="ellipse">
            <a:avLst/>
          </a:prstGeom>
          <a:noFill/>
          <a:ln w="317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99094" y="5108632"/>
            <a:ext cx="521117" cy="468085"/>
          </a:xfrm>
          <a:prstGeom prst="ellipse">
            <a:avLst/>
          </a:prstGeom>
          <a:noFill/>
          <a:ln w="317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p:cNvSpPr/>
          <p:nvPr/>
        </p:nvSpPr>
        <p:spPr>
          <a:xfrm>
            <a:off x="6477000" y="4648200"/>
            <a:ext cx="2438400" cy="2057400"/>
          </a:xfrm>
          <a:prstGeom prst="wedgeRoundRectCallout">
            <a:avLst>
              <a:gd name="adj1" fmla="val -58333"/>
              <a:gd name="adj2" fmla="val 180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Also, be sure to calculate all at once by putting parenthesis around the denominator after squaring it!</a:t>
            </a:r>
            <a:endParaRPr lang="en-US" dirty="0"/>
          </a:p>
        </p:txBody>
      </p:sp>
      <p:sp>
        <p:nvSpPr>
          <p:cNvPr id="15" name="Rounded Rectangular Callout 14"/>
          <p:cNvSpPr/>
          <p:nvPr/>
        </p:nvSpPr>
        <p:spPr>
          <a:xfrm>
            <a:off x="152400" y="3702009"/>
            <a:ext cx="1853784" cy="2945905"/>
          </a:xfrm>
          <a:prstGeom prst="wedgeRoundRectCallout">
            <a:avLst>
              <a:gd name="adj1" fmla="val 58693"/>
              <a:gd name="adj2" fmla="val 149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smtClean="0"/>
              <a:t>Write givens</a:t>
            </a:r>
          </a:p>
          <a:p>
            <a:pPr marL="342900" indent="-342900">
              <a:buAutoNum type="arabicPeriod"/>
            </a:pPr>
            <a:r>
              <a:rPr lang="en-US" dirty="0" smtClean="0"/>
              <a:t>Write formula</a:t>
            </a:r>
          </a:p>
          <a:p>
            <a:pPr marL="342900" indent="-342900">
              <a:buAutoNum type="arabicPeriod"/>
            </a:pPr>
            <a:r>
              <a:rPr lang="en-US" dirty="0" smtClean="0"/>
              <a:t>Plug &amp; chug</a:t>
            </a:r>
          </a:p>
          <a:p>
            <a:pPr marL="342900" indent="-342900">
              <a:buAutoNum type="arabicPeriod"/>
            </a:pPr>
            <a:r>
              <a:rPr lang="en-US" dirty="0" smtClean="0"/>
              <a:t>Box answer &amp; be sure to include units</a:t>
            </a:r>
            <a:endParaRPr lang="en-US" dirty="0"/>
          </a:p>
        </p:txBody>
      </p:sp>
    </p:spTree>
    <p:extLst>
      <p:ext uri="{BB962C8B-B14F-4D97-AF65-F5344CB8AC3E}">
        <p14:creationId xmlns:p14="http://schemas.microsoft.com/office/powerpoint/2010/main" val="41238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5447645"/>
          </a:xfrm>
          <a:prstGeom prst="rect">
            <a:avLst/>
          </a:prstGeom>
        </p:spPr>
        <p:txBody>
          <a:bodyPr wrap="square">
            <a:spAutoFit/>
          </a:bodyPr>
          <a:lstStyle/>
          <a:p>
            <a:r>
              <a:rPr lang="en-US" sz="2800" b="1" dirty="0" smtClean="0">
                <a:solidFill>
                  <a:schemeClr val="bg1"/>
                </a:solidFill>
              </a:rPr>
              <a:t>7.5	 Universal Law of Gravitation: try this on for size!</a:t>
            </a:r>
            <a:endParaRPr lang="en-US" sz="2800" b="1" dirty="0">
              <a:solidFill>
                <a:schemeClr val="bg1"/>
              </a:solidFill>
            </a:endParaRPr>
          </a:p>
          <a:p>
            <a:r>
              <a:rPr lang="en-US" sz="2000" b="1" dirty="0" smtClean="0">
                <a:solidFill>
                  <a:schemeClr val="bg1"/>
                </a:solidFill>
              </a:rPr>
              <a:t>What is the </a:t>
            </a:r>
            <a:r>
              <a:rPr lang="en-US" sz="2000" b="1" dirty="0" err="1" smtClean="0">
                <a:solidFill>
                  <a:schemeClr val="bg1"/>
                </a:solidFill>
              </a:rPr>
              <a:t>Fg</a:t>
            </a:r>
            <a:r>
              <a:rPr lang="en-US" sz="2000" b="1" dirty="0" smtClean="0">
                <a:solidFill>
                  <a:schemeClr val="bg1"/>
                </a:solidFill>
              </a:rPr>
              <a:t> between you and your pencil if it was sitting on the desk 1m away??</a:t>
            </a:r>
          </a:p>
          <a:p>
            <a:endParaRPr lang="en-US" sz="2000" b="1" dirty="0" smtClean="0">
              <a:solidFill>
                <a:schemeClr val="bg1"/>
              </a:solidFill>
            </a:endParaRPr>
          </a:p>
          <a:p>
            <a:endParaRPr lang="en-US" sz="2000" b="1" dirty="0">
              <a:solidFill>
                <a:schemeClr val="bg1"/>
              </a:solidFill>
            </a:endParaRPr>
          </a:p>
          <a:p>
            <a:endParaRPr lang="en-US" sz="2000" b="1" dirty="0" smtClean="0">
              <a:solidFill>
                <a:schemeClr val="bg1"/>
              </a:solidFill>
            </a:endParaRPr>
          </a:p>
          <a:p>
            <a:endParaRPr lang="en-US" sz="2000" b="1" dirty="0" smtClean="0">
              <a:solidFill>
                <a:schemeClr val="bg1"/>
              </a:solidFill>
            </a:endParaRPr>
          </a:p>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a:p>
            <a:r>
              <a:rPr lang="en-US" sz="2000" b="1" dirty="0">
                <a:solidFill>
                  <a:schemeClr val="bg1"/>
                </a:solidFill>
              </a:rPr>
              <a:t>Knowing the gravitational constant (6.67 x 10</a:t>
            </a:r>
            <a:r>
              <a:rPr lang="en-US" sz="2000" b="1" baseline="30000" dirty="0">
                <a:solidFill>
                  <a:schemeClr val="bg1"/>
                </a:solidFill>
              </a:rPr>
              <a:t>-11</a:t>
            </a:r>
            <a:r>
              <a:rPr lang="en-US" sz="2000" b="1" dirty="0">
                <a:solidFill>
                  <a:schemeClr val="bg1"/>
                </a:solidFill>
              </a:rPr>
              <a:t>), the mass of </a:t>
            </a:r>
            <a:r>
              <a:rPr lang="en-US" sz="2000" b="1" dirty="0" smtClean="0">
                <a:solidFill>
                  <a:schemeClr val="bg1"/>
                </a:solidFill>
              </a:rPr>
              <a:t>the average student (80 kg</a:t>
            </a:r>
            <a:r>
              <a:rPr lang="en-US" sz="2000" b="1" dirty="0">
                <a:solidFill>
                  <a:schemeClr val="bg1"/>
                </a:solidFill>
              </a:rPr>
              <a:t>), </a:t>
            </a:r>
            <a:r>
              <a:rPr lang="en-US" sz="2000" b="1" dirty="0" smtClean="0">
                <a:solidFill>
                  <a:schemeClr val="bg1"/>
                </a:solidFill>
              </a:rPr>
              <a:t>the mass of an average pencil (0.006 kg), and </a:t>
            </a:r>
            <a:r>
              <a:rPr lang="en-US" sz="2000" b="1" dirty="0">
                <a:solidFill>
                  <a:schemeClr val="bg1"/>
                </a:solidFill>
              </a:rPr>
              <a:t>your distance from the </a:t>
            </a:r>
            <a:r>
              <a:rPr lang="en-US" sz="2000" b="1" dirty="0" err="1">
                <a:solidFill>
                  <a:schemeClr val="bg1"/>
                </a:solidFill>
              </a:rPr>
              <a:t>centre</a:t>
            </a:r>
            <a:r>
              <a:rPr lang="en-US" sz="2000" b="1" dirty="0">
                <a:solidFill>
                  <a:schemeClr val="bg1"/>
                </a:solidFill>
              </a:rPr>
              <a:t> </a:t>
            </a:r>
            <a:r>
              <a:rPr lang="en-US" sz="2000" b="1" dirty="0" smtClean="0">
                <a:solidFill>
                  <a:schemeClr val="bg1"/>
                </a:solidFill>
              </a:rPr>
              <a:t>of the pencil (1m</a:t>
            </a:r>
            <a:r>
              <a:rPr lang="en-US" sz="2000" b="1" dirty="0">
                <a:solidFill>
                  <a:schemeClr val="bg1"/>
                </a:solidFill>
              </a:rPr>
              <a:t>), you can work out the gravitational pull </a:t>
            </a:r>
            <a:r>
              <a:rPr lang="en-US" sz="2000" b="1" dirty="0" smtClean="0">
                <a:solidFill>
                  <a:schemeClr val="bg1"/>
                </a:solidFill>
              </a:rPr>
              <a:t>between you and it!.</a:t>
            </a:r>
            <a:endParaRPr lang="en-US" sz="2000" b="1" dirty="0">
              <a:solidFill>
                <a:schemeClr val="bg1"/>
              </a:solidFill>
            </a:endParaRPr>
          </a:p>
          <a:p>
            <a:endParaRPr lang="en-US" sz="2000" b="1" dirty="0">
              <a:solidFill>
                <a:schemeClr val="bg1"/>
              </a:solidFill>
            </a:endParaRPr>
          </a:p>
          <a:p>
            <a:r>
              <a:rPr lang="en-US" sz="2000" b="1" dirty="0">
                <a:solidFill>
                  <a:schemeClr val="bg1"/>
                </a:solidFill>
              </a:rPr>
              <a:t>Try it here: </a:t>
            </a:r>
            <a:r>
              <a:rPr lang="en-US" sz="2000" b="1" dirty="0" smtClean="0">
                <a:solidFill>
                  <a:schemeClr val="bg1"/>
                </a:solidFill>
              </a:rPr>
              <a:t>show work…them plug into calculator!</a:t>
            </a:r>
            <a:endParaRPr lang="en-US" sz="2000" b="1" dirty="0">
              <a:solidFill>
                <a:schemeClr val="bg1"/>
              </a:solidFill>
            </a:endParaRPr>
          </a:p>
          <a:p>
            <a:endParaRPr lang="en-US" sz="2000" b="1" dirty="0">
              <a:solidFill>
                <a:schemeClr val="bg1"/>
              </a:solidFill>
            </a:endParaRPr>
          </a:p>
          <a:p>
            <a:r>
              <a:rPr lang="en-US" sz="2000" b="1" dirty="0" smtClean="0">
                <a:solidFill>
                  <a:schemeClr val="bg1"/>
                </a:solidFill>
              </a:rPr>
              <a:t>F = Gm</a:t>
            </a:r>
            <a:r>
              <a:rPr lang="en-US" sz="2000" b="1" baseline="-25000" dirty="0" smtClean="0">
                <a:solidFill>
                  <a:schemeClr val="bg1"/>
                </a:solidFill>
              </a:rPr>
              <a:t>1 </a:t>
            </a:r>
            <a:r>
              <a:rPr lang="en-US" sz="2000" b="1" dirty="0" smtClean="0">
                <a:solidFill>
                  <a:schemeClr val="bg1"/>
                </a:solidFill>
              </a:rPr>
              <a:t>x m</a:t>
            </a:r>
            <a:r>
              <a:rPr lang="en-US" sz="2000" b="1" baseline="-25000" dirty="0" smtClean="0">
                <a:solidFill>
                  <a:schemeClr val="bg1"/>
                </a:solidFill>
              </a:rPr>
              <a:t>2</a:t>
            </a:r>
            <a:r>
              <a:rPr lang="en-US" sz="2000" b="1" dirty="0" smtClean="0">
                <a:solidFill>
                  <a:schemeClr val="bg1"/>
                </a:solidFill>
              </a:rPr>
              <a:t>/d</a:t>
            </a:r>
            <a:r>
              <a:rPr lang="en-US" sz="2000" b="1" baseline="30000" dirty="0" smtClean="0">
                <a:solidFill>
                  <a:schemeClr val="bg1"/>
                </a:solidFill>
              </a:rPr>
              <a:t>2</a:t>
            </a:r>
            <a:endParaRPr lang="en-US" sz="2000" b="1" baseline="30000" dirty="0">
              <a:solidFill>
                <a:schemeClr val="bg1"/>
              </a:solidFill>
            </a:endParaRPr>
          </a:p>
          <a:p>
            <a:endParaRPr lang="en-US" sz="20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000840"/>
            <a:ext cx="2020701" cy="8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pencil on des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553097"/>
            <a:ext cx="3505200" cy="1971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5508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1569660"/>
          </a:xfrm>
          <a:prstGeom prst="rect">
            <a:avLst/>
          </a:prstGeom>
        </p:spPr>
        <p:txBody>
          <a:bodyPr wrap="square">
            <a:spAutoFit/>
          </a:bodyPr>
          <a:lstStyle/>
          <a:p>
            <a:r>
              <a:rPr lang="en-US" sz="2800" b="1" dirty="0" smtClean="0">
                <a:solidFill>
                  <a:schemeClr val="bg1"/>
                </a:solidFill>
              </a:rPr>
              <a:t>7.5	 Universal Law of Gravitation</a:t>
            </a:r>
            <a:endParaRPr lang="en-US" b="1" dirty="0">
              <a:solidFill>
                <a:schemeClr val="bg1"/>
              </a:solidFill>
            </a:endParaRPr>
          </a:p>
          <a:p>
            <a:endParaRPr lang="en-US" b="1" dirty="0">
              <a:solidFill>
                <a:schemeClr val="bg1"/>
              </a:solidFill>
            </a:endParaRPr>
          </a:p>
          <a:p>
            <a:r>
              <a:rPr lang="en-US" b="1" dirty="0">
                <a:solidFill>
                  <a:schemeClr val="bg1"/>
                </a:solidFill>
              </a:rPr>
              <a:t>Review Your Understanding </a:t>
            </a:r>
          </a:p>
          <a:p>
            <a:endParaRPr lang="en-US" sz="1600" b="1" dirty="0" smtClean="0">
              <a:solidFill>
                <a:schemeClr val="bg1"/>
              </a:solidFill>
            </a:endParaRPr>
          </a:p>
          <a:p>
            <a:endParaRPr lang="en-US" sz="16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92204"/>
            <a:ext cx="2020701" cy="8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equation"/>
          <p:cNvPicPr>
            <a:picLocks noChangeAspect="1" noChangeArrowheads="1"/>
          </p:cNvPicPr>
          <p:nvPr/>
        </p:nvPicPr>
        <p:blipFill rotWithShape="1">
          <a:blip r:embed="rId5">
            <a:extLst>
              <a:ext uri="{28A0092B-C50C-407E-A947-70E740481C1C}">
                <a14:useLocalDpi xmlns:a14="http://schemas.microsoft.com/office/drawing/2010/main" val="0"/>
              </a:ext>
            </a:extLst>
          </a:blip>
          <a:srcRect r="57477"/>
          <a:stretch/>
        </p:blipFill>
        <p:spPr bwMode="auto">
          <a:xfrm>
            <a:off x="579383" y="2158158"/>
            <a:ext cx="2041634" cy="433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equation"/>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6097095" y="2158158"/>
            <a:ext cx="2400606" cy="433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52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6278642"/>
          </a:xfrm>
          <a:prstGeom prst="rect">
            <a:avLst/>
          </a:prstGeom>
        </p:spPr>
        <p:txBody>
          <a:bodyPr wrap="square">
            <a:spAutoFit/>
          </a:bodyPr>
          <a:lstStyle/>
          <a:p>
            <a:r>
              <a:rPr lang="en-US" sz="2800" b="1" dirty="0" smtClean="0">
                <a:solidFill>
                  <a:schemeClr val="bg1"/>
                </a:solidFill>
              </a:rPr>
              <a:t>7.5	 Universal Law of Gravitation</a:t>
            </a:r>
            <a:endParaRPr lang="en-US" b="1" dirty="0">
              <a:solidFill>
                <a:schemeClr val="bg1"/>
              </a:solidFill>
            </a:endParaRPr>
          </a:p>
          <a:p>
            <a:r>
              <a:rPr lang="en-US" b="1" dirty="0" smtClean="0">
                <a:solidFill>
                  <a:schemeClr val="bg1"/>
                </a:solidFill>
              </a:rPr>
              <a:t>Now simplify the formula and  Calculate these…</a:t>
            </a:r>
          </a:p>
          <a:p>
            <a:endParaRPr lang="en-US" b="1" dirty="0">
              <a:solidFill>
                <a:schemeClr val="bg1"/>
              </a:solidFill>
            </a:endParaRPr>
          </a:p>
          <a:p>
            <a:r>
              <a:rPr lang="en-US" b="1" dirty="0">
                <a:solidFill>
                  <a:schemeClr val="bg1"/>
                </a:solidFill>
              </a:rPr>
              <a:t>Review Your Understanding </a:t>
            </a:r>
          </a:p>
          <a:p>
            <a:r>
              <a:rPr lang="en-US" sz="1600" b="1" dirty="0">
                <a:solidFill>
                  <a:schemeClr val="bg1"/>
                </a:solidFill>
              </a:rPr>
              <a:t>1 . Suppose that two objects attract each other with a force of 16 units. If the distance between the two objects is doubled, what is the new force of attraction between the two objects?</a:t>
            </a:r>
          </a:p>
          <a:p>
            <a:endParaRPr lang="en-US" sz="1600" b="1" dirty="0" smtClean="0">
              <a:solidFill>
                <a:schemeClr val="bg1"/>
              </a:solidFill>
            </a:endParaRPr>
          </a:p>
          <a:p>
            <a:endParaRPr lang="en-US" sz="1600" b="1" dirty="0">
              <a:solidFill>
                <a:schemeClr val="bg1"/>
              </a:solidFill>
            </a:endParaRPr>
          </a:p>
          <a:p>
            <a:r>
              <a:rPr lang="en-US" sz="1600" b="1" dirty="0">
                <a:solidFill>
                  <a:schemeClr val="bg1"/>
                </a:solidFill>
              </a:rPr>
              <a:t>2. Suppose that two objects attract each other with a force of 16 units. If the distance between the two objects is tripled, then what is the new force of attraction between the two objects?</a:t>
            </a:r>
          </a:p>
          <a:p>
            <a:endParaRPr lang="en-US" sz="1600" b="1" dirty="0" smtClean="0">
              <a:solidFill>
                <a:schemeClr val="bg1"/>
              </a:solidFill>
            </a:endParaRPr>
          </a:p>
          <a:p>
            <a:endParaRPr lang="en-US" sz="1600" b="1" dirty="0">
              <a:solidFill>
                <a:schemeClr val="bg1"/>
              </a:solidFill>
            </a:endParaRPr>
          </a:p>
          <a:p>
            <a:r>
              <a:rPr lang="en-US" sz="1600" b="1" dirty="0">
                <a:solidFill>
                  <a:schemeClr val="bg1"/>
                </a:solidFill>
              </a:rPr>
              <a:t>3. Suppose that two objects attract each other with a force of 16 units. If the distance between the two objects is reduced in half, then what is the new force of attraction between the two objects?</a:t>
            </a:r>
          </a:p>
          <a:p>
            <a:endParaRPr lang="en-US" sz="1600" b="1" dirty="0" smtClean="0">
              <a:solidFill>
                <a:schemeClr val="bg1"/>
              </a:solidFill>
            </a:endParaRPr>
          </a:p>
          <a:p>
            <a:endParaRPr lang="en-US" sz="1600" b="1" dirty="0">
              <a:solidFill>
                <a:schemeClr val="bg1"/>
              </a:solidFill>
            </a:endParaRPr>
          </a:p>
          <a:p>
            <a:r>
              <a:rPr lang="en-US" sz="1600" b="1" dirty="0">
                <a:solidFill>
                  <a:schemeClr val="bg1"/>
                </a:solidFill>
              </a:rPr>
              <a:t>4. Suppose that two objects attract each other with a force of 16 units. If the distance between the two objects is reduced by a factor of 5, then what is the new force of attraction between the two objects</a:t>
            </a:r>
            <a:r>
              <a:rPr lang="en-US" sz="1600" b="1" dirty="0" smtClean="0">
                <a:solidFill>
                  <a:schemeClr val="bg1"/>
                </a:solidFill>
              </a:rPr>
              <a:t>?</a:t>
            </a:r>
            <a:endParaRPr lang="en-US" sz="1600" b="1" dirty="0">
              <a:solidFill>
                <a:schemeClr val="bg1"/>
              </a:solidFill>
            </a:endParaRPr>
          </a:p>
          <a:p>
            <a:endParaRPr lang="en-US" sz="1600" b="1" dirty="0" smtClean="0">
              <a:solidFill>
                <a:schemeClr val="bg1"/>
              </a:solidFill>
            </a:endParaRPr>
          </a:p>
          <a:p>
            <a:endParaRPr lang="en-US" sz="1600" b="1" dirty="0">
              <a:solidFill>
                <a:schemeClr val="bg1"/>
              </a:solidFill>
            </a:endParaRPr>
          </a:p>
          <a:p>
            <a:r>
              <a:rPr lang="en-US" sz="1600" b="1" dirty="0">
                <a:solidFill>
                  <a:schemeClr val="bg1"/>
                </a:solidFill>
              </a:rPr>
              <a:t>5. If you wanted to make a profit in buying gold by weight at one altitude and selling it at another altitude for the same price per weight, should you buy or sell at the higher altitude location? What kind of scale must you use for this work?</a:t>
            </a:r>
          </a:p>
          <a:p>
            <a:endParaRPr lang="en-US" sz="16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92204"/>
            <a:ext cx="2020701" cy="8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9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500"/>
                                        <p:tgtEl>
                                          <p:spTgt spid="2">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animEffect transition="in" filter="fade">
                                      <p:cBhvr>
                                        <p:cTn id="17" dur="500"/>
                                        <p:tgtEl>
                                          <p:spTgt spid="2">
                                            <p:txEl>
                                              <p:pRg st="13" end="1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6" end="16"/>
                                            </p:txEl>
                                          </p:spTgt>
                                        </p:tgtEl>
                                        <p:attrNameLst>
                                          <p:attrName>style.visibility</p:attrName>
                                        </p:attrNameLst>
                                      </p:cBhvr>
                                      <p:to>
                                        <p:strVal val="visible"/>
                                      </p:to>
                                    </p:set>
                                    <p:animEffect transition="in" filter="fade">
                                      <p:cBhvr>
                                        <p:cTn id="2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t.iscute.com/ol/ic/sw/i37/2/4/9/ic_09a08b19491818636e589d84c253c709.jpg"/>
          <p:cNvPicPr>
            <a:picLocks noChangeAspect="1" noChangeArrowheads="1"/>
          </p:cNvPicPr>
          <p:nvPr/>
        </p:nvPicPr>
        <p:blipFill rotWithShape="1">
          <a:blip r:embed="rId4">
            <a:extLst>
              <a:ext uri="{28A0092B-C50C-407E-A947-70E740481C1C}">
                <a14:useLocalDpi xmlns:a14="http://schemas.microsoft.com/office/drawing/2010/main" val="0"/>
              </a:ext>
            </a:extLst>
          </a:blip>
          <a:srcRect b="2479"/>
          <a:stretch/>
        </p:blipFill>
        <p:spPr bwMode="auto">
          <a:xfrm>
            <a:off x="5105400" y="949742"/>
            <a:ext cx="3829050" cy="57405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0999" y="865370"/>
            <a:ext cx="4495801" cy="5909310"/>
          </a:xfrm>
          <a:prstGeom prst="rect">
            <a:avLst/>
          </a:prstGeom>
          <a:noFill/>
        </p:spPr>
        <p:txBody>
          <a:bodyPr wrap="square" rtlCol="0">
            <a:spAutoFit/>
          </a:bodyPr>
          <a:lstStyle/>
          <a:p>
            <a:r>
              <a:rPr lang="en-US" b="1" dirty="0" smtClean="0">
                <a:solidFill>
                  <a:schemeClr val="bg1"/>
                </a:solidFill>
              </a:rPr>
              <a:t>Suppose you are in the wilds of the Ivory Coast (West-Central African forests) hunting monkeys for the Lowry park Zoo.  You’re equipped with a dart gun and sufficient tranquilizers to safely capture five adult primates.  Early one morning as you peek ‘round a tree trunk, you spy a monkey hanging from a high tree limb a fair distance away.  It just so happens that you pull the trigger just as the monkey let go!  Supposing you hit your target, where did you aim just before you pulled the trigger?</a:t>
            </a:r>
          </a:p>
          <a:p>
            <a:endParaRPr lang="en-US" b="1" dirty="0" smtClean="0">
              <a:solidFill>
                <a:schemeClr val="bg1"/>
              </a:solidFill>
            </a:endParaRPr>
          </a:p>
          <a:p>
            <a:r>
              <a:rPr lang="en-US" b="1" dirty="0" smtClean="0">
                <a:solidFill>
                  <a:schemeClr val="bg1"/>
                </a:solidFill>
              </a:rPr>
              <a:t>       a.  Just above the monkey	</a:t>
            </a:r>
          </a:p>
          <a:p>
            <a:r>
              <a:rPr lang="en-US" b="1" dirty="0" smtClean="0">
                <a:solidFill>
                  <a:schemeClr val="bg1"/>
                </a:solidFill>
              </a:rPr>
              <a:t>       b.  Just below the monkey</a:t>
            </a:r>
          </a:p>
          <a:p>
            <a:r>
              <a:rPr lang="en-US" b="1" dirty="0">
                <a:solidFill>
                  <a:schemeClr val="bg1"/>
                </a:solidFill>
              </a:rPr>
              <a:t> </a:t>
            </a:r>
            <a:r>
              <a:rPr lang="en-US" b="1" dirty="0" smtClean="0">
                <a:solidFill>
                  <a:schemeClr val="bg1"/>
                </a:solidFill>
              </a:rPr>
              <a:t>      c.  Directly at the monkey	</a:t>
            </a:r>
          </a:p>
          <a:p>
            <a:r>
              <a:rPr lang="en-US" b="1" dirty="0">
                <a:solidFill>
                  <a:schemeClr val="bg1"/>
                </a:solidFill>
              </a:rPr>
              <a:t> </a:t>
            </a:r>
            <a:r>
              <a:rPr lang="en-US" b="1" dirty="0" smtClean="0">
                <a:solidFill>
                  <a:schemeClr val="bg1"/>
                </a:solidFill>
              </a:rPr>
              <a:t>      d.  Far below the monkey to intercept it</a:t>
            </a:r>
          </a:p>
          <a:p>
            <a:endParaRPr lang="en-US" b="1" dirty="0">
              <a:solidFill>
                <a:schemeClr val="bg1"/>
              </a:solidFill>
            </a:endParaRPr>
          </a:p>
          <a:p>
            <a:r>
              <a:rPr lang="en-US" b="1" dirty="0" smtClean="0">
                <a:solidFill>
                  <a:schemeClr val="bg1"/>
                </a:solidFill>
              </a:rPr>
              <a:t>Select what you think to be the answer…</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sp>
        <p:nvSpPr>
          <p:cNvPr id="2" name="TextBox 1"/>
          <p:cNvSpPr txBox="1"/>
          <p:nvPr/>
        </p:nvSpPr>
        <p:spPr>
          <a:xfrm>
            <a:off x="5257800" y="1066800"/>
            <a:ext cx="3048000"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A look ahead…</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300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fade">
                                      <p:cBhvr>
                                        <p:cTn id="25"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1292662"/>
          </a:xfrm>
          <a:prstGeom prst="rect">
            <a:avLst/>
          </a:prstGeom>
        </p:spPr>
        <p:txBody>
          <a:bodyPr wrap="square">
            <a:spAutoFit/>
          </a:bodyPr>
          <a:lstStyle/>
          <a:p>
            <a:r>
              <a:rPr lang="en-US" sz="2800" b="1" dirty="0" smtClean="0">
                <a:solidFill>
                  <a:schemeClr val="bg1"/>
                </a:solidFill>
              </a:rPr>
              <a:t>7.5	 Universal Law of Gravitation</a:t>
            </a:r>
            <a:endParaRPr lang="en-US" b="1" dirty="0">
              <a:solidFill>
                <a:schemeClr val="bg1"/>
              </a:solidFill>
            </a:endParaRP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838200"/>
            <a:ext cx="2020701" cy="83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equation"/>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81000" y="2209800"/>
            <a:ext cx="5091796" cy="161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Image result for cavendish hen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3254" y="4495800"/>
            <a:ext cx="1592145" cy="202882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5715000" y="1752600"/>
            <a:ext cx="3200399" cy="2585788"/>
          </a:xfrm>
          <a:prstGeom prst="wedgeRoundRectCallout">
            <a:avLst>
              <a:gd name="adj1" fmla="val 22810"/>
              <a:gd name="adj2" fmla="val 572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constant of proportionality (G) in this equation is known as the universal gravitation constant. The precise value of G was determined experimentally by Henry Cavendish in the century after Newton's death.</a:t>
            </a:r>
          </a:p>
        </p:txBody>
      </p:sp>
      <p:sp>
        <p:nvSpPr>
          <p:cNvPr id="7" name="Rectangle 6"/>
          <p:cNvSpPr/>
          <p:nvPr/>
        </p:nvSpPr>
        <p:spPr>
          <a:xfrm>
            <a:off x="171864" y="4398579"/>
            <a:ext cx="6563710" cy="2246769"/>
          </a:xfrm>
          <a:prstGeom prst="rect">
            <a:avLst/>
          </a:prstGeom>
        </p:spPr>
        <p:txBody>
          <a:bodyPr wrap="square">
            <a:spAutoFit/>
          </a:bodyPr>
          <a:lstStyle/>
          <a:p>
            <a:r>
              <a:rPr lang="en-US" sz="2000" dirty="0">
                <a:solidFill>
                  <a:schemeClr val="bg1"/>
                </a:solidFill>
              </a:rPr>
              <a:t>The units on G may seem rather odd; nonetheless they are sensible. When the units on G are substituted into the equation above and multiplied by m1*m2 units and divided by d</a:t>
            </a:r>
            <a:r>
              <a:rPr lang="en-US" sz="2000" baseline="30000" dirty="0">
                <a:solidFill>
                  <a:schemeClr val="bg1"/>
                </a:solidFill>
              </a:rPr>
              <a:t>2</a:t>
            </a:r>
            <a:r>
              <a:rPr lang="en-US" sz="2000" dirty="0">
                <a:solidFill>
                  <a:schemeClr val="bg1"/>
                </a:solidFill>
              </a:rPr>
              <a:t> units, the result will be </a:t>
            </a:r>
            <a:r>
              <a:rPr lang="en-US" sz="2000" dirty="0" err="1">
                <a:solidFill>
                  <a:schemeClr val="bg1"/>
                </a:solidFill>
              </a:rPr>
              <a:t>Newtons</a:t>
            </a:r>
            <a:r>
              <a:rPr lang="en-US" sz="2000" dirty="0">
                <a:solidFill>
                  <a:schemeClr val="bg1"/>
                </a:solidFill>
              </a:rPr>
              <a:t> - the unit of force.</a:t>
            </a:r>
          </a:p>
          <a:p>
            <a:r>
              <a:rPr lang="en-US" sz="2000" dirty="0">
                <a:solidFill>
                  <a:schemeClr val="bg1"/>
                </a:solidFill>
              </a:rPr>
              <a:t> Knowing the value of G allows us to calculate the force of gravitational attraction between any two objects of known mass and known separation distance…</a:t>
            </a:r>
          </a:p>
        </p:txBody>
      </p:sp>
    </p:spTree>
    <p:extLst>
      <p:ext uri="{BB962C8B-B14F-4D97-AF65-F5344CB8AC3E}">
        <p14:creationId xmlns:p14="http://schemas.microsoft.com/office/powerpoint/2010/main" val="23441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2123658"/>
          </a:xfrm>
          <a:prstGeom prst="rect">
            <a:avLst/>
          </a:prstGeom>
        </p:spPr>
        <p:txBody>
          <a:bodyPr wrap="square">
            <a:spAutoFit/>
          </a:bodyPr>
          <a:lstStyle/>
          <a:p>
            <a:r>
              <a:rPr lang="en-US" sz="2800" b="1" dirty="0" smtClean="0">
                <a:solidFill>
                  <a:schemeClr val="bg1"/>
                </a:solidFill>
              </a:rPr>
              <a:t>7.5	 Universal Law of Gravitation</a:t>
            </a:r>
            <a:endParaRPr lang="en-US" b="1" dirty="0">
              <a:solidFill>
                <a:schemeClr val="bg1"/>
              </a:solidFill>
            </a:endParaRPr>
          </a:p>
          <a:p>
            <a:endParaRPr lang="en-US" b="1" dirty="0">
              <a:solidFill>
                <a:schemeClr val="bg1"/>
              </a:solidFill>
            </a:endParaRPr>
          </a:p>
          <a:p>
            <a:r>
              <a:rPr lang="en-US" b="1" dirty="0">
                <a:solidFill>
                  <a:schemeClr val="bg1"/>
                </a:solidFill>
              </a:rPr>
              <a:t>Review Your Understanding </a:t>
            </a:r>
            <a:endParaRPr lang="en-US" b="1" dirty="0" smtClean="0">
              <a:solidFill>
                <a:schemeClr val="bg1"/>
              </a:solidFill>
            </a:endParaRPr>
          </a:p>
          <a:p>
            <a:endParaRPr lang="en-US" b="1" dirty="0">
              <a:solidFill>
                <a:schemeClr val="bg1"/>
              </a:solidFill>
            </a:endParaRP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81000" y="2065700"/>
            <a:ext cx="8458200" cy="2308324"/>
          </a:xfrm>
          <a:prstGeom prst="rect">
            <a:avLst/>
          </a:prstGeom>
        </p:spPr>
        <p:txBody>
          <a:bodyPr wrap="square">
            <a:spAutoFit/>
          </a:bodyPr>
          <a:lstStyle/>
          <a:p>
            <a:r>
              <a:rPr lang="en-US" sz="2400" dirty="0">
                <a:solidFill>
                  <a:schemeClr val="bg1"/>
                </a:solidFill>
              </a:rPr>
              <a:t>Sample Problem #</a:t>
            </a:r>
            <a:r>
              <a:rPr lang="en-US" sz="2400" dirty="0" smtClean="0">
                <a:solidFill>
                  <a:schemeClr val="bg1"/>
                </a:solidFill>
              </a:rPr>
              <a:t>1</a:t>
            </a:r>
          </a:p>
          <a:p>
            <a:endParaRPr lang="en-US" sz="2400" dirty="0">
              <a:solidFill>
                <a:schemeClr val="bg1"/>
              </a:solidFill>
            </a:endParaRPr>
          </a:p>
          <a:p>
            <a:r>
              <a:rPr lang="en-US" sz="2400" b="1" dirty="0">
                <a:solidFill>
                  <a:schemeClr val="bg1"/>
                </a:solidFill>
              </a:rPr>
              <a:t>Determine the force of gravitational attraction between the earth (m = 5.98 x 10</a:t>
            </a:r>
            <a:r>
              <a:rPr lang="en-US" sz="2400" b="1" baseline="30000" dirty="0">
                <a:solidFill>
                  <a:schemeClr val="bg1"/>
                </a:solidFill>
              </a:rPr>
              <a:t>24</a:t>
            </a:r>
            <a:r>
              <a:rPr lang="en-US" sz="2400" b="1" dirty="0">
                <a:solidFill>
                  <a:schemeClr val="bg1"/>
                </a:solidFill>
              </a:rPr>
              <a:t> kg) and a 70-kg physics student if the student is standing at sea level, a distance of 6.37 x 10</a:t>
            </a:r>
            <a:r>
              <a:rPr lang="en-US" sz="2400" b="1" baseline="30000" dirty="0">
                <a:solidFill>
                  <a:schemeClr val="bg1"/>
                </a:solidFill>
              </a:rPr>
              <a:t>6 </a:t>
            </a:r>
            <a:r>
              <a:rPr lang="en-US" sz="2400" b="1" dirty="0">
                <a:solidFill>
                  <a:schemeClr val="bg1"/>
                </a:solidFill>
              </a:rPr>
              <a:t>m from earth's center.</a:t>
            </a:r>
          </a:p>
        </p:txBody>
      </p:sp>
      <p:pic>
        <p:nvPicPr>
          <p:cNvPr id="13" name="Picture 2" descr="equation"/>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00600" y="1452754"/>
            <a:ext cx="3876469" cy="122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u6l3c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743356"/>
            <a:ext cx="564440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819399" y="4676634"/>
            <a:ext cx="5796803" cy="188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94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2123658"/>
          </a:xfrm>
          <a:prstGeom prst="rect">
            <a:avLst/>
          </a:prstGeom>
        </p:spPr>
        <p:txBody>
          <a:bodyPr wrap="square">
            <a:spAutoFit/>
          </a:bodyPr>
          <a:lstStyle/>
          <a:p>
            <a:r>
              <a:rPr lang="en-US" sz="2800" b="1" dirty="0" smtClean="0">
                <a:solidFill>
                  <a:schemeClr val="bg1"/>
                </a:solidFill>
              </a:rPr>
              <a:t>7.5	 Universal Law of Gravitation</a:t>
            </a:r>
            <a:endParaRPr lang="en-US" b="1" dirty="0">
              <a:solidFill>
                <a:schemeClr val="bg1"/>
              </a:solidFill>
            </a:endParaRPr>
          </a:p>
          <a:p>
            <a:endParaRPr lang="en-US" b="1" dirty="0">
              <a:solidFill>
                <a:schemeClr val="bg1"/>
              </a:solidFill>
            </a:endParaRPr>
          </a:p>
          <a:p>
            <a:r>
              <a:rPr lang="en-US" b="1" dirty="0">
                <a:solidFill>
                  <a:schemeClr val="bg1"/>
                </a:solidFill>
              </a:rPr>
              <a:t>Review Your Understanding </a:t>
            </a:r>
            <a:endParaRPr lang="en-US" b="1" dirty="0" smtClean="0">
              <a:solidFill>
                <a:schemeClr val="bg1"/>
              </a:solidFill>
            </a:endParaRPr>
          </a:p>
          <a:p>
            <a:endParaRPr lang="en-US" b="1" dirty="0">
              <a:solidFill>
                <a:schemeClr val="bg1"/>
              </a:solidFill>
            </a:endParaRP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81000" y="2065700"/>
            <a:ext cx="8458200" cy="2677656"/>
          </a:xfrm>
          <a:prstGeom prst="rect">
            <a:avLst/>
          </a:prstGeom>
        </p:spPr>
        <p:txBody>
          <a:bodyPr wrap="square">
            <a:spAutoFit/>
          </a:bodyPr>
          <a:lstStyle/>
          <a:p>
            <a:r>
              <a:rPr lang="en-US" sz="2400" b="1" dirty="0">
                <a:solidFill>
                  <a:schemeClr val="bg1"/>
                </a:solidFill>
              </a:rPr>
              <a:t>Sample Problem #2</a:t>
            </a:r>
          </a:p>
          <a:p>
            <a:endParaRPr lang="en-US" sz="2400" dirty="0">
              <a:solidFill>
                <a:schemeClr val="bg1"/>
              </a:solidFill>
            </a:endParaRPr>
          </a:p>
          <a:p>
            <a:r>
              <a:rPr lang="en-US" sz="2400" b="1" dirty="0" smtClean="0">
                <a:solidFill>
                  <a:schemeClr val="bg1"/>
                </a:solidFill>
              </a:rPr>
              <a:t>Determine </a:t>
            </a:r>
            <a:r>
              <a:rPr lang="en-US" sz="2400" b="1" dirty="0">
                <a:solidFill>
                  <a:schemeClr val="bg1"/>
                </a:solidFill>
              </a:rPr>
              <a:t>the force of gravitational attraction between the earth (m = 5.98 x 10</a:t>
            </a:r>
            <a:r>
              <a:rPr lang="en-US" sz="2400" b="1" baseline="30000" dirty="0">
                <a:solidFill>
                  <a:schemeClr val="bg1"/>
                </a:solidFill>
              </a:rPr>
              <a:t>24</a:t>
            </a:r>
            <a:r>
              <a:rPr lang="en-US" sz="2400" b="1" dirty="0">
                <a:solidFill>
                  <a:schemeClr val="bg1"/>
                </a:solidFill>
              </a:rPr>
              <a:t> kg) and a 70-kg physics student if the student is in an airplane at 40000 feet above earth's surface. This would place the student a distance of 6.38 x 10</a:t>
            </a:r>
            <a:r>
              <a:rPr lang="en-US" sz="2400" b="1" baseline="30000" dirty="0">
                <a:solidFill>
                  <a:schemeClr val="bg1"/>
                </a:solidFill>
              </a:rPr>
              <a:t>6</a:t>
            </a:r>
            <a:r>
              <a:rPr lang="en-US" sz="2400" b="1" dirty="0">
                <a:solidFill>
                  <a:schemeClr val="bg1"/>
                </a:solidFill>
              </a:rPr>
              <a:t> m from earth's center.</a:t>
            </a:r>
          </a:p>
        </p:txBody>
      </p:sp>
      <p:pic>
        <p:nvPicPr>
          <p:cNvPr id="13" name="Picture 2" descr="equation"/>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00600" y="1452754"/>
            <a:ext cx="3876469" cy="122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u6l3c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3138" y="4727434"/>
            <a:ext cx="5521261" cy="16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25828" y="4625678"/>
            <a:ext cx="5796803" cy="188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381000" y="4743356"/>
            <a:ext cx="1524000" cy="1812892"/>
          </a:xfrm>
          <a:prstGeom prst="wedgeRoundRectCallout">
            <a:avLst>
              <a:gd name="adj1" fmla="val 110546"/>
              <a:gd name="adj2" fmla="val -224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are the Forces  in situations 1&amp;2 so similar in magnitude?</a:t>
            </a:r>
            <a:endParaRPr lang="en-US" dirty="0"/>
          </a:p>
        </p:txBody>
      </p:sp>
    </p:spTree>
    <p:extLst>
      <p:ext uri="{BB962C8B-B14F-4D97-AF65-F5344CB8AC3E}">
        <p14:creationId xmlns:p14="http://schemas.microsoft.com/office/powerpoint/2010/main" val="22218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1846659"/>
          </a:xfrm>
          <a:prstGeom prst="rect">
            <a:avLst/>
          </a:prstGeom>
        </p:spPr>
        <p:txBody>
          <a:bodyPr wrap="square">
            <a:spAutoFit/>
          </a:bodyPr>
          <a:lstStyle/>
          <a:p>
            <a:r>
              <a:rPr lang="en-US" sz="2800" b="1" dirty="0" smtClean="0">
                <a:solidFill>
                  <a:schemeClr val="bg1"/>
                </a:solidFill>
              </a:rPr>
              <a:t>7.5	 Universal Law of Gravitation</a:t>
            </a:r>
            <a:endParaRPr lang="en-US" b="1" dirty="0">
              <a:solidFill>
                <a:schemeClr val="bg1"/>
              </a:solidFill>
            </a:endParaRPr>
          </a:p>
          <a:p>
            <a:endParaRPr lang="en-US" b="1" dirty="0">
              <a:solidFill>
                <a:schemeClr val="bg1"/>
              </a:solidFill>
            </a:endParaRPr>
          </a:p>
          <a:p>
            <a:r>
              <a:rPr lang="en-US" b="1" dirty="0">
                <a:solidFill>
                  <a:schemeClr val="bg1"/>
                </a:solidFill>
              </a:rPr>
              <a:t>…</a:t>
            </a:r>
            <a:r>
              <a:rPr lang="en-US" b="1" dirty="0" smtClean="0">
                <a:solidFill>
                  <a:schemeClr val="bg1"/>
                </a:solidFill>
              </a:rPr>
              <a:t>here are some </a:t>
            </a:r>
            <a:r>
              <a:rPr lang="en-US" b="1" dirty="0">
                <a:solidFill>
                  <a:schemeClr val="bg1"/>
                </a:solidFill>
              </a:rPr>
              <a:t>gravitational </a:t>
            </a:r>
            <a:r>
              <a:rPr lang="en-US" b="1" dirty="0" smtClean="0">
                <a:solidFill>
                  <a:schemeClr val="bg1"/>
                </a:solidFill>
              </a:rPr>
              <a:t>brain-teasers </a:t>
            </a:r>
            <a:r>
              <a:rPr lang="en-US" b="1" dirty="0">
                <a:solidFill>
                  <a:schemeClr val="bg1"/>
                </a:solidFill>
              </a:rPr>
              <a:t>to round out this section:</a:t>
            </a: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81000" y="2065700"/>
            <a:ext cx="8458200" cy="830997"/>
          </a:xfrm>
          <a:prstGeom prst="rect">
            <a:avLst/>
          </a:prstGeom>
        </p:spPr>
        <p:txBody>
          <a:bodyPr wrap="square">
            <a:spAutoFit/>
          </a:bodyPr>
          <a:lstStyle/>
          <a:p>
            <a:r>
              <a:rPr lang="en-US" sz="2400" b="1" dirty="0">
                <a:solidFill>
                  <a:schemeClr val="bg1"/>
                </a:solidFill>
              </a:rPr>
              <a:t>1.  If our sun shrank in size to a black hole, would the Earth's orbit be affected? Explain.</a:t>
            </a:r>
          </a:p>
        </p:txBody>
      </p:sp>
      <p:pic>
        <p:nvPicPr>
          <p:cNvPr id="10242" name="Picture 2" descr="Image result for sun black h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276600"/>
            <a:ext cx="6568440" cy="3284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44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1846659"/>
          </a:xfrm>
          <a:prstGeom prst="rect">
            <a:avLst/>
          </a:prstGeom>
        </p:spPr>
        <p:txBody>
          <a:bodyPr wrap="square">
            <a:spAutoFit/>
          </a:bodyPr>
          <a:lstStyle/>
          <a:p>
            <a:r>
              <a:rPr lang="en-US" sz="2800" b="1" dirty="0" smtClean="0">
                <a:solidFill>
                  <a:schemeClr val="bg1"/>
                </a:solidFill>
              </a:rPr>
              <a:t>7.5	 Universal Law of Gravitation</a:t>
            </a:r>
            <a:endParaRPr lang="en-US" b="1" dirty="0">
              <a:solidFill>
                <a:schemeClr val="bg1"/>
              </a:solidFill>
            </a:endParaRPr>
          </a:p>
          <a:p>
            <a:endParaRPr lang="en-US" b="1" dirty="0">
              <a:solidFill>
                <a:schemeClr val="bg1"/>
              </a:solidFill>
            </a:endParaRPr>
          </a:p>
          <a:p>
            <a:r>
              <a:rPr lang="en-US" b="1" dirty="0">
                <a:solidFill>
                  <a:schemeClr val="bg1"/>
                </a:solidFill>
              </a:rPr>
              <a:t>…</a:t>
            </a:r>
            <a:r>
              <a:rPr lang="en-US" b="1" dirty="0" smtClean="0">
                <a:solidFill>
                  <a:schemeClr val="bg1"/>
                </a:solidFill>
              </a:rPr>
              <a:t>here are some </a:t>
            </a:r>
            <a:r>
              <a:rPr lang="en-US" b="1" dirty="0">
                <a:solidFill>
                  <a:schemeClr val="bg1"/>
                </a:solidFill>
              </a:rPr>
              <a:t>gravitational </a:t>
            </a:r>
            <a:r>
              <a:rPr lang="en-US" b="1" dirty="0" smtClean="0">
                <a:solidFill>
                  <a:schemeClr val="bg1"/>
                </a:solidFill>
              </a:rPr>
              <a:t>brain-teasers </a:t>
            </a:r>
            <a:r>
              <a:rPr lang="en-US" b="1" dirty="0">
                <a:solidFill>
                  <a:schemeClr val="bg1"/>
                </a:solidFill>
              </a:rPr>
              <a:t>to round out this section:</a:t>
            </a: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81000" y="2065700"/>
            <a:ext cx="8458200" cy="2308324"/>
          </a:xfrm>
          <a:prstGeom prst="rect">
            <a:avLst/>
          </a:prstGeom>
        </p:spPr>
        <p:txBody>
          <a:bodyPr wrap="square">
            <a:spAutoFit/>
          </a:bodyPr>
          <a:lstStyle/>
          <a:p>
            <a:r>
              <a:rPr lang="en-US" sz="2400" b="1" dirty="0">
                <a:solidFill>
                  <a:schemeClr val="bg1"/>
                </a:solidFill>
              </a:rPr>
              <a:t>2.  What would happen to your weight if the mass of the Earth somehow increased by 10%?</a:t>
            </a: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906097"/>
            <a:ext cx="5800725" cy="3781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002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1846659"/>
          </a:xfrm>
          <a:prstGeom prst="rect">
            <a:avLst/>
          </a:prstGeom>
        </p:spPr>
        <p:txBody>
          <a:bodyPr wrap="square">
            <a:spAutoFit/>
          </a:bodyPr>
          <a:lstStyle/>
          <a:p>
            <a:r>
              <a:rPr lang="en-US" sz="2800" b="1" dirty="0" smtClean="0">
                <a:solidFill>
                  <a:schemeClr val="bg1"/>
                </a:solidFill>
              </a:rPr>
              <a:t>7.5	 Universal Law of Gravitation</a:t>
            </a:r>
            <a:endParaRPr lang="en-US" b="1" dirty="0">
              <a:solidFill>
                <a:schemeClr val="bg1"/>
              </a:solidFill>
            </a:endParaRPr>
          </a:p>
          <a:p>
            <a:endParaRPr lang="en-US" b="1" dirty="0">
              <a:solidFill>
                <a:schemeClr val="bg1"/>
              </a:solidFill>
            </a:endParaRPr>
          </a:p>
          <a:p>
            <a:r>
              <a:rPr lang="en-US" b="1" dirty="0">
                <a:solidFill>
                  <a:schemeClr val="bg1"/>
                </a:solidFill>
              </a:rPr>
              <a:t>…</a:t>
            </a:r>
            <a:r>
              <a:rPr lang="en-US" b="1" dirty="0" smtClean="0">
                <a:solidFill>
                  <a:schemeClr val="bg1"/>
                </a:solidFill>
              </a:rPr>
              <a:t>here are some </a:t>
            </a:r>
            <a:r>
              <a:rPr lang="en-US" b="1" dirty="0">
                <a:solidFill>
                  <a:schemeClr val="bg1"/>
                </a:solidFill>
              </a:rPr>
              <a:t>gravitational </a:t>
            </a:r>
            <a:r>
              <a:rPr lang="en-US" b="1" dirty="0" smtClean="0">
                <a:solidFill>
                  <a:schemeClr val="bg1"/>
                </a:solidFill>
              </a:rPr>
              <a:t>brain-teasers </a:t>
            </a:r>
            <a:r>
              <a:rPr lang="en-US" b="1" dirty="0">
                <a:solidFill>
                  <a:schemeClr val="bg1"/>
                </a:solidFill>
              </a:rPr>
              <a:t>to round out this section:</a:t>
            </a: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81000" y="1981200"/>
            <a:ext cx="8610600" cy="3416320"/>
          </a:xfrm>
          <a:prstGeom prst="rect">
            <a:avLst/>
          </a:prstGeom>
        </p:spPr>
        <p:txBody>
          <a:bodyPr wrap="square">
            <a:spAutoFit/>
          </a:bodyPr>
          <a:lstStyle/>
          <a:p>
            <a:r>
              <a:rPr lang="en-US" sz="2400" b="1" dirty="0" smtClean="0">
                <a:solidFill>
                  <a:schemeClr val="bg1"/>
                </a:solidFill>
              </a:rPr>
              <a:t>3.  </a:t>
            </a:r>
            <a:r>
              <a:rPr lang="en-US" sz="2400" b="1" dirty="0">
                <a:solidFill>
                  <a:schemeClr val="bg1"/>
                </a:solidFill>
              </a:rPr>
              <a:t>The planet Jupiter is more than 300 times as massive as Earth, so it might seem that a body on the surface of Jupiter would weigh 300 times as much as on Earth. But it so happens a body would scarcely weigh three times as much on the surface of Jupiter as it would on the surface of the Earth. Explain why this is so.</a:t>
            </a: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pic>
        <p:nvPicPr>
          <p:cNvPr id="14338" name="Picture 2" descr="Image result for jupiter vs ea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039848"/>
            <a:ext cx="3579123" cy="2684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12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1569660"/>
          </a:xfrm>
          <a:prstGeom prst="rect">
            <a:avLst/>
          </a:prstGeom>
        </p:spPr>
        <p:txBody>
          <a:bodyPr wrap="square">
            <a:spAutoFit/>
          </a:bodyPr>
          <a:lstStyle/>
          <a:p>
            <a:r>
              <a:rPr lang="en-US" sz="2800" b="1" dirty="0" smtClean="0">
                <a:solidFill>
                  <a:schemeClr val="bg1"/>
                </a:solidFill>
              </a:rPr>
              <a:t>7.5	 Universal Law of Gravitation</a:t>
            </a:r>
            <a:endParaRPr lang="en-US" b="1" dirty="0">
              <a:solidFill>
                <a:schemeClr val="bg1"/>
              </a:solidFill>
            </a:endParaRPr>
          </a:p>
          <a:p>
            <a:r>
              <a:rPr lang="en-US" b="1" dirty="0">
                <a:solidFill>
                  <a:schemeClr val="bg1"/>
                </a:solidFill>
              </a:rPr>
              <a:t>…</a:t>
            </a:r>
            <a:r>
              <a:rPr lang="en-US" b="1" dirty="0" smtClean="0">
                <a:solidFill>
                  <a:schemeClr val="bg1"/>
                </a:solidFill>
              </a:rPr>
              <a:t>here are some </a:t>
            </a:r>
            <a:r>
              <a:rPr lang="en-US" b="1" dirty="0">
                <a:solidFill>
                  <a:schemeClr val="bg1"/>
                </a:solidFill>
              </a:rPr>
              <a:t>gravitational </a:t>
            </a:r>
            <a:r>
              <a:rPr lang="en-US" b="1" dirty="0" smtClean="0">
                <a:solidFill>
                  <a:schemeClr val="bg1"/>
                </a:solidFill>
              </a:rPr>
              <a:t>brain-teasers </a:t>
            </a:r>
            <a:r>
              <a:rPr lang="en-US" b="1" dirty="0">
                <a:solidFill>
                  <a:schemeClr val="bg1"/>
                </a:solidFill>
              </a:rPr>
              <a:t>to round out this section:</a:t>
            </a: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52097" y="1343799"/>
            <a:ext cx="8458200" cy="2677656"/>
          </a:xfrm>
          <a:prstGeom prst="rect">
            <a:avLst/>
          </a:prstGeom>
        </p:spPr>
        <p:txBody>
          <a:bodyPr wrap="square">
            <a:spAutoFit/>
          </a:bodyPr>
          <a:lstStyle/>
          <a:p>
            <a:endParaRPr lang="en-US" sz="2400" b="1" dirty="0">
              <a:solidFill>
                <a:schemeClr val="bg1"/>
              </a:solidFill>
            </a:endParaRPr>
          </a:p>
          <a:p>
            <a:r>
              <a:rPr lang="en-US" sz="2400" b="1" dirty="0">
                <a:solidFill>
                  <a:schemeClr val="bg1"/>
                </a:solidFill>
              </a:rPr>
              <a:t>4.  Suppose that </a:t>
            </a:r>
            <a:r>
              <a:rPr lang="en-US" sz="2400" b="1" dirty="0" smtClean="0">
                <a:solidFill>
                  <a:schemeClr val="bg1"/>
                </a:solidFill>
              </a:rPr>
              <a:t>you </a:t>
            </a:r>
            <a:r>
              <a:rPr lang="en-US" sz="2400" b="1" dirty="0">
                <a:solidFill>
                  <a:schemeClr val="bg1"/>
                </a:solidFill>
              </a:rPr>
              <a:t>have a mass of 70 kg (equivalent to a 154-pound person). How much mass would another object have to have in order for your body and the object to attract each other with a force of 1-Newton when separated by 10 meters?</a:t>
            </a:r>
          </a:p>
          <a:p>
            <a:endParaRPr lang="en-US" sz="2400" b="1" dirty="0">
              <a:solidFill>
                <a:schemeClr val="bg1"/>
              </a:solidFill>
            </a:endParaRPr>
          </a:p>
          <a:p>
            <a:endParaRPr lang="en-US" sz="2400" b="1" dirty="0">
              <a:solidFill>
                <a:schemeClr val="bg1"/>
              </a:solidFill>
            </a:endParaRPr>
          </a:p>
        </p:txBody>
      </p:sp>
      <p:pic>
        <p:nvPicPr>
          <p:cNvPr id="10" name="Picture 2" descr="equation"/>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581197" y="3421647"/>
            <a:ext cx="3876469" cy="122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10"/>
          <p:cNvSpPr/>
          <p:nvPr/>
        </p:nvSpPr>
        <p:spPr>
          <a:xfrm>
            <a:off x="206023" y="3421647"/>
            <a:ext cx="3908777" cy="1472952"/>
          </a:xfrm>
          <a:prstGeom prst="wedgeRoundRectCallout">
            <a:avLst>
              <a:gd name="adj1" fmla="val 64816"/>
              <a:gd name="adj2" fmla="val 17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smtClean="0"/>
              <a:t>Write givens</a:t>
            </a:r>
          </a:p>
          <a:p>
            <a:pPr marL="342900" indent="-342900">
              <a:buAutoNum type="arabicPeriod"/>
            </a:pPr>
            <a:r>
              <a:rPr lang="en-US" dirty="0" smtClean="0"/>
              <a:t>Write formula</a:t>
            </a:r>
          </a:p>
          <a:p>
            <a:pPr marL="342900" indent="-342900">
              <a:buAutoNum type="arabicPeriod"/>
            </a:pPr>
            <a:r>
              <a:rPr lang="en-US" dirty="0" smtClean="0"/>
              <a:t>Plug &amp; chug</a:t>
            </a:r>
          </a:p>
          <a:p>
            <a:pPr marL="342900" indent="-342900">
              <a:buAutoNum type="arabicPeriod"/>
            </a:pPr>
            <a:r>
              <a:rPr lang="en-US" dirty="0" smtClean="0"/>
              <a:t>Box answer &amp; be sure to include units</a:t>
            </a:r>
            <a:endParaRPr lang="en-US" dirty="0"/>
          </a:p>
        </p:txBody>
      </p:sp>
      <p:sp>
        <p:nvSpPr>
          <p:cNvPr id="7" name="TextBox 6"/>
          <p:cNvSpPr txBox="1"/>
          <p:nvPr/>
        </p:nvSpPr>
        <p:spPr>
          <a:xfrm>
            <a:off x="2160411" y="5257800"/>
            <a:ext cx="5611989" cy="1200329"/>
          </a:xfrm>
          <a:prstGeom prst="rect">
            <a:avLst/>
          </a:prstGeom>
          <a:noFill/>
        </p:spPr>
        <p:txBody>
          <a:bodyPr wrap="square" rtlCol="0">
            <a:spAutoFit/>
          </a:bodyPr>
          <a:lstStyle/>
          <a:p>
            <a:r>
              <a:rPr lang="pt-BR" dirty="0" smtClean="0">
                <a:solidFill>
                  <a:schemeClr val="bg1"/>
                </a:solidFill>
              </a:rPr>
              <a:t>                       F </a:t>
            </a:r>
            <a:r>
              <a:rPr lang="pt-BR" dirty="0">
                <a:solidFill>
                  <a:schemeClr val="bg1"/>
                </a:solidFill>
              </a:rPr>
              <a:t>= Gm1 x m2/d2</a:t>
            </a:r>
          </a:p>
          <a:p>
            <a:r>
              <a:rPr lang="pt-BR" dirty="0" smtClean="0">
                <a:solidFill>
                  <a:schemeClr val="bg1"/>
                </a:solidFill>
              </a:rPr>
              <a:t>                     1N</a:t>
            </a:r>
            <a:r>
              <a:rPr lang="pt-BR" dirty="0">
                <a:solidFill>
                  <a:schemeClr val="bg1"/>
                </a:solidFill>
              </a:rPr>
              <a:t>= (6.67x10</a:t>
            </a:r>
            <a:r>
              <a:rPr lang="pt-BR" baseline="30000" dirty="0">
                <a:solidFill>
                  <a:schemeClr val="bg1"/>
                </a:solidFill>
              </a:rPr>
              <a:t>-11</a:t>
            </a:r>
            <a:r>
              <a:rPr lang="pt-BR" dirty="0">
                <a:solidFill>
                  <a:schemeClr val="bg1"/>
                </a:solidFill>
              </a:rPr>
              <a:t>) x (70 kg) (m2)/(10m)</a:t>
            </a:r>
            <a:r>
              <a:rPr lang="pt-BR" baseline="30000" dirty="0">
                <a:solidFill>
                  <a:schemeClr val="bg1"/>
                </a:solidFill>
              </a:rPr>
              <a:t>2</a:t>
            </a:r>
          </a:p>
          <a:p>
            <a:r>
              <a:rPr lang="pt-BR" dirty="0" smtClean="0">
                <a:solidFill>
                  <a:schemeClr val="bg1"/>
                </a:solidFill>
              </a:rPr>
              <a:t>	 100 </a:t>
            </a:r>
            <a:r>
              <a:rPr lang="pt-BR" dirty="0">
                <a:solidFill>
                  <a:schemeClr val="bg1"/>
                </a:solidFill>
              </a:rPr>
              <a:t>= (5 x 10</a:t>
            </a:r>
            <a:r>
              <a:rPr lang="pt-BR" baseline="30000" dirty="0">
                <a:solidFill>
                  <a:schemeClr val="bg1"/>
                </a:solidFill>
              </a:rPr>
              <a:t>-9</a:t>
            </a:r>
            <a:r>
              <a:rPr lang="pt-BR" dirty="0">
                <a:solidFill>
                  <a:schemeClr val="bg1"/>
                </a:solidFill>
              </a:rPr>
              <a:t>) m2</a:t>
            </a:r>
          </a:p>
          <a:p>
            <a:r>
              <a:rPr lang="pt-BR" dirty="0">
                <a:solidFill>
                  <a:schemeClr val="bg1"/>
                </a:solidFill>
              </a:rPr>
              <a:t>2.14 x 10</a:t>
            </a:r>
            <a:r>
              <a:rPr lang="pt-BR" baseline="30000" dirty="0">
                <a:solidFill>
                  <a:schemeClr val="bg1"/>
                </a:solidFill>
              </a:rPr>
              <a:t>10</a:t>
            </a:r>
            <a:r>
              <a:rPr lang="pt-BR" dirty="0">
                <a:solidFill>
                  <a:schemeClr val="bg1"/>
                </a:solidFill>
              </a:rPr>
              <a:t> kg = m2</a:t>
            </a:r>
          </a:p>
        </p:txBody>
      </p:sp>
      <p:sp>
        <p:nvSpPr>
          <p:cNvPr id="12" name="Rectangle 11"/>
          <p:cNvSpPr/>
          <p:nvPr/>
        </p:nvSpPr>
        <p:spPr>
          <a:xfrm>
            <a:off x="1505184" y="5257799"/>
            <a:ext cx="5796803"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516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1569660"/>
          </a:xfrm>
          <a:prstGeom prst="rect">
            <a:avLst/>
          </a:prstGeom>
        </p:spPr>
        <p:txBody>
          <a:bodyPr wrap="square">
            <a:spAutoFit/>
          </a:bodyPr>
          <a:lstStyle/>
          <a:p>
            <a:r>
              <a:rPr lang="en-US" sz="2800" b="1" dirty="0" smtClean="0">
                <a:solidFill>
                  <a:schemeClr val="bg1"/>
                </a:solidFill>
              </a:rPr>
              <a:t>7.5	 Universal Law of Gravitation</a:t>
            </a:r>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81000" y="1741944"/>
            <a:ext cx="8458200" cy="1569660"/>
          </a:xfrm>
          <a:prstGeom prst="rect">
            <a:avLst/>
          </a:prstGeom>
        </p:spPr>
        <p:txBody>
          <a:bodyPr wrap="square">
            <a:spAutoFit/>
          </a:bodyPr>
          <a:lstStyle/>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pic>
        <p:nvPicPr>
          <p:cNvPr id="13314" name="Picture 2" descr="Image result for earth moon jupiter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482412" y="2199044"/>
            <a:ext cx="4030717" cy="226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2" name="Picture 2" descr="we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1785152"/>
            <a:ext cx="5759257" cy="3244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860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1569660"/>
          </a:xfrm>
          <a:prstGeom prst="rect">
            <a:avLst/>
          </a:prstGeom>
        </p:spPr>
        <p:txBody>
          <a:bodyPr wrap="square">
            <a:spAutoFit/>
          </a:bodyPr>
          <a:lstStyle/>
          <a:p>
            <a:r>
              <a:rPr lang="en-US" sz="2800" b="1" dirty="0" smtClean="0">
                <a:solidFill>
                  <a:schemeClr val="bg1"/>
                </a:solidFill>
              </a:rPr>
              <a:t>7.6	 Tides</a:t>
            </a:r>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81000" y="1741944"/>
            <a:ext cx="8458200" cy="1569660"/>
          </a:xfrm>
          <a:prstGeom prst="rect">
            <a:avLst/>
          </a:prstGeom>
        </p:spPr>
        <p:txBody>
          <a:bodyPr wrap="square">
            <a:spAutoFit/>
          </a:bodyPr>
          <a:lstStyle/>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pic>
        <p:nvPicPr>
          <p:cNvPr id="16386" name="Picture 2" descr="Image result for tides hu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781" y="1349453"/>
            <a:ext cx="3924300" cy="39243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76432" y="5486310"/>
            <a:ext cx="8667336" cy="461665"/>
          </a:xfrm>
          <a:prstGeom prst="rect">
            <a:avLst/>
          </a:prstGeom>
        </p:spPr>
        <p:txBody>
          <a:bodyPr wrap="square">
            <a:spAutoFit/>
          </a:bodyPr>
          <a:lstStyle/>
          <a:p>
            <a:r>
              <a:rPr lang="en-US" sz="2400" b="1" dirty="0" smtClean="0">
                <a:solidFill>
                  <a:schemeClr val="bg1"/>
                </a:solidFill>
              </a:rPr>
              <a:t>What is high tide?...and what causes it?  How often does it occur?</a:t>
            </a:r>
            <a:endParaRPr lang="en-US" sz="2400" b="1" dirty="0">
              <a:solidFill>
                <a:schemeClr val="bg1"/>
              </a:solidFill>
            </a:endParaRPr>
          </a:p>
        </p:txBody>
      </p:sp>
    </p:spTree>
    <p:extLst>
      <p:ext uri="{BB962C8B-B14F-4D97-AF65-F5344CB8AC3E}">
        <p14:creationId xmlns:p14="http://schemas.microsoft.com/office/powerpoint/2010/main" val="3708151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4893647"/>
          </a:xfrm>
          <a:prstGeom prst="rect">
            <a:avLst/>
          </a:prstGeom>
        </p:spPr>
        <p:txBody>
          <a:bodyPr wrap="square">
            <a:spAutoFit/>
          </a:bodyPr>
          <a:lstStyle/>
          <a:p>
            <a:r>
              <a:rPr lang="en-US" sz="2800" b="1" dirty="0" smtClean="0">
                <a:solidFill>
                  <a:schemeClr val="bg1"/>
                </a:solidFill>
              </a:rPr>
              <a:t>7.6	 Tides</a:t>
            </a:r>
          </a:p>
          <a:p>
            <a:endParaRPr lang="en-US" b="1" dirty="0">
              <a:solidFill>
                <a:schemeClr val="bg1"/>
              </a:solidFill>
            </a:endParaRPr>
          </a:p>
          <a:p>
            <a:r>
              <a:rPr lang="en-US" sz="2400" b="1" dirty="0">
                <a:solidFill>
                  <a:schemeClr val="bg1"/>
                </a:solidFill>
              </a:rPr>
              <a:t>What causes the tides? </a:t>
            </a:r>
            <a:endParaRPr lang="en-US" sz="2400" b="1" dirty="0" smtClean="0">
              <a:solidFill>
                <a:schemeClr val="bg1"/>
              </a:solidFill>
            </a:endParaRPr>
          </a:p>
          <a:p>
            <a:endParaRPr lang="en-US" sz="2400" b="1" dirty="0" smtClean="0">
              <a:solidFill>
                <a:schemeClr val="bg1"/>
              </a:solidFill>
            </a:endParaRPr>
          </a:p>
          <a:p>
            <a:r>
              <a:rPr lang="en-US" sz="2400" b="1" dirty="0" smtClean="0">
                <a:solidFill>
                  <a:schemeClr val="bg1"/>
                </a:solidFill>
              </a:rPr>
              <a:t>The </a:t>
            </a:r>
            <a:r>
              <a:rPr lang="en-US" sz="2400" b="1" dirty="0">
                <a:solidFill>
                  <a:schemeClr val="bg1"/>
                </a:solidFill>
              </a:rPr>
              <a:t>simple answer is </a:t>
            </a:r>
            <a:r>
              <a:rPr lang="en-US" sz="2400" b="1" i="1" dirty="0">
                <a:solidFill>
                  <a:schemeClr val="bg1"/>
                </a:solidFill>
              </a:rPr>
              <a:t>gravity</a:t>
            </a:r>
            <a:r>
              <a:rPr lang="en-US" sz="2400" b="1" dirty="0">
                <a:solidFill>
                  <a:schemeClr val="bg1"/>
                </a:solidFill>
              </a:rPr>
              <a:t> - mainly the gravitational pull of the Moon. </a:t>
            </a:r>
          </a:p>
          <a:p>
            <a:endParaRPr lang="en-US" sz="2400" b="1" dirty="0">
              <a:solidFill>
                <a:schemeClr val="bg1"/>
              </a:solidFill>
            </a:endParaRPr>
          </a:p>
          <a:p>
            <a:r>
              <a:rPr lang="en-US" sz="2400" b="1" dirty="0">
                <a:solidFill>
                  <a:schemeClr val="bg1"/>
                </a:solidFill>
              </a:rPr>
              <a:t>More precisely, the cause is the fact that its gravitational force decreases with distance</a:t>
            </a:r>
            <a:r>
              <a:rPr lang="en-US" sz="2400" b="1" dirty="0" smtClean="0">
                <a:solidFill>
                  <a:schemeClr val="bg1"/>
                </a:solidFill>
              </a:rPr>
              <a:t>… How much so? </a:t>
            </a:r>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81000" y="1741944"/>
            <a:ext cx="8458200" cy="1569660"/>
          </a:xfrm>
          <a:prstGeom prst="rect">
            <a:avLst/>
          </a:prstGeom>
        </p:spPr>
        <p:txBody>
          <a:bodyPr wrap="square">
            <a:spAutoFit/>
          </a:bodyPr>
          <a:lstStyle/>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pic>
        <p:nvPicPr>
          <p:cNvPr id="18434" name="Picture 2" descr="Image result for inverse square l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775" y="4343400"/>
            <a:ext cx="6185474" cy="2057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38400" y="5879068"/>
            <a:ext cx="1600199" cy="369332"/>
          </a:xfrm>
          <a:prstGeom prst="rect">
            <a:avLst/>
          </a:prstGeom>
          <a:solidFill>
            <a:schemeClr val="bg1"/>
          </a:solidFill>
        </p:spPr>
        <p:txBody>
          <a:bodyPr wrap="square" rtlCol="0">
            <a:spAutoFit/>
          </a:bodyPr>
          <a:lstStyle/>
          <a:p>
            <a:r>
              <a:rPr lang="en-US" b="1" dirty="0" smtClean="0">
                <a:solidFill>
                  <a:srgbClr val="C00000"/>
                </a:solidFill>
              </a:rPr>
              <a:t>Gravitational F</a:t>
            </a:r>
            <a:endParaRPr lang="en-US" b="1" dirty="0">
              <a:solidFill>
                <a:srgbClr val="C00000"/>
              </a:solidFill>
            </a:endParaRPr>
          </a:p>
        </p:txBody>
      </p:sp>
      <p:sp>
        <p:nvSpPr>
          <p:cNvPr id="9" name="Rectangle 8"/>
          <p:cNvSpPr/>
          <p:nvPr/>
        </p:nvSpPr>
        <p:spPr>
          <a:xfrm>
            <a:off x="2390775" y="4343400"/>
            <a:ext cx="6185474"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t.iscute.com/ol/ic/sw/i37/2/4/9/ic_09a08b19491818636e589d84c253c709.jpg"/>
          <p:cNvPicPr>
            <a:picLocks noChangeAspect="1" noChangeArrowheads="1"/>
          </p:cNvPicPr>
          <p:nvPr/>
        </p:nvPicPr>
        <p:blipFill rotWithShape="1">
          <a:blip r:embed="rId4">
            <a:extLst>
              <a:ext uri="{28A0092B-C50C-407E-A947-70E740481C1C}">
                <a14:useLocalDpi xmlns:a14="http://schemas.microsoft.com/office/drawing/2010/main" val="0"/>
              </a:ext>
            </a:extLst>
          </a:blip>
          <a:srcRect b="2479"/>
          <a:stretch/>
        </p:blipFill>
        <p:spPr bwMode="auto">
          <a:xfrm>
            <a:off x="5105400" y="949742"/>
            <a:ext cx="3829050" cy="57405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0999" y="865370"/>
            <a:ext cx="4724401" cy="5909310"/>
          </a:xfrm>
          <a:prstGeom prst="rect">
            <a:avLst/>
          </a:prstGeom>
          <a:noFill/>
        </p:spPr>
        <p:txBody>
          <a:bodyPr wrap="square" rtlCol="0">
            <a:spAutoFit/>
          </a:bodyPr>
          <a:lstStyle/>
          <a:p>
            <a:r>
              <a:rPr lang="en-US" b="1" dirty="0" smtClean="0">
                <a:solidFill>
                  <a:schemeClr val="bg1"/>
                </a:solidFill>
              </a:rPr>
              <a:t>       a.  Just above the monkey	</a:t>
            </a:r>
          </a:p>
          <a:p>
            <a:r>
              <a:rPr lang="en-US" b="1" dirty="0" smtClean="0">
                <a:solidFill>
                  <a:schemeClr val="bg1"/>
                </a:solidFill>
              </a:rPr>
              <a:t>       b.  Just below the monkey</a:t>
            </a:r>
          </a:p>
          <a:p>
            <a:r>
              <a:rPr lang="en-US" b="1" dirty="0">
                <a:solidFill>
                  <a:schemeClr val="bg1"/>
                </a:solidFill>
              </a:rPr>
              <a:t> </a:t>
            </a:r>
            <a:r>
              <a:rPr lang="en-US" b="1" dirty="0" smtClean="0">
                <a:solidFill>
                  <a:schemeClr val="bg1"/>
                </a:solidFill>
              </a:rPr>
              <a:t>      c.  Directly at the monkey	</a:t>
            </a:r>
          </a:p>
          <a:p>
            <a:r>
              <a:rPr lang="en-US" b="1" dirty="0">
                <a:solidFill>
                  <a:schemeClr val="bg1"/>
                </a:solidFill>
              </a:rPr>
              <a:t> </a:t>
            </a:r>
            <a:r>
              <a:rPr lang="en-US" b="1" dirty="0" smtClean="0">
                <a:solidFill>
                  <a:schemeClr val="bg1"/>
                </a:solidFill>
              </a:rPr>
              <a:t>      d.  Far below the monkey to intercept it</a:t>
            </a:r>
          </a:p>
          <a:p>
            <a:endParaRPr lang="en-US" b="1" dirty="0">
              <a:solidFill>
                <a:schemeClr val="bg1"/>
              </a:solidFill>
            </a:endParaRPr>
          </a:p>
          <a:p>
            <a:r>
              <a:rPr lang="en-US" b="1" dirty="0" smtClean="0">
                <a:solidFill>
                  <a:schemeClr val="bg1"/>
                </a:solidFill>
              </a:rPr>
              <a:t>The Answer is ____!</a:t>
            </a:r>
          </a:p>
          <a:p>
            <a:endParaRPr lang="en-US" b="1" dirty="0">
              <a:solidFill>
                <a:schemeClr val="bg1"/>
              </a:solidFill>
            </a:endParaRPr>
          </a:p>
          <a:p>
            <a:endParaRPr lang="en-US" b="1" dirty="0" smtClean="0">
              <a:solidFill>
                <a:schemeClr val="bg1"/>
              </a:solidFill>
            </a:endParaRPr>
          </a:p>
          <a:p>
            <a:r>
              <a:rPr lang="en-US" b="1" dirty="0" smtClean="0">
                <a:solidFill>
                  <a:schemeClr val="bg1"/>
                </a:solidFill>
              </a:rPr>
              <a:t>Why?  Once the dart leaves the gun…and once the monkey leaves the tree…how many forces are acting on them? </a:t>
            </a:r>
          </a:p>
          <a:p>
            <a:endParaRPr lang="en-US" b="1" dirty="0">
              <a:solidFill>
                <a:schemeClr val="bg1"/>
              </a:solidFill>
            </a:endParaRPr>
          </a:p>
          <a:p>
            <a:r>
              <a:rPr lang="en-US" b="1" dirty="0" smtClean="0">
                <a:solidFill>
                  <a:schemeClr val="bg1"/>
                </a:solidFill>
              </a:rPr>
              <a:t>Therefore:  Both the dart and the monkey would fall the same __________ in the same amount of _______ &amp; would meet only if the dart was ….</a:t>
            </a:r>
          </a:p>
          <a:p>
            <a:r>
              <a:rPr lang="en-US" b="1" dirty="0" smtClean="0">
                <a:solidFill>
                  <a:schemeClr val="bg1"/>
                </a:solidFill>
              </a:rPr>
              <a:t>Furthermore: If the dart gun was a high velocity gun, the monkey would be hit closer to it’s starting point.  If the gun was a slow-velocity gun, the monkey would be hit further from its starting point.</a:t>
            </a:r>
          </a:p>
        </p:txBody>
      </p:sp>
    </p:spTree>
    <p:extLst>
      <p:ext uri="{BB962C8B-B14F-4D97-AF65-F5344CB8AC3E}">
        <p14:creationId xmlns:p14="http://schemas.microsoft.com/office/powerpoint/2010/main" val="373756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fade">
                                      <p:cBhvr>
                                        <p:cTn id="7" dur="500"/>
                                        <p:tgtEl>
                                          <p:spTgt spid="8">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0" end="10"/>
                                            </p:txEl>
                                          </p:spTgt>
                                        </p:tgtEl>
                                        <p:attrNameLst>
                                          <p:attrName>style.visibility</p:attrName>
                                        </p:attrNameLst>
                                      </p:cBhvr>
                                      <p:to>
                                        <p:strVal val="visible"/>
                                      </p:to>
                                    </p:set>
                                    <p:animEffect transition="in" filter="fade">
                                      <p:cBhvr>
                                        <p:cTn id="12" dur="500"/>
                                        <p:tgtEl>
                                          <p:spTgt spid="8">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animEffect transition="in" filter="fade">
                                      <p:cBhvr>
                                        <p:cTn id="1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5355312"/>
          </a:xfrm>
          <a:prstGeom prst="rect">
            <a:avLst/>
          </a:prstGeom>
        </p:spPr>
        <p:txBody>
          <a:bodyPr wrap="square">
            <a:spAutoFit/>
          </a:bodyPr>
          <a:lstStyle/>
          <a:p>
            <a:r>
              <a:rPr lang="en-US" sz="2800" b="1" dirty="0" smtClean="0">
                <a:solidFill>
                  <a:schemeClr val="bg1"/>
                </a:solidFill>
              </a:rPr>
              <a:t>7.6	 Tides</a:t>
            </a:r>
            <a:endParaRPr lang="en-US" b="1" dirty="0">
              <a:solidFill>
                <a:schemeClr val="bg1"/>
              </a:solidFill>
            </a:endParaRPr>
          </a:p>
          <a:p>
            <a:r>
              <a:rPr lang="en-US" sz="2400" b="1" dirty="0">
                <a:solidFill>
                  <a:schemeClr val="bg1"/>
                </a:solidFill>
              </a:rPr>
              <a:t>What causes the tides? </a:t>
            </a:r>
            <a:endParaRPr lang="en-US" sz="2400" b="1" dirty="0" smtClean="0">
              <a:solidFill>
                <a:schemeClr val="bg1"/>
              </a:solidFill>
            </a:endParaRPr>
          </a:p>
          <a:p>
            <a:endParaRPr lang="en-US" sz="2400" b="1" dirty="0">
              <a:solidFill>
                <a:schemeClr val="bg1"/>
              </a:solidFill>
            </a:endParaRPr>
          </a:p>
          <a:p>
            <a:r>
              <a:rPr lang="en-US" sz="2400" b="1" dirty="0">
                <a:solidFill>
                  <a:schemeClr val="bg1"/>
                </a:solidFill>
              </a:rPr>
              <a:t>(The Sun also has quite a large effect, but for all practical purposes we can ignore the effects of all the other heavenly bodies</a:t>
            </a:r>
            <a:r>
              <a:rPr lang="en-US" sz="2400" b="1" dirty="0" smtClean="0">
                <a:solidFill>
                  <a:schemeClr val="bg1"/>
                </a:solidFill>
              </a:rPr>
              <a:t>). Why?</a:t>
            </a:r>
            <a:endParaRPr lang="en-US" sz="2400" b="1" dirty="0">
              <a:solidFill>
                <a:schemeClr val="bg1"/>
              </a:solidFill>
            </a:endParaRPr>
          </a:p>
          <a:p>
            <a:endParaRPr lang="en-US" sz="2400" b="1" dirty="0">
              <a:solidFill>
                <a:schemeClr val="bg1"/>
              </a:solidFill>
            </a:endParaRPr>
          </a:p>
          <a:p>
            <a:r>
              <a:rPr lang="en-US" sz="2400" b="1" dirty="0">
                <a:solidFill>
                  <a:schemeClr val="bg1"/>
                </a:solidFill>
              </a:rPr>
              <a:t> …Therefore the Moon pulls the water upwards on the near side of the Earth, and downwards on the far side, but the downward force is weaker. The Earth also pulls the water downwards equally (and much more strongly) on both sides, so the net force is always downwards, and the oceans don't fall off. </a:t>
            </a:r>
          </a:p>
          <a:p>
            <a:endParaRPr lang="en-US" sz="2400" b="1" dirty="0">
              <a:solidFill>
                <a:schemeClr val="bg1"/>
              </a:solidFill>
            </a:endParaRP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81000" y="1741944"/>
            <a:ext cx="8458200" cy="1569660"/>
          </a:xfrm>
          <a:prstGeom prst="rect">
            <a:avLst/>
          </a:prstGeom>
        </p:spPr>
        <p:txBody>
          <a:bodyPr wrap="square">
            <a:spAutoFit/>
          </a:bodyPr>
          <a:lstStyle/>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296" y="4905703"/>
            <a:ext cx="532790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362908" y="5782003"/>
            <a:ext cx="799892" cy="259109"/>
          </a:xfrm>
          <a:prstGeom prst="rect">
            <a:avLst/>
          </a:prstGeom>
          <a:solidFill>
            <a:schemeClr val="accent2">
              <a:lumMod val="60000"/>
              <a:lumOff val="40000"/>
              <a:alpha val="57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52800" y="6217891"/>
            <a:ext cx="799892" cy="259109"/>
          </a:xfrm>
          <a:prstGeom prst="rect">
            <a:avLst/>
          </a:prstGeom>
          <a:solidFill>
            <a:schemeClr val="tx2">
              <a:lumMod val="60000"/>
              <a:lumOff val="40000"/>
              <a:alpha val="57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23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500"/>
                                        <p:tgtEl>
                                          <p:spTgt spid="1945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5324535"/>
          </a:xfrm>
          <a:prstGeom prst="rect">
            <a:avLst/>
          </a:prstGeom>
        </p:spPr>
        <p:txBody>
          <a:bodyPr wrap="square">
            <a:spAutoFit/>
          </a:bodyPr>
          <a:lstStyle/>
          <a:p>
            <a:r>
              <a:rPr lang="en-US" sz="2800" b="1" dirty="0" smtClean="0">
                <a:solidFill>
                  <a:schemeClr val="bg1"/>
                </a:solidFill>
              </a:rPr>
              <a:t>7.6	 Tides</a:t>
            </a:r>
            <a:endParaRPr lang="en-US" b="1" dirty="0">
              <a:solidFill>
                <a:schemeClr val="bg1"/>
              </a:solidFill>
            </a:endParaRPr>
          </a:p>
          <a:p>
            <a:r>
              <a:rPr lang="en-US" sz="2400" b="1" dirty="0">
                <a:solidFill>
                  <a:schemeClr val="bg1"/>
                </a:solidFill>
              </a:rPr>
              <a:t>What </a:t>
            </a:r>
            <a:r>
              <a:rPr lang="en-US" sz="2400" b="1" dirty="0" smtClean="0">
                <a:solidFill>
                  <a:schemeClr val="bg1"/>
                </a:solidFill>
              </a:rPr>
              <a:t>are these different tides called?</a:t>
            </a:r>
          </a:p>
          <a:p>
            <a:endParaRPr lang="en-US" sz="2400" b="1" dirty="0">
              <a:solidFill>
                <a:schemeClr val="bg1"/>
              </a:solidFill>
            </a:endParaRPr>
          </a:p>
          <a:p>
            <a:r>
              <a:rPr lang="en-US" sz="2400" b="1" dirty="0">
                <a:solidFill>
                  <a:schemeClr val="bg1"/>
                </a:solidFill>
              </a:rPr>
              <a:t>In order to better understand different tides we can now add in the effects of the sun…</a:t>
            </a:r>
          </a:p>
          <a:p>
            <a:endParaRPr lang="en-US" sz="2400" b="1" dirty="0">
              <a:solidFill>
                <a:schemeClr val="bg1"/>
              </a:solidFill>
            </a:endParaRPr>
          </a:p>
          <a:p>
            <a:r>
              <a:rPr lang="en-US" sz="2400" b="1" dirty="0">
                <a:solidFill>
                  <a:schemeClr val="bg1"/>
                </a:solidFill>
              </a:rPr>
              <a:t>The Sun's gravity also produces tides that are about half as strong as the Moon's and produces its own pair of tidal bulges. They </a:t>
            </a:r>
            <a:r>
              <a:rPr lang="en-US" sz="2400" b="1" i="1" dirty="0">
                <a:solidFill>
                  <a:schemeClr val="bg1"/>
                </a:solidFill>
              </a:rPr>
              <a:t>combine</a:t>
            </a:r>
            <a:r>
              <a:rPr lang="en-US" sz="2400" b="1" dirty="0">
                <a:solidFill>
                  <a:schemeClr val="bg1"/>
                </a:solidFill>
              </a:rPr>
              <a:t> with the lunar </a:t>
            </a:r>
            <a:r>
              <a:rPr lang="en-US" sz="2400" b="1" dirty="0" smtClean="0">
                <a:solidFill>
                  <a:schemeClr val="bg1"/>
                </a:solidFill>
              </a:rPr>
              <a:t>tides…</a:t>
            </a:r>
          </a:p>
          <a:p>
            <a:endParaRPr lang="en-US" sz="2400" b="1" dirty="0">
              <a:solidFill>
                <a:schemeClr val="bg1"/>
              </a:solidFill>
            </a:endParaRPr>
          </a:p>
          <a:p>
            <a:r>
              <a:rPr lang="en-US" sz="2400" b="1" dirty="0" smtClean="0">
                <a:solidFill>
                  <a:schemeClr val="bg1"/>
                </a:solidFill>
              </a:rPr>
              <a:t>…to make the extremes “worse” OR temper the tidal difference</a:t>
            </a:r>
          </a:p>
          <a:p>
            <a:endParaRPr lang="en-US" sz="2400" b="1" dirty="0">
              <a:solidFill>
                <a:schemeClr val="bg1"/>
              </a:solidFill>
            </a:endParaRPr>
          </a:p>
          <a:p>
            <a:endParaRPr lang="en-US" sz="2400" b="1" dirty="0" smtClean="0">
              <a:solidFill>
                <a:schemeClr val="bg1"/>
              </a:solidFill>
            </a:endParaRPr>
          </a:p>
          <a:p>
            <a:r>
              <a:rPr lang="en-US" sz="2400" b="1" dirty="0" smtClean="0">
                <a:solidFill>
                  <a:schemeClr val="bg1"/>
                </a:solidFill>
              </a:rPr>
              <a:t>These are called, respectively, SPRING tides and NEAP tides.</a:t>
            </a:r>
            <a:endParaRPr lang="en-US" sz="2400" b="1" dirty="0">
              <a:solidFill>
                <a:schemeClr val="bg1"/>
              </a:solidFill>
            </a:endParaRPr>
          </a:p>
        </p:txBody>
      </p:sp>
      <p:sp>
        <p:nvSpPr>
          <p:cNvPr id="3" name="Rectangle 2"/>
          <p:cNvSpPr/>
          <p:nvPr/>
        </p:nvSpPr>
        <p:spPr>
          <a:xfrm>
            <a:off x="381000" y="1741944"/>
            <a:ext cx="8458200" cy="1569660"/>
          </a:xfrm>
          <a:prstGeom prst="rect">
            <a:avLst/>
          </a:prstGeom>
        </p:spPr>
        <p:txBody>
          <a:bodyPr wrap="square">
            <a:spAutoFit/>
          </a:bodyPr>
          <a:lstStyle/>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21344712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1631216"/>
          </a:xfrm>
          <a:prstGeom prst="rect">
            <a:avLst/>
          </a:prstGeom>
        </p:spPr>
        <p:txBody>
          <a:bodyPr wrap="square">
            <a:spAutoFit/>
          </a:bodyPr>
          <a:lstStyle/>
          <a:p>
            <a:r>
              <a:rPr lang="en-US" sz="2800" b="1" dirty="0" smtClean="0">
                <a:solidFill>
                  <a:schemeClr val="bg1"/>
                </a:solidFill>
              </a:rPr>
              <a:t>7.6	 Tides</a:t>
            </a:r>
            <a:endParaRPr lang="en-US" b="1" dirty="0">
              <a:solidFill>
                <a:schemeClr val="bg1"/>
              </a:solidFill>
            </a:endParaRPr>
          </a:p>
          <a:p>
            <a:r>
              <a:rPr lang="en-US" sz="2400" b="1" dirty="0">
                <a:solidFill>
                  <a:schemeClr val="bg1"/>
                </a:solidFill>
              </a:rPr>
              <a:t>What </a:t>
            </a:r>
            <a:r>
              <a:rPr lang="en-US" sz="2400" b="1" dirty="0" smtClean="0">
                <a:solidFill>
                  <a:schemeClr val="bg1"/>
                </a:solidFill>
              </a:rPr>
              <a:t>are these different tides called?</a:t>
            </a:r>
          </a:p>
          <a:p>
            <a:endParaRPr lang="en-US" sz="2400" b="1" dirty="0" smtClean="0">
              <a:solidFill>
                <a:schemeClr val="bg1"/>
              </a:solidFill>
            </a:endParaRPr>
          </a:p>
          <a:p>
            <a:r>
              <a:rPr lang="en-US" sz="2400" b="1" dirty="0" smtClean="0">
                <a:solidFill>
                  <a:schemeClr val="bg1"/>
                </a:solidFill>
              </a:rPr>
              <a:t>These are called, respectively, SPRING tides and NEAP tides.</a:t>
            </a:r>
            <a:endParaRPr lang="en-US" sz="2400" b="1" dirty="0">
              <a:solidFill>
                <a:schemeClr val="bg1"/>
              </a:solidFill>
            </a:endParaRPr>
          </a:p>
        </p:txBody>
      </p:sp>
      <p:sp>
        <p:nvSpPr>
          <p:cNvPr id="3" name="Rectangle 2"/>
          <p:cNvSpPr/>
          <p:nvPr/>
        </p:nvSpPr>
        <p:spPr>
          <a:xfrm>
            <a:off x="381000" y="1741944"/>
            <a:ext cx="8458200" cy="1569660"/>
          </a:xfrm>
          <a:prstGeom prst="rect">
            <a:avLst/>
          </a:prstGeom>
        </p:spPr>
        <p:txBody>
          <a:bodyPr wrap="square">
            <a:spAutoFit/>
          </a:bodyPr>
          <a:lstStyle/>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752047"/>
            <a:ext cx="5455241" cy="303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6368163" y="2730062"/>
            <a:ext cx="1828800" cy="1447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200" b="0" i="0" u="none" strike="noStrike" cap="none" normalizeH="0" baseline="0" dirty="0" smtClean="0">
                <a:ln>
                  <a:noFill/>
                </a:ln>
                <a:solidFill>
                  <a:schemeClr val="tx1"/>
                </a:solidFill>
                <a:effectLst/>
                <a:latin typeface="Calibri" pitchFamily="34" charset="0"/>
                <a:cs typeface="Arial" pitchFamily="34" charset="0"/>
              </a:rPr>
              <a:t>At new and full moon, the Sun and Moon produce tidal bulges that add together to produce extreme tides. These are called </a:t>
            </a:r>
            <a:r>
              <a:rPr kumimoji="0" lang="en-US" altLang="en-US" sz="1200" b="1" i="0" u="none" strike="noStrike" cap="none" normalizeH="0" baseline="0" dirty="0" smtClean="0">
                <a:ln>
                  <a:noFill/>
                </a:ln>
                <a:solidFill>
                  <a:schemeClr val="tx1"/>
                </a:solidFill>
                <a:effectLst/>
                <a:latin typeface="Calibri" pitchFamily="34" charset="0"/>
                <a:cs typeface="Arial" pitchFamily="34" charset="0"/>
              </a:rPr>
              <a:t>spring tides</a:t>
            </a:r>
            <a:r>
              <a:rPr kumimoji="0" lang="en-US" altLang="en-US" sz="1200" b="0" i="0" u="none" strike="noStrike" cap="none" normalizeH="0" baseline="0" dirty="0" smtClean="0">
                <a:ln>
                  <a:noFill/>
                </a:ln>
                <a:solidFill>
                  <a:schemeClr val="tx1"/>
                </a:solidFill>
                <a:effectLst/>
                <a:latin typeface="Calibri" pitchFamily="34" charset="0"/>
                <a:cs typeface="Arial" pitchFamily="34" charset="0"/>
              </a:rPr>
              <a:t> (the waters really spring up!)</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6"/>
          <p:cNvSpPr txBox="1">
            <a:spLocks noChangeArrowheads="1"/>
          </p:cNvSpPr>
          <p:nvPr/>
        </p:nvSpPr>
        <p:spPr bwMode="auto">
          <a:xfrm>
            <a:off x="4657931" y="5559273"/>
            <a:ext cx="9144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cs typeface="Arial" pitchFamily="34" charset="0"/>
              </a:rPr>
              <a:t>Sun &amp; moon are lined up!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6"/>
          <p:cNvSpPr/>
          <p:nvPr/>
        </p:nvSpPr>
        <p:spPr>
          <a:xfrm>
            <a:off x="1066800" y="4876800"/>
            <a:ext cx="2209800" cy="9110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62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5555"/>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64" y="685800"/>
            <a:ext cx="8972135" cy="1631216"/>
          </a:xfrm>
          <a:prstGeom prst="rect">
            <a:avLst/>
          </a:prstGeom>
        </p:spPr>
        <p:txBody>
          <a:bodyPr wrap="square">
            <a:spAutoFit/>
          </a:bodyPr>
          <a:lstStyle/>
          <a:p>
            <a:r>
              <a:rPr lang="en-US" sz="2800" b="1" dirty="0" smtClean="0">
                <a:solidFill>
                  <a:schemeClr val="bg1"/>
                </a:solidFill>
              </a:rPr>
              <a:t>7.6	 Tides</a:t>
            </a:r>
            <a:endParaRPr lang="en-US" b="1" dirty="0">
              <a:solidFill>
                <a:schemeClr val="bg1"/>
              </a:solidFill>
            </a:endParaRPr>
          </a:p>
          <a:p>
            <a:r>
              <a:rPr lang="en-US" sz="2400" b="1" dirty="0">
                <a:solidFill>
                  <a:schemeClr val="bg1"/>
                </a:solidFill>
              </a:rPr>
              <a:t>What </a:t>
            </a:r>
            <a:r>
              <a:rPr lang="en-US" sz="2400" b="1" dirty="0" smtClean="0">
                <a:solidFill>
                  <a:schemeClr val="bg1"/>
                </a:solidFill>
              </a:rPr>
              <a:t>are these different tides called?</a:t>
            </a:r>
          </a:p>
          <a:p>
            <a:endParaRPr lang="en-US" sz="2400" b="1" dirty="0" smtClean="0">
              <a:solidFill>
                <a:schemeClr val="bg1"/>
              </a:solidFill>
            </a:endParaRPr>
          </a:p>
          <a:p>
            <a:r>
              <a:rPr lang="en-US" sz="2400" b="1" dirty="0" smtClean="0">
                <a:solidFill>
                  <a:schemeClr val="bg1"/>
                </a:solidFill>
              </a:rPr>
              <a:t>These are called, respectively, SPRING tides and NEAP tides.</a:t>
            </a:r>
            <a:endParaRPr lang="en-US" sz="2400" b="1" dirty="0">
              <a:solidFill>
                <a:schemeClr val="bg1"/>
              </a:solidFill>
            </a:endParaRPr>
          </a:p>
        </p:txBody>
      </p:sp>
      <p:sp>
        <p:nvSpPr>
          <p:cNvPr id="3" name="Rectangle 2"/>
          <p:cNvSpPr/>
          <p:nvPr/>
        </p:nvSpPr>
        <p:spPr>
          <a:xfrm>
            <a:off x="381000" y="1741944"/>
            <a:ext cx="8458200" cy="1569660"/>
          </a:xfrm>
          <a:prstGeom prst="rect">
            <a:avLst/>
          </a:prstGeom>
        </p:spPr>
        <p:txBody>
          <a:bodyPr wrap="square">
            <a:spAutoFit/>
          </a:bodyPr>
          <a:lstStyle/>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sp>
        <p:nvSpPr>
          <p:cNvPr id="7" name="Text Box 3"/>
          <p:cNvSpPr txBox="1">
            <a:spLocks noChangeArrowheads="1"/>
          </p:cNvSpPr>
          <p:nvPr/>
        </p:nvSpPr>
        <p:spPr bwMode="auto">
          <a:xfrm>
            <a:off x="5181600" y="2629765"/>
            <a:ext cx="2011363" cy="13916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cs typeface="Arial" pitchFamily="34" charset="0"/>
              </a:rPr>
              <a:t>When the Moon and Sun are at right angles to each other (1st &amp; 3rd quarter), the solar tides reduce the lunar tides and you have </a:t>
            </a:r>
            <a:r>
              <a:rPr kumimoji="0" lang="en-US" altLang="en-US" sz="1400" b="1" i="0" u="none" strike="noStrike" cap="none" normalizeH="0" baseline="0" dirty="0" smtClean="0">
                <a:ln>
                  <a:noFill/>
                </a:ln>
                <a:solidFill>
                  <a:schemeClr val="tx1"/>
                </a:solidFill>
                <a:effectLst/>
                <a:latin typeface="Calibri" pitchFamily="34" charset="0"/>
                <a:cs typeface="Arial" pitchFamily="34" charset="0"/>
              </a:rPr>
              <a:t>neap tide</a:t>
            </a:r>
            <a:r>
              <a:rPr kumimoji="0" lang="en-US" altLang="en-US" sz="1200" b="1" i="0" u="none" strike="noStrike" cap="none" normalizeH="0" baseline="0" dirty="0" smtClean="0">
                <a:ln>
                  <a:noFill/>
                </a:ln>
                <a:solidFill>
                  <a:schemeClr val="tx1"/>
                </a:solidFill>
                <a:effectLst/>
                <a:latin typeface="Calibri" pitchFamily="34" charset="0"/>
                <a:cs typeface="Arial" pitchFamily="34" charset="0"/>
              </a:rPr>
              <a:t>s</a:t>
            </a:r>
            <a:endParaRPr kumimoji="0" lang="en-US" altLang="en-US" sz="1200" b="0" i="0" u="none" strike="noStrike" cap="none" normalizeH="0" baseline="0" dirty="0" smtClean="0">
              <a:ln>
                <a:noFill/>
              </a:ln>
              <a:solidFill>
                <a:schemeClr val="tx1"/>
              </a:solidFill>
              <a:effectLst/>
              <a:latin typeface="Times New Roman" pitchFamily="18" charset="0"/>
              <a:cs typeface="Arial" pitchFamily="34" charset="0"/>
            </a:endParaRPr>
          </a:p>
        </p:txBody>
      </p:sp>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37283"/>
            <a:ext cx="4038600" cy="400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3743531" y="6007100"/>
            <a:ext cx="914400" cy="641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Sun &amp; moon are at 90</a:t>
            </a:r>
            <a:r>
              <a:rPr kumimoji="0" lang="en-US" altLang="en-US" sz="1100" b="0" i="0" u="none" strike="noStrike" cap="none" normalizeH="0" baseline="30000" dirty="0" smtClean="0">
                <a:ln>
                  <a:noFill/>
                </a:ln>
                <a:solidFill>
                  <a:schemeClr val="tx1"/>
                </a:solidFill>
                <a:effectLst/>
                <a:latin typeface="Calibri" pitchFamily="34" charset="0"/>
                <a:cs typeface="Arial" pitchFamily="34" charset="0"/>
              </a:rPr>
              <a:t>o</a:t>
            </a: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 to each other!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Oval 10"/>
          <p:cNvSpPr/>
          <p:nvPr/>
        </p:nvSpPr>
        <p:spPr>
          <a:xfrm>
            <a:off x="21854" y="5737377"/>
            <a:ext cx="2209800" cy="9110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Callout 7"/>
          <p:cNvSpPr/>
          <p:nvPr/>
        </p:nvSpPr>
        <p:spPr>
          <a:xfrm>
            <a:off x="4660559" y="4045103"/>
            <a:ext cx="4255376" cy="2670512"/>
          </a:xfrm>
          <a:prstGeom prst="cloudCallout">
            <a:avLst>
              <a:gd name="adj1" fmla="val -118288"/>
              <a:gd name="adj2" fmla="val 195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a:t>Middle English, from Old English </a:t>
            </a:r>
            <a:r>
              <a:rPr lang="en-US" dirty="0" err="1"/>
              <a:t>nepflod</a:t>
            </a:r>
            <a:r>
              <a:rPr lang="en-US" dirty="0"/>
              <a:t> "neap flood," the tide occurring at the end of the first and third quarters of the lunar month</a:t>
            </a:r>
          </a:p>
        </p:txBody>
      </p:sp>
    </p:spTree>
    <p:extLst>
      <p:ext uri="{BB962C8B-B14F-4D97-AF65-F5344CB8AC3E}">
        <p14:creationId xmlns:p14="http://schemas.microsoft.com/office/powerpoint/2010/main" val="408258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odive.com/wp-content/uploads/2011/06/vintage-backgrounds/dark-vint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i.ytimg.com/vi/Daiz6iqSIE0/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2" name="Rectangle 1"/>
          <p:cNvSpPr/>
          <p:nvPr/>
        </p:nvSpPr>
        <p:spPr>
          <a:xfrm>
            <a:off x="171864" y="685800"/>
            <a:ext cx="8972135" cy="2954655"/>
          </a:xfrm>
          <a:prstGeom prst="rect">
            <a:avLst/>
          </a:prstGeom>
        </p:spPr>
        <p:txBody>
          <a:bodyPr wrap="square">
            <a:spAutoFit/>
          </a:bodyPr>
          <a:lstStyle/>
          <a:p>
            <a:r>
              <a:rPr lang="en-US" sz="2800" b="1" dirty="0" smtClean="0">
                <a:solidFill>
                  <a:schemeClr val="bg1"/>
                </a:solidFill>
              </a:rPr>
              <a:t>7.6	 Tides</a:t>
            </a:r>
          </a:p>
          <a:p>
            <a:endParaRPr lang="en-US" b="1" dirty="0">
              <a:solidFill>
                <a:schemeClr val="bg1"/>
              </a:solidFill>
            </a:endParaRPr>
          </a:p>
          <a:p>
            <a:r>
              <a:rPr lang="en-US" b="1" dirty="0">
                <a:solidFill>
                  <a:schemeClr val="bg1"/>
                </a:solidFill>
              </a:rPr>
              <a:t>What causes the tides? </a:t>
            </a:r>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endParaRPr lang="en-US" b="1" dirty="0" smtClean="0">
              <a:solidFill>
                <a:schemeClr val="bg1"/>
              </a:solidFill>
            </a:endParaRPr>
          </a:p>
          <a:p>
            <a:endParaRPr lang="en-US" b="1" dirty="0" smtClean="0">
              <a:solidFill>
                <a:schemeClr val="bg1"/>
              </a:solidFill>
            </a:endParaRPr>
          </a:p>
          <a:p>
            <a:endParaRPr lang="en-US" b="1" dirty="0">
              <a:solidFill>
                <a:schemeClr val="bg1"/>
              </a:solidFill>
            </a:endParaRPr>
          </a:p>
          <a:p>
            <a:endParaRPr lang="en-US" sz="1600" b="1" dirty="0" smtClean="0">
              <a:solidFill>
                <a:schemeClr val="bg1"/>
              </a:solidFill>
            </a:endParaRPr>
          </a:p>
          <a:p>
            <a:endParaRPr lang="en-US" sz="1600" b="1" dirty="0">
              <a:solidFill>
                <a:schemeClr val="bg1"/>
              </a:solidFill>
            </a:endParaRPr>
          </a:p>
        </p:txBody>
      </p:sp>
      <p:sp>
        <p:nvSpPr>
          <p:cNvPr id="3" name="Rectangle 2"/>
          <p:cNvSpPr/>
          <p:nvPr/>
        </p:nvSpPr>
        <p:spPr>
          <a:xfrm>
            <a:off x="381000" y="1741944"/>
            <a:ext cx="8458200" cy="1569660"/>
          </a:xfrm>
          <a:prstGeom prst="rect">
            <a:avLst/>
          </a:prstGeom>
        </p:spPr>
        <p:txBody>
          <a:bodyPr wrap="square">
            <a:spAutoFit/>
          </a:bodyPr>
          <a:lstStyle/>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sp>
        <p:nvSpPr>
          <p:cNvPr id="7" name="Rectangle 6"/>
          <p:cNvSpPr/>
          <p:nvPr/>
        </p:nvSpPr>
        <p:spPr>
          <a:xfrm>
            <a:off x="381000" y="5334000"/>
            <a:ext cx="3048000" cy="1200329"/>
          </a:xfrm>
          <a:prstGeom prst="rect">
            <a:avLst/>
          </a:prstGeom>
        </p:spPr>
        <p:txBody>
          <a:bodyPr wrap="square">
            <a:spAutoFit/>
          </a:bodyPr>
          <a:lstStyle/>
          <a:p>
            <a:r>
              <a:rPr lang="en-US" sz="2400" b="1" dirty="0">
                <a:hlinkClick r:id="rId4"/>
              </a:rPr>
              <a:t>Hewitt-Drew-it! PHYSICS 48.Ocean Tides - YouTube</a:t>
            </a:r>
            <a:endParaRPr lang="en-US" sz="2400" b="1" dirty="0"/>
          </a:p>
        </p:txBody>
      </p:sp>
      <p:pic>
        <p:nvPicPr>
          <p:cNvPr id="17414" name="Picture 6" descr="Image result for hewitt dewitt tid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379369"/>
            <a:ext cx="3733800" cy="2099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Rectangle 9"/>
          <p:cNvSpPr/>
          <p:nvPr/>
        </p:nvSpPr>
        <p:spPr>
          <a:xfrm>
            <a:off x="5562600" y="5580222"/>
            <a:ext cx="3086140" cy="954107"/>
          </a:xfrm>
          <a:prstGeom prst="rect">
            <a:avLst/>
          </a:prstGeom>
        </p:spPr>
        <p:txBody>
          <a:bodyPr wrap="square">
            <a:spAutoFit/>
          </a:bodyPr>
          <a:lstStyle/>
          <a:p>
            <a:r>
              <a:rPr lang="en-US" sz="2800" dirty="0">
                <a:hlinkClick r:id="rId6" tooltip="Tides: Crash Course Astronomy #8"/>
              </a:rPr>
              <a:t>Tides: Crash Course Astronomy #8 </a:t>
            </a:r>
            <a:endParaRPr lang="en-US" sz="2800" dirty="0"/>
          </a:p>
        </p:txBody>
      </p:sp>
      <p:pic>
        <p:nvPicPr>
          <p:cNvPr id="17420" name="Picture 12" descr="Image result for crash course tides astronom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2829186"/>
            <a:ext cx="3524665" cy="1981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81000" y="5352871"/>
            <a:ext cx="2773952" cy="1200329"/>
          </a:xfrm>
          <a:prstGeom prst="rect">
            <a:avLst/>
          </a:prstGeom>
        </p:spPr>
        <p:txBody>
          <a:bodyPr wrap="square">
            <a:spAutoFit/>
          </a:bodyPr>
          <a:lstStyle/>
          <a:p>
            <a:r>
              <a:rPr lang="en-US" sz="2400" b="1" dirty="0">
                <a:hlinkClick r:id="rId8"/>
              </a:rPr>
              <a:t>Hewitt-Drew-it! PHYSICS 48.Ocean Tides - YouTube</a:t>
            </a:r>
            <a:endParaRPr lang="en-US" sz="2400" b="1" dirty="0"/>
          </a:p>
        </p:txBody>
      </p:sp>
    </p:spTree>
    <p:extLst>
      <p:ext uri="{BB962C8B-B14F-4D97-AF65-F5344CB8AC3E}">
        <p14:creationId xmlns:p14="http://schemas.microsoft.com/office/powerpoint/2010/main" val="647673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ig bang to big cru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107" y="1093076"/>
            <a:ext cx="6934200" cy="519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11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ig bang to big crunch"/>
          <p:cNvPicPr>
            <a:picLocks noChangeAspect="1" noChangeArrowheads="1"/>
          </p:cNvPicPr>
          <p:nvPr/>
        </p:nvPicPr>
        <p:blipFill rotWithShape="1">
          <a:blip r:embed="rId4">
            <a:extLst>
              <a:ext uri="{28A0092B-C50C-407E-A947-70E740481C1C}">
                <a14:useLocalDpi xmlns:a14="http://schemas.microsoft.com/office/drawing/2010/main" val="0"/>
              </a:ext>
            </a:extLst>
          </a:blip>
          <a:srcRect b="23923"/>
          <a:stretch/>
        </p:blipFill>
        <p:spPr bwMode="auto">
          <a:xfrm>
            <a:off x="457200" y="1066800"/>
            <a:ext cx="5612994" cy="548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big bang to big crunch"/>
          <p:cNvPicPr>
            <a:picLocks noChangeAspect="1" noChangeArrowheads="1"/>
          </p:cNvPicPr>
          <p:nvPr/>
        </p:nvPicPr>
        <p:blipFill rotWithShape="1">
          <a:blip r:embed="rId5">
            <a:extLst>
              <a:ext uri="{28A0092B-C50C-407E-A947-70E740481C1C}">
                <a14:useLocalDpi xmlns:a14="http://schemas.microsoft.com/office/drawing/2010/main" val="0"/>
              </a:ext>
            </a:extLst>
          </a:blip>
          <a:srcRect l="3155" t="49992" r="67574"/>
          <a:stretch/>
        </p:blipFill>
        <p:spPr bwMode="auto">
          <a:xfrm>
            <a:off x="7057077" y="4664174"/>
            <a:ext cx="1662319" cy="21268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big bang to big crunch"/>
          <p:cNvPicPr>
            <a:picLocks noChangeAspect="1" noChangeArrowheads="1"/>
          </p:cNvPicPr>
          <p:nvPr/>
        </p:nvPicPr>
        <p:blipFill rotWithShape="1">
          <a:blip r:embed="rId5">
            <a:extLst>
              <a:ext uri="{28A0092B-C50C-407E-A947-70E740481C1C}">
                <a14:useLocalDpi xmlns:a14="http://schemas.microsoft.com/office/drawing/2010/main" val="0"/>
              </a:ext>
            </a:extLst>
          </a:blip>
          <a:srcRect l="34321" t="50000" r="34986"/>
          <a:stretch/>
        </p:blipFill>
        <p:spPr bwMode="auto">
          <a:xfrm>
            <a:off x="6080704" y="2839452"/>
            <a:ext cx="1615496" cy="1970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big bang to big crunch"/>
          <p:cNvPicPr>
            <a:picLocks noChangeAspect="1" noChangeArrowheads="1"/>
          </p:cNvPicPr>
          <p:nvPr/>
        </p:nvPicPr>
        <p:blipFill rotWithShape="1">
          <a:blip r:embed="rId5">
            <a:extLst>
              <a:ext uri="{28A0092B-C50C-407E-A947-70E740481C1C}">
                <a14:useLocalDpi xmlns:a14="http://schemas.microsoft.com/office/drawing/2010/main" val="0"/>
              </a:ext>
            </a:extLst>
          </a:blip>
          <a:srcRect l="66688" t="46450"/>
          <a:stretch/>
        </p:blipFill>
        <p:spPr bwMode="auto">
          <a:xfrm>
            <a:off x="7010400" y="782052"/>
            <a:ext cx="1708996"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750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9015" y="762000"/>
            <a:ext cx="6781385" cy="5909310"/>
          </a:xfrm>
          <a:prstGeom prst="rect">
            <a:avLst/>
          </a:prstGeom>
        </p:spPr>
        <p:txBody>
          <a:bodyPr wrap="square">
            <a:spAutoFit/>
          </a:bodyPr>
          <a:lstStyle/>
          <a:p>
            <a:r>
              <a:rPr lang="en-US" dirty="0">
                <a:solidFill>
                  <a:schemeClr val="bg1"/>
                </a:solidFill>
              </a:rPr>
              <a:t>One of the biggest discoveries of modern astronomy is the presence of dark energy. This is a type of energy that exists all through </a:t>
            </a:r>
            <a:r>
              <a:rPr lang="en-US" dirty="0" err="1">
                <a:solidFill>
                  <a:schemeClr val="bg1"/>
                </a:solidFill>
              </a:rPr>
              <a:t>outerspace</a:t>
            </a:r>
            <a:r>
              <a:rPr lang="en-US" dirty="0">
                <a:solidFill>
                  <a:schemeClr val="bg1"/>
                </a:solidFill>
              </a:rPr>
              <a:t>, which is counteracting the force of gravity and causing the universe to expand. </a:t>
            </a:r>
            <a:r>
              <a:rPr lang="en-US" dirty="0" smtClean="0">
                <a:solidFill>
                  <a:schemeClr val="bg1"/>
                </a:solidFill>
              </a:rPr>
              <a:t>An </a:t>
            </a:r>
            <a:r>
              <a:rPr lang="en-US" dirty="0">
                <a:solidFill>
                  <a:schemeClr val="bg1"/>
                </a:solidFill>
              </a:rPr>
              <a:t>interesting feature of the expansion of the universe is that it can expand faster than the speed of light.</a:t>
            </a:r>
          </a:p>
          <a:p>
            <a:endParaRPr lang="en-US" dirty="0">
              <a:solidFill>
                <a:schemeClr val="bg1"/>
              </a:solidFill>
            </a:endParaRPr>
          </a:p>
          <a:p>
            <a:r>
              <a:rPr lang="en-US" dirty="0">
                <a:solidFill>
                  <a:schemeClr val="bg1"/>
                </a:solidFill>
              </a:rPr>
              <a:t>The Big Rip would be the fate of the universe if dark energy was strong enough to fully counteract the force of gravity. In billions of years every galaxy will be "moving" away from us faster than the speed of light, meaning that no particle from another galaxy will be able to interact with our own galaxy. For all intents and purposes, the extent of the observable universe will be only our own Milky Way. As time goes on, even the gravity of the Milky Way will not be strong enough to hold it together, and its stars will start receding from each other. A mere 60 million years before the final big rip, you will be able to look up into the sky and not see a single star other than the Sun.</a:t>
            </a:r>
          </a:p>
          <a:p>
            <a:endParaRPr lang="en-US" dirty="0">
              <a:solidFill>
                <a:schemeClr val="bg1"/>
              </a:solidFill>
            </a:endParaRPr>
          </a:p>
          <a:p>
            <a:r>
              <a:rPr lang="en-US" dirty="0">
                <a:solidFill>
                  <a:schemeClr val="bg1"/>
                </a:solidFill>
              </a:rPr>
              <a:t>Three months before the end of universe, the solar system will be flung apart as dark energy overcomes the gravity of the Sun. In the last minutes the Earth itself will start to disintegrate, and an instant before the end all subatomic particles will be ripped apart.</a:t>
            </a:r>
          </a:p>
        </p:txBody>
      </p:sp>
      <p:pic>
        <p:nvPicPr>
          <p:cNvPr id="8" name="Picture 8" descr="Image result for big bang to big crunch"/>
          <p:cNvPicPr>
            <a:picLocks noChangeAspect="1" noChangeArrowheads="1"/>
          </p:cNvPicPr>
          <p:nvPr/>
        </p:nvPicPr>
        <p:blipFill rotWithShape="1">
          <a:blip r:embed="rId4">
            <a:extLst>
              <a:ext uri="{28A0092B-C50C-407E-A947-70E740481C1C}">
                <a14:useLocalDpi xmlns:a14="http://schemas.microsoft.com/office/drawing/2010/main" val="0"/>
              </a:ext>
            </a:extLst>
          </a:blip>
          <a:srcRect l="66688" t="46450"/>
          <a:stretch/>
        </p:blipFill>
        <p:spPr bwMode="auto">
          <a:xfrm>
            <a:off x="7162800" y="1079938"/>
            <a:ext cx="1708996"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412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big r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590" y="1371600"/>
            <a:ext cx="558165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029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9015" y="762000"/>
            <a:ext cx="7257447" cy="2862322"/>
          </a:xfrm>
          <a:prstGeom prst="rect">
            <a:avLst/>
          </a:prstGeom>
        </p:spPr>
        <p:txBody>
          <a:bodyPr wrap="square">
            <a:spAutoFit/>
          </a:bodyPr>
          <a:lstStyle/>
          <a:p>
            <a:r>
              <a:rPr lang="en-US" dirty="0">
                <a:solidFill>
                  <a:schemeClr val="bg1"/>
                </a:solidFill>
              </a:rPr>
              <a:t>Not including things like dark matter or dark energy, the universe is made up of a huge collection of atoms. In the 1850s a German physicist named Rudolf </a:t>
            </a:r>
            <a:r>
              <a:rPr lang="en-US" dirty="0" err="1">
                <a:solidFill>
                  <a:schemeClr val="bg1"/>
                </a:solidFill>
              </a:rPr>
              <a:t>Clausius</a:t>
            </a:r>
            <a:r>
              <a:rPr lang="en-US" dirty="0">
                <a:solidFill>
                  <a:schemeClr val="bg1"/>
                </a:solidFill>
              </a:rPr>
              <a:t> was doing work on isolated systems in thermodynamic equilibrium, and came up with a concept he called entropy. He said that any collection of atoms or molecules when completely isolated tended to become more and more disordered. As an example, a nice and orderly brick wall will tend to fall apart and become less organized over time. Entropy is a measure of this disorderliness, and will increase with time. Another way to look at the concept of entropy is with heat. When </a:t>
            </a:r>
            <a:r>
              <a:rPr lang="en-US" dirty="0" err="1">
                <a:solidFill>
                  <a:schemeClr val="bg1"/>
                </a:solidFill>
              </a:rPr>
              <a:t>Clausius</a:t>
            </a:r>
            <a:r>
              <a:rPr lang="en-US" dirty="0">
                <a:solidFill>
                  <a:schemeClr val="bg1"/>
                </a:solidFill>
              </a:rPr>
              <a:t> was studying thermodynamics, he explained entropy using the Second Law </a:t>
            </a:r>
            <a:r>
              <a:rPr lang="en-US" dirty="0" smtClean="0">
                <a:solidFill>
                  <a:schemeClr val="bg1"/>
                </a:solidFill>
              </a:rPr>
              <a:t>of</a:t>
            </a:r>
            <a:endParaRPr lang="en-US" i="0" dirty="0">
              <a:solidFill>
                <a:schemeClr val="bg1"/>
              </a:solidFill>
              <a:effectLst/>
            </a:endParaRPr>
          </a:p>
        </p:txBody>
      </p:sp>
      <p:pic>
        <p:nvPicPr>
          <p:cNvPr id="9" name="Picture 8" descr="Image result for big bang to big crunch"/>
          <p:cNvPicPr>
            <a:picLocks noChangeAspect="1" noChangeArrowheads="1"/>
          </p:cNvPicPr>
          <p:nvPr/>
        </p:nvPicPr>
        <p:blipFill rotWithShape="1">
          <a:blip r:embed="rId4">
            <a:extLst>
              <a:ext uri="{28A0092B-C50C-407E-A947-70E740481C1C}">
                <a14:useLocalDpi xmlns:a14="http://schemas.microsoft.com/office/drawing/2010/main" val="0"/>
              </a:ext>
            </a:extLst>
          </a:blip>
          <a:srcRect l="34321" t="50000" r="34986"/>
          <a:stretch/>
        </p:blipFill>
        <p:spPr bwMode="auto">
          <a:xfrm>
            <a:off x="7465441" y="1207748"/>
            <a:ext cx="1615496" cy="1970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9223" y="3517880"/>
            <a:ext cx="8686385" cy="3416320"/>
          </a:xfrm>
          <a:prstGeom prst="rect">
            <a:avLst/>
          </a:prstGeom>
        </p:spPr>
        <p:txBody>
          <a:bodyPr wrap="square">
            <a:spAutoFit/>
          </a:bodyPr>
          <a:lstStyle/>
          <a:p>
            <a:r>
              <a:rPr lang="en-US" dirty="0">
                <a:solidFill>
                  <a:schemeClr val="bg1"/>
                </a:solidFill>
              </a:rPr>
              <a:t>Thermodynamics: Heat cannot flow spontaneously from a material at a lower temperature to a material at a higher temperature.</a:t>
            </a:r>
          </a:p>
          <a:p>
            <a:r>
              <a:rPr lang="en-US" dirty="0">
                <a:solidFill>
                  <a:schemeClr val="bg1"/>
                </a:solidFill>
              </a:rPr>
              <a:t>At some point in the future, the universe will reach a point of maximum entropy. This is what cosmologists call heat death. As all the  atoms in the universe bump into each other, transferring heat from hot regions to cold regions, the universe will asymptotically reach a state where all energy is evenly distributed. There will be no more stars, no more black holes, no more anything other than a soup of elementary particles with a temperature very close to absolute zero.</a:t>
            </a:r>
          </a:p>
          <a:p>
            <a:r>
              <a:rPr lang="en-US" dirty="0">
                <a:solidFill>
                  <a:schemeClr val="bg1"/>
                </a:solidFill>
              </a:rPr>
              <a:t>Luckily for us, if heat death is where the end of universe is headed, it will take a long time getting there. The main reasons for this are that the universe is huge and it tends to clump up. Some stars can live for billions of years before they finally die, and many stars will just reform again once they explode.</a:t>
            </a:r>
          </a:p>
        </p:txBody>
      </p:sp>
    </p:spTree>
    <p:extLst>
      <p:ext uri="{BB962C8B-B14F-4D97-AF65-F5344CB8AC3E}">
        <p14:creationId xmlns:p14="http://schemas.microsoft.com/office/powerpoint/2010/main" val="2116020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0999" y="1502926"/>
            <a:ext cx="8610601" cy="4708981"/>
          </a:xfrm>
          <a:prstGeom prst="rect">
            <a:avLst/>
          </a:prstGeom>
          <a:noFill/>
        </p:spPr>
        <p:txBody>
          <a:bodyPr wrap="square" rtlCol="0">
            <a:spAutoFit/>
          </a:bodyPr>
          <a:lstStyle/>
          <a:p>
            <a:r>
              <a:rPr lang="en-US" sz="2000" b="1" dirty="0" smtClean="0">
                <a:solidFill>
                  <a:schemeClr val="bg1"/>
                </a:solidFill>
              </a:rPr>
              <a:t>Now… how about this Chapter?</a:t>
            </a:r>
          </a:p>
          <a:p>
            <a:endParaRPr lang="en-US" sz="2000" b="1" dirty="0" smtClean="0">
              <a:solidFill>
                <a:schemeClr val="bg1"/>
              </a:solidFill>
            </a:endParaRPr>
          </a:p>
          <a:p>
            <a:r>
              <a:rPr lang="en-US" sz="2000" b="1" dirty="0" smtClean="0">
                <a:solidFill>
                  <a:schemeClr val="bg1"/>
                </a:solidFill>
              </a:rPr>
              <a:t>Hold your hands outstretched (palms facing you) in front of you with one hand twice as far from your eyes as the other.  Does one appear larger?  If so, which one?  </a:t>
            </a:r>
          </a:p>
          <a:p>
            <a:endParaRPr lang="en-US" sz="2000" b="1" dirty="0">
              <a:solidFill>
                <a:schemeClr val="bg1"/>
              </a:solidFill>
            </a:endParaRPr>
          </a:p>
          <a:p>
            <a:endParaRPr lang="en-US" sz="2000" b="1" dirty="0" smtClean="0">
              <a:solidFill>
                <a:schemeClr val="bg1"/>
              </a:solidFill>
            </a:endParaRPr>
          </a:p>
          <a:p>
            <a:r>
              <a:rPr lang="en-US" sz="2000" b="1" dirty="0" smtClean="0">
                <a:solidFill>
                  <a:schemeClr val="bg1"/>
                </a:solidFill>
              </a:rPr>
              <a:t>The closer hand appears __________  the more distant hand.</a:t>
            </a:r>
          </a:p>
          <a:p>
            <a:endParaRPr lang="en-US" sz="2000" b="1" dirty="0" smtClean="0">
              <a:solidFill>
                <a:schemeClr val="bg1"/>
              </a:solidFill>
            </a:endParaRPr>
          </a:p>
          <a:p>
            <a:r>
              <a:rPr lang="en-US" sz="2000" b="1" dirty="0" smtClean="0">
                <a:solidFill>
                  <a:schemeClr val="bg1"/>
                </a:solidFill>
              </a:rPr>
              <a:t>	a.  four times larger than		c.  the same size as</a:t>
            </a:r>
          </a:p>
          <a:p>
            <a:r>
              <a:rPr lang="en-US" sz="2000" b="1" dirty="0" smtClean="0">
                <a:solidFill>
                  <a:schemeClr val="bg1"/>
                </a:solidFill>
              </a:rPr>
              <a:t>	b.  twice the size of		d.  much smaller than</a:t>
            </a:r>
          </a:p>
          <a:p>
            <a:endParaRPr lang="en-US" sz="2000" b="1" dirty="0" smtClean="0">
              <a:solidFill>
                <a:schemeClr val="bg1"/>
              </a:solidFill>
            </a:endParaRPr>
          </a:p>
          <a:p>
            <a:r>
              <a:rPr lang="en-US" sz="2000" b="1" dirty="0" smtClean="0">
                <a:solidFill>
                  <a:schemeClr val="bg1"/>
                </a:solidFill>
              </a:rPr>
              <a:t>The answer is ____!</a:t>
            </a:r>
          </a:p>
          <a:p>
            <a:endParaRPr lang="en-US" sz="2000" b="1" dirty="0" smtClean="0">
              <a:solidFill>
                <a:schemeClr val="bg1"/>
              </a:solidFill>
            </a:endParaRPr>
          </a:p>
          <a:p>
            <a:r>
              <a:rPr lang="en-US" sz="2000" b="1" dirty="0" smtClean="0">
                <a:solidFill>
                  <a:schemeClr val="bg1"/>
                </a:solidFill>
              </a:rPr>
              <a:t>Why?  Because of a phenomenon explained by the Inverse-Square Law!  </a:t>
            </a:r>
          </a:p>
        </p:txBody>
      </p:sp>
    </p:spTree>
    <p:extLst>
      <p:ext uri="{BB962C8B-B14F-4D97-AF65-F5344CB8AC3E}">
        <p14:creationId xmlns:p14="http://schemas.microsoft.com/office/powerpoint/2010/main" val="35268329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ig bang to big cru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338" y="2819400"/>
            <a:ext cx="4010526"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big bang to big crun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93" y="10668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249" y="698480"/>
            <a:ext cx="7257447" cy="3416320"/>
          </a:xfrm>
          <a:prstGeom prst="rect">
            <a:avLst/>
          </a:prstGeom>
        </p:spPr>
        <p:txBody>
          <a:bodyPr wrap="square">
            <a:spAutoFit/>
          </a:bodyPr>
          <a:lstStyle/>
          <a:p>
            <a:r>
              <a:rPr lang="en-US" dirty="0">
                <a:solidFill>
                  <a:schemeClr val="bg1"/>
                </a:solidFill>
              </a:rPr>
              <a:t>The big crunch is the opposite of the big rip. Supposing that the dark energy in the universe is not strong enough to overcome the force of gravity, on a long enough time scale all matter will be drawn back together into another singularity. The Hubble Constant is the rate at which the universe is expanding due to dark energy, and our current best guess is that for every </a:t>
            </a:r>
            <a:r>
              <a:rPr lang="en-US" dirty="0" err="1">
                <a:solidFill>
                  <a:schemeClr val="bg1"/>
                </a:solidFill>
              </a:rPr>
              <a:t>megaparsec</a:t>
            </a:r>
            <a:r>
              <a:rPr lang="en-US" dirty="0">
                <a:solidFill>
                  <a:schemeClr val="bg1"/>
                </a:solidFill>
              </a:rPr>
              <a:t> </a:t>
            </a:r>
            <a:r>
              <a:rPr lang="en-US" dirty="0" smtClean="0">
                <a:solidFill>
                  <a:schemeClr val="bg1"/>
                </a:solidFill>
              </a:rPr>
              <a:t> </a:t>
            </a:r>
            <a:r>
              <a:rPr lang="en-US" sz="1600" dirty="0" smtClean="0">
                <a:solidFill>
                  <a:schemeClr val="bg1"/>
                </a:solidFill>
              </a:rPr>
              <a:t>(a million  x 19 trillion miles) </a:t>
            </a:r>
            <a:r>
              <a:rPr lang="en-US" dirty="0" smtClean="0">
                <a:solidFill>
                  <a:schemeClr val="bg1"/>
                </a:solidFill>
              </a:rPr>
              <a:t>of </a:t>
            </a:r>
            <a:r>
              <a:rPr lang="en-US" dirty="0">
                <a:solidFill>
                  <a:schemeClr val="bg1"/>
                </a:solidFill>
              </a:rPr>
              <a:t>space between two objects, they are receding from each other at a speed of 70.8 kilometers per second. The main factor that determines whether the universe will end in a big crunch is its density. If all the regular matter and dark matter in the universe is close enough together </a:t>
            </a:r>
            <a:r>
              <a:rPr lang="en-US" dirty="0" smtClean="0">
                <a:solidFill>
                  <a:schemeClr val="bg1"/>
                </a:solidFill>
              </a:rPr>
              <a:t>that dark energy cannot produce an escape velocity, the expansion of the universe will slow down and eventually reverse. All matter will come crashing back together, producing an enormous black hole.</a:t>
            </a:r>
          </a:p>
        </p:txBody>
      </p:sp>
      <p:sp>
        <p:nvSpPr>
          <p:cNvPr id="3" name="Rectangle 2"/>
          <p:cNvSpPr/>
          <p:nvPr/>
        </p:nvSpPr>
        <p:spPr>
          <a:xfrm>
            <a:off x="213249" y="4044077"/>
            <a:ext cx="8686385" cy="2585323"/>
          </a:xfrm>
          <a:prstGeom prst="rect">
            <a:avLst/>
          </a:prstGeom>
        </p:spPr>
        <p:txBody>
          <a:bodyPr wrap="square">
            <a:spAutoFit/>
          </a:bodyPr>
          <a:lstStyle/>
          <a:p>
            <a:r>
              <a:rPr lang="en-US" dirty="0">
                <a:solidFill>
                  <a:schemeClr val="bg1"/>
                </a:solidFill>
              </a:rPr>
              <a:t>There is some speculation that this final singularity could go on to produce another big bang, and that the universe goes through a cyclic phase of expansion and retraction. This theory is called the big bounce, and appeals to many people because of its symmetry. However, the big bounce is based on some unproven assumptions about the nature of the universe and </a:t>
            </a:r>
            <a:r>
              <a:rPr lang="en-US" dirty="0" err="1">
                <a:solidFill>
                  <a:schemeClr val="bg1"/>
                </a:solidFill>
              </a:rPr>
              <a:t>spacetime</a:t>
            </a:r>
            <a:r>
              <a:rPr lang="en-US" dirty="0">
                <a:solidFill>
                  <a:schemeClr val="bg1"/>
                </a:solidFill>
              </a:rPr>
              <a:t>, and more research is needed before it can be proven or disproven. The big crunch theory itself has had some doubts cast on it based on the fact that our measurements tell us that rather than slowing down, the universe is actually accelerating in its expansion. The only thing keeping the big crunch theory alive is our complete absence of knowledge of what dark energy is or how it works.</a:t>
            </a:r>
          </a:p>
        </p:txBody>
      </p:sp>
      <p:pic>
        <p:nvPicPr>
          <p:cNvPr id="10" name="Picture 9" descr="Image result for big bang to big crunch"/>
          <p:cNvPicPr>
            <a:picLocks noChangeAspect="1" noChangeArrowheads="1"/>
          </p:cNvPicPr>
          <p:nvPr/>
        </p:nvPicPr>
        <p:blipFill rotWithShape="1">
          <a:blip r:embed="rId4">
            <a:extLst>
              <a:ext uri="{28A0092B-C50C-407E-A947-70E740481C1C}">
                <a14:useLocalDpi xmlns:a14="http://schemas.microsoft.com/office/drawing/2010/main" val="0"/>
              </a:ext>
            </a:extLst>
          </a:blip>
          <a:srcRect l="3155" t="49992" r="67574"/>
          <a:stretch/>
        </p:blipFill>
        <p:spPr bwMode="auto">
          <a:xfrm>
            <a:off x="7405481" y="1343192"/>
            <a:ext cx="1662319" cy="212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9513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ig bang to big cru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338" y="2819400"/>
            <a:ext cx="4010526"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big bang to big crun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93" y="10668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51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atramateria.com/wp-content/uploads/2011/02/BIg-Bou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00" y="1439458"/>
            <a:ext cx="7459100" cy="516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9893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1076" y="789801"/>
            <a:ext cx="7441324" cy="5632311"/>
          </a:xfrm>
          <a:prstGeom prst="rect">
            <a:avLst/>
          </a:prstGeom>
        </p:spPr>
        <p:txBody>
          <a:bodyPr wrap="square">
            <a:spAutoFit/>
          </a:bodyPr>
          <a:lstStyle/>
          <a:p>
            <a:r>
              <a:rPr lang="en-US" dirty="0" smtClean="0">
                <a:solidFill>
                  <a:schemeClr val="bg1"/>
                </a:solidFill>
              </a:rPr>
              <a:t>D.W. Hardy </a:t>
            </a:r>
            <a:r>
              <a:rPr lang="en-US" dirty="0">
                <a:solidFill>
                  <a:schemeClr val="bg1"/>
                </a:solidFill>
              </a:rPr>
              <a:t>is one of the few theologians who have attempted to address the question of the end of the Universe, </a:t>
            </a:r>
            <a:r>
              <a:rPr lang="en-US" dirty="0" smtClean="0">
                <a:solidFill>
                  <a:schemeClr val="bg1"/>
                </a:solidFill>
              </a:rPr>
              <a:t>in relation </a:t>
            </a:r>
            <a:r>
              <a:rPr lang="en-US" dirty="0">
                <a:solidFill>
                  <a:schemeClr val="bg1"/>
                </a:solidFill>
              </a:rPr>
              <a:t>to both science and the doctrine of creation. H</a:t>
            </a:r>
            <a:r>
              <a:rPr lang="en-US" dirty="0" smtClean="0">
                <a:solidFill>
                  <a:schemeClr val="bg1"/>
                </a:solidFill>
              </a:rPr>
              <a:t>e </a:t>
            </a:r>
            <a:r>
              <a:rPr lang="en-US" dirty="0">
                <a:solidFill>
                  <a:schemeClr val="bg1"/>
                </a:solidFill>
              </a:rPr>
              <a:t>suggests that theology must provide a combined account of creation </a:t>
            </a:r>
            <a:r>
              <a:rPr lang="en-US" dirty="0" smtClean="0">
                <a:solidFill>
                  <a:schemeClr val="bg1"/>
                </a:solidFill>
              </a:rPr>
              <a:t>and eschatology </a:t>
            </a:r>
            <a:r>
              <a:rPr lang="en-US" dirty="0">
                <a:solidFill>
                  <a:schemeClr val="bg1"/>
                </a:solidFill>
              </a:rPr>
              <a:t>that would consist of </a:t>
            </a:r>
            <a:r>
              <a:rPr lang="en-US" dirty="0" smtClean="0">
                <a:solidFill>
                  <a:schemeClr val="bg1"/>
                </a:solidFill>
              </a:rPr>
              <a:t>the </a:t>
            </a:r>
            <a:r>
              <a:rPr lang="en-US" dirty="0">
                <a:solidFill>
                  <a:schemeClr val="bg1"/>
                </a:solidFill>
              </a:rPr>
              <a:t>successful integration of current understanding of cosmology (</a:t>
            </a:r>
            <a:r>
              <a:rPr lang="en-US" dirty="0" smtClean="0">
                <a:solidFill>
                  <a:schemeClr val="bg1"/>
                </a:solidFill>
              </a:rPr>
              <a:t>the structure</a:t>
            </a:r>
            <a:r>
              <a:rPr lang="en-US" dirty="0">
                <a:solidFill>
                  <a:schemeClr val="bg1"/>
                </a:solidFill>
              </a:rPr>
              <a:t> </a:t>
            </a:r>
            <a:r>
              <a:rPr lang="en-US" dirty="0" smtClean="0">
                <a:solidFill>
                  <a:schemeClr val="bg1"/>
                </a:solidFill>
              </a:rPr>
              <a:t>and </a:t>
            </a:r>
            <a:r>
              <a:rPr lang="en-US" dirty="0">
                <a:solidFill>
                  <a:schemeClr val="bg1"/>
                </a:solidFill>
              </a:rPr>
              <a:t>dynamics of the universe) with theology (normative conditions of the structure and dynamics of the </a:t>
            </a:r>
            <a:r>
              <a:rPr lang="en-US" dirty="0" smtClean="0">
                <a:solidFill>
                  <a:schemeClr val="bg1"/>
                </a:solidFill>
              </a:rPr>
              <a:t>universe grounded </a:t>
            </a:r>
            <a:r>
              <a:rPr lang="en-US" dirty="0">
                <a:solidFill>
                  <a:schemeClr val="bg1"/>
                </a:solidFill>
              </a:rPr>
              <a:t>in normative </a:t>
            </a:r>
            <a:r>
              <a:rPr lang="en-US" dirty="0" smtClean="0">
                <a:solidFill>
                  <a:schemeClr val="bg1"/>
                </a:solidFill>
              </a:rPr>
              <a:t>authority)</a:t>
            </a:r>
            <a:r>
              <a:rPr lang="en-US" dirty="0">
                <a:solidFill>
                  <a:schemeClr val="bg1"/>
                </a:solidFill>
              </a:rPr>
              <a:t> </a:t>
            </a:r>
            <a:r>
              <a:rPr lang="en-US" dirty="0" smtClean="0">
                <a:solidFill>
                  <a:schemeClr val="bg1"/>
                </a:solidFill>
              </a:rPr>
              <a:t> He outlines </a:t>
            </a:r>
            <a:r>
              <a:rPr lang="en-US" dirty="0">
                <a:solidFill>
                  <a:schemeClr val="bg1"/>
                </a:solidFill>
              </a:rPr>
              <a:t>the lines on which the account might proceed.  They may be summarized as</a:t>
            </a:r>
            <a:r>
              <a:rPr lang="en-US" dirty="0" smtClean="0">
                <a:solidFill>
                  <a:schemeClr val="bg1"/>
                </a:solidFill>
              </a:rPr>
              <a:t>:</a:t>
            </a:r>
          </a:p>
          <a:p>
            <a:endParaRPr lang="en-US" dirty="0">
              <a:solidFill>
                <a:schemeClr val="bg1"/>
              </a:solidFill>
            </a:endParaRPr>
          </a:p>
          <a:p>
            <a:pPr lvl="1"/>
            <a:r>
              <a:rPr lang="en-US" dirty="0">
                <a:solidFill>
                  <a:schemeClr val="bg1"/>
                </a:solidFill>
              </a:rPr>
              <a:t>1.  Creation keeps the Universe from ending, but also brings it to an end</a:t>
            </a:r>
          </a:p>
          <a:p>
            <a:pPr lvl="1"/>
            <a:r>
              <a:rPr lang="en-US" dirty="0">
                <a:solidFill>
                  <a:schemeClr val="bg1"/>
                </a:solidFill>
              </a:rPr>
              <a:t>2.  Covenant is a way to view the dynamics of the created Universe with </a:t>
            </a:r>
            <a:r>
              <a:rPr lang="en-US">
                <a:solidFill>
                  <a:schemeClr val="bg1"/>
                </a:solidFill>
              </a:rPr>
              <a:t>two </a:t>
            </a:r>
            <a:r>
              <a:rPr lang="en-US" smtClean="0">
                <a:solidFill>
                  <a:schemeClr val="bg1"/>
                </a:solidFill>
              </a:rPr>
              <a:t>aspects: </a:t>
            </a:r>
            <a:r>
              <a:rPr lang="en-US" dirty="0">
                <a:solidFill>
                  <a:schemeClr val="bg1"/>
                </a:solidFill>
              </a:rPr>
              <a:t>obligatory and promissory.</a:t>
            </a:r>
          </a:p>
          <a:p>
            <a:pPr lvl="1"/>
            <a:r>
              <a:rPr lang="en-US" dirty="0">
                <a:solidFill>
                  <a:schemeClr val="bg1"/>
                </a:solidFill>
              </a:rPr>
              <a:t>3.  These dynamics result from a radical gift/self promise on the part of God, in which God gives to the other</a:t>
            </a:r>
          </a:p>
          <a:p>
            <a:pPr lvl="1"/>
            <a:r>
              <a:rPr lang="en-US" dirty="0">
                <a:solidFill>
                  <a:schemeClr val="bg1"/>
                </a:solidFill>
              </a:rPr>
              <a:t>(universe, world, humanity) varying capacities for finitude, full possibilities of development, and redemption in the</a:t>
            </a:r>
          </a:p>
          <a:p>
            <a:pPr lvl="1"/>
            <a:r>
              <a:rPr lang="en-US" dirty="0">
                <a:solidFill>
                  <a:schemeClr val="bg1"/>
                </a:solidFill>
              </a:rPr>
              <a:t>face of evil.</a:t>
            </a:r>
          </a:p>
          <a:p>
            <a:pPr lvl="1"/>
            <a:r>
              <a:rPr lang="en-US" dirty="0">
                <a:solidFill>
                  <a:schemeClr val="bg1"/>
                </a:solidFill>
              </a:rPr>
              <a:t>4.  This action of God requires worship, and in this creation and eschatology return glory to God.</a:t>
            </a:r>
          </a:p>
        </p:txBody>
      </p:sp>
    </p:spTree>
    <p:extLst>
      <p:ext uri="{BB962C8B-B14F-4D97-AF65-F5344CB8AC3E}">
        <p14:creationId xmlns:p14="http://schemas.microsoft.com/office/powerpoint/2010/main" val="200595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895" y="609600"/>
            <a:ext cx="9119105" cy="6278642"/>
          </a:xfrm>
          <a:prstGeom prst="rect">
            <a:avLst/>
          </a:prstGeom>
          <a:noFill/>
        </p:spPr>
        <p:txBody>
          <a:bodyPr wrap="square" rtlCol="0">
            <a:spAutoFit/>
          </a:bodyPr>
          <a:lstStyle/>
          <a:p>
            <a:r>
              <a:rPr lang="en-US" sz="2000" b="1" dirty="0" smtClean="0">
                <a:solidFill>
                  <a:schemeClr val="bg1"/>
                </a:solidFill>
              </a:rPr>
              <a:t>Try to match the appropriate historical figure with his portrait and description:</a:t>
            </a:r>
          </a:p>
          <a:p>
            <a:r>
              <a:rPr lang="en-US" sz="2000" b="1" dirty="0" smtClean="0">
                <a:solidFill>
                  <a:schemeClr val="bg1"/>
                </a:solidFill>
              </a:rPr>
              <a:t>	</a:t>
            </a:r>
            <a:r>
              <a:rPr lang="en-US" sz="2000" dirty="0" smtClean="0">
                <a:solidFill>
                  <a:schemeClr val="bg1"/>
                </a:solidFill>
              </a:rPr>
              <a:t>Name			portrait			description</a:t>
            </a:r>
          </a:p>
          <a:p>
            <a:r>
              <a:rPr lang="en-US" sz="2000" dirty="0" smtClean="0">
                <a:solidFill>
                  <a:schemeClr val="bg1"/>
                </a:solidFill>
              </a:rPr>
              <a:t>a.   Isaac Newton	       1_____			</a:t>
            </a:r>
            <a:r>
              <a:rPr lang="en-US" dirty="0" smtClean="0">
                <a:solidFill>
                  <a:schemeClr val="bg1"/>
                </a:solidFill>
              </a:rPr>
              <a:t>5____	Italian physicist; Held to 						revolutionary Copernican view of the </a:t>
            </a:r>
          </a:p>
          <a:p>
            <a:r>
              <a:rPr lang="en-US" dirty="0" smtClean="0">
                <a:solidFill>
                  <a:schemeClr val="bg1"/>
                </a:solidFill>
              </a:rPr>
              <a:t>						universe (heliocentric); invented 						telescope</a:t>
            </a:r>
          </a:p>
          <a:p>
            <a:endParaRPr lang="en-US" dirty="0" smtClean="0">
              <a:solidFill>
                <a:schemeClr val="bg1"/>
              </a:solidFill>
            </a:endParaRPr>
          </a:p>
          <a:p>
            <a:r>
              <a:rPr lang="en-US" dirty="0" smtClean="0">
                <a:solidFill>
                  <a:schemeClr val="bg1"/>
                </a:solidFill>
              </a:rPr>
              <a:t>b.   </a:t>
            </a:r>
            <a:r>
              <a:rPr lang="en-US" dirty="0" err="1" smtClean="0">
                <a:solidFill>
                  <a:schemeClr val="bg1"/>
                </a:solidFill>
              </a:rPr>
              <a:t>Tycho</a:t>
            </a:r>
            <a:r>
              <a:rPr lang="en-US" dirty="0" smtClean="0">
                <a:solidFill>
                  <a:schemeClr val="bg1"/>
                </a:solidFill>
              </a:rPr>
              <a:t> Brahe	      2_____			6____  Pupil of Brahe; Postulated 						Laws of Planetary Motion; set stage 						for Newton</a:t>
            </a: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c.   Galileo	</a:t>
            </a:r>
            <a:r>
              <a:rPr lang="en-US" dirty="0">
                <a:solidFill>
                  <a:schemeClr val="bg1"/>
                </a:solidFill>
              </a:rPr>
              <a:t> </a:t>
            </a:r>
            <a:r>
              <a:rPr lang="en-US" dirty="0" smtClean="0">
                <a:solidFill>
                  <a:schemeClr val="bg1"/>
                </a:solidFill>
              </a:rPr>
              <a:t>      3_____	       		7____ contemporary of Galileo; 						witnessed a lunar eclipse and was 						inspired to study astronomy; 							collected amazingly accurate data 						w/o a telescope</a:t>
            </a:r>
          </a:p>
          <a:p>
            <a:r>
              <a:rPr lang="en-US" dirty="0" smtClean="0">
                <a:solidFill>
                  <a:schemeClr val="bg1"/>
                </a:solidFill>
              </a:rPr>
              <a:t>d.   Johann Kepler          4_____			8____ English mathematician </a:t>
            </a:r>
          </a:p>
          <a:p>
            <a:r>
              <a:rPr lang="en-US" dirty="0" smtClean="0">
                <a:solidFill>
                  <a:schemeClr val="bg1"/>
                </a:solidFill>
              </a:rPr>
              <a:t>               						 and physicist; using Kepler’s 	Laws 						he developed his Universal Law of 						Gravitation; much of his work 						remained unchanged until Einstein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1" y="1359201"/>
            <a:ext cx="1116265" cy="13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737167"/>
            <a:ext cx="1066800" cy="133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456" y="4021454"/>
            <a:ext cx="1071144" cy="137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2476" y="5471065"/>
            <a:ext cx="1016250" cy="127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17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895" y="609600"/>
            <a:ext cx="9119105" cy="6278642"/>
          </a:xfrm>
          <a:prstGeom prst="rect">
            <a:avLst/>
          </a:prstGeom>
          <a:noFill/>
        </p:spPr>
        <p:txBody>
          <a:bodyPr wrap="square" rtlCol="0">
            <a:spAutoFit/>
          </a:bodyPr>
          <a:lstStyle/>
          <a:p>
            <a:r>
              <a:rPr lang="en-US" sz="2000" b="1" dirty="0" smtClean="0">
                <a:solidFill>
                  <a:schemeClr val="bg1"/>
                </a:solidFill>
              </a:rPr>
              <a:t>Try to match the appropriate historical figure with his portrait and description:</a:t>
            </a:r>
          </a:p>
          <a:p>
            <a:r>
              <a:rPr lang="en-US" sz="2000" b="1" dirty="0" smtClean="0">
                <a:solidFill>
                  <a:schemeClr val="bg1"/>
                </a:solidFill>
              </a:rPr>
              <a:t>	</a:t>
            </a:r>
            <a:r>
              <a:rPr lang="en-US" sz="2000" dirty="0" smtClean="0">
                <a:solidFill>
                  <a:schemeClr val="bg1"/>
                </a:solidFill>
              </a:rPr>
              <a:t>Name			portrait			description</a:t>
            </a:r>
          </a:p>
          <a:p>
            <a:r>
              <a:rPr lang="en-US" sz="2000" dirty="0" smtClean="0">
                <a:solidFill>
                  <a:schemeClr val="bg1"/>
                </a:solidFill>
              </a:rPr>
              <a:t>a.   Isaac Newton	       1_____			</a:t>
            </a:r>
            <a:r>
              <a:rPr lang="en-US" dirty="0" smtClean="0">
                <a:solidFill>
                  <a:schemeClr val="bg1"/>
                </a:solidFill>
              </a:rPr>
              <a:t>5____	Italian physicist; Held to 						revolutionary Copernican view of the </a:t>
            </a:r>
          </a:p>
          <a:p>
            <a:r>
              <a:rPr lang="en-US" dirty="0" smtClean="0">
                <a:solidFill>
                  <a:schemeClr val="bg1"/>
                </a:solidFill>
              </a:rPr>
              <a:t>						universe (heliocentric); invented 						telescope</a:t>
            </a:r>
          </a:p>
          <a:p>
            <a:endParaRPr lang="en-US" dirty="0" smtClean="0">
              <a:solidFill>
                <a:schemeClr val="bg1"/>
              </a:solidFill>
            </a:endParaRPr>
          </a:p>
          <a:p>
            <a:r>
              <a:rPr lang="en-US" dirty="0" smtClean="0">
                <a:solidFill>
                  <a:schemeClr val="bg1"/>
                </a:solidFill>
              </a:rPr>
              <a:t>b.   </a:t>
            </a:r>
            <a:r>
              <a:rPr lang="en-US" dirty="0" err="1" smtClean="0">
                <a:solidFill>
                  <a:schemeClr val="bg1"/>
                </a:solidFill>
              </a:rPr>
              <a:t>Tycho</a:t>
            </a:r>
            <a:r>
              <a:rPr lang="en-US" dirty="0" smtClean="0">
                <a:solidFill>
                  <a:schemeClr val="bg1"/>
                </a:solidFill>
              </a:rPr>
              <a:t> Brahe	      2_____			6____  Pupil of Brahe; Postulated 						Laws of Planetary Motion; set stage 						for Newton</a:t>
            </a: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c.   Galileo	</a:t>
            </a:r>
            <a:r>
              <a:rPr lang="en-US" dirty="0">
                <a:solidFill>
                  <a:schemeClr val="bg1"/>
                </a:solidFill>
              </a:rPr>
              <a:t> </a:t>
            </a:r>
            <a:r>
              <a:rPr lang="en-US" dirty="0" smtClean="0">
                <a:solidFill>
                  <a:schemeClr val="bg1"/>
                </a:solidFill>
              </a:rPr>
              <a:t>      3_____	       		7____ contemporary of Galileo; 						witnessed a lunar eclipse and was 						inspired to study astronomy; 							collected amazingly accurate data 						w/o a telescope</a:t>
            </a:r>
          </a:p>
          <a:p>
            <a:r>
              <a:rPr lang="en-US" dirty="0" smtClean="0">
                <a:solidFill>
                  <a:schemeClr val="bg1"/>
                </a:solidFill>
              </a:rPr>
              <a:t>d.   Johann Kepler          4_____			8____ English mathematician </a:t>
            </a:r>
          </a:p>
          <a:p>
            <a:r>
              <a:rPr lang="en-US" dirty="0" smtClean="0">
                <a:solidFill>
                  <a:schemeClr val="bg1"/>
                </a:solidFill>
              </a:rPr>
              <a:t>               						 and physicist; using Kepler’s 	Laws 						he developed his Universal Law of 						Gravitation; much of his work 						remained unchanged until Einstein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1" y="1359201"/>
            <a:ext cx="1116265" cy="139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737167"/>
            <a:ext cx="1066800" cy="133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456" y="4021454"/>
            <a:ext cx="1071144" cy="137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2476" y="5471065"/>
            <a:ext cx="1016250" cy="127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2057400" y="1447800"/>
            <a:ext cx="1291056"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08726" y="3748921"/>
            <a:ext cx="1097130" cy="17221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52600" y="2845631"/>
            <a:ext cx="1752600" cy="142156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5882" y="4267200"/>
            <a:ext cx="136997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75266" y="4200919"/>
            <a:ext cx="2173190" cy="14378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172304" y="1447800"/>
            <a:ext cx="1390296" cy="414989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752600" y="2058210"/>
            <a:ext cx="1752600" cy="353442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12690" y="2085878"/>
            <a:ext cx="1449910" cy="67134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2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Daiz6iqSIE0/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58" b="64431"/>
          <a:stretch/>
        </p:blipFill>
        <p:spPr bwMode="auto">
          <a:xfrm>
            <a:off x="833" y="0"/>
            <a:ext cx="9143167" cy="7820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1055132" y="140368"/>
            <a:ext cx="609600" cy="369332"/>
          </a:xfrm>
          <a:prstGeom prst="rect">
            <a:avLst/>
          </a:prstGeom>
          <a:noFill/>
        </p:spPr>
        <p:txBody>
          <a:bodyPr wrap="square" rtlCol="0">
            <a:spAutoFit/>
          </a:bodyPr>
          <a:lstStyle/>
          <a:p>
            <a:r>
              <a:rPr lang="en-US" dirty="0" err="1" smtClean="0">
                <a:solidFill>
                  <a:schemeClr val="bg1"/>
                </a:solidFill>
              </a:rPr>
              <a:t>Ch</a:t>
            </a:r>
            <a:r>
              <a:rPr lang="en-US" dirty="0" smtClean="0">
                <a:solidFill>
                  <a:schemeClr val="bg1"/>
                </a:solidFill>
              </a:rPr>
              <a:t> 7</a:t>
            </a:r>
            <a:endParaRPr lang="en-US" dirty="0">
              <a:solidFill>
                <a:schemeClr val="bg1"/>
              </a:solidFill>
            </a:endParaRPr>
          </a:p>
        </p:txBody>
      </p:sp>
      <p:sp>
        <p:nvSpPr>
          <p:cNvPr id="6" name="TextBox 5"/>
          <p:cNvSpPr txBox="1"/>
          <p:nvPr/>
        </p:nvSpPr>
        <p:spPr>
          <a:xfrm>
            <a:off x="4572416" y="1066800"/>
            <a:ext cx="3580984" cy="5909310"/>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utline</a:t>
            </a:r>
          </a:p>
          <a:p>
            <a:pPr marL="400050" indent="-400050">
              <a:buAutoNum type="romanUcPeriod"/>
            </a:pPr>
            <a:r>
              <a:rPr lang="en-US" b="1" dirty="0" smtClean="0">
                <a:solidFill>
                  <a:schemeClr val="bg1"/>
                </a:solidFill>
              </a:rPr>
              <a:t>Intro: hunting the elusive monkey</a:t>
            </a:r>
          </a:p>
          <a:p>
            <a:pPr marL="400050" indent="-400050">
              <a:buAutoNum type="romanUcPeriod"/>
            </a:pPr>
            <a:r>
              <a:rPr lang="en-US" b="1" dirty="0" smtClean="0">
                <a:solidFill>
                  <a:schemeClr val="bg1"/>
                </a:solidFill>
              </a:rPr>
              <a:t>History of gravity: A few important people</a:t>
            </a:r>
          </a:p>
          <a:p>
            <a:pPr marL="400050" indent="-400050">
              <a:buAutoNum type="romanUcPeriod"/>
            </a:pPr>
            <a:r>
              <a:rPr lang="en-US" b="1" dirty="0" smtClean="0">
                <a:solidFill>
                  <a:schemeClr val="bg1"/>
                </a:solidFill>
              </a:rPr>
              <a:t>The moon: what is it doing?</a:t>
            </a:r>
          </a:p>
          <a:p>
            <a:pPr marL="400050" indent="-400050">
              <a:buAutoNum type="romanUcPeriod"/>
            </a:pPr>
            <a:r>
              <a:rPr lang="en-US" b="1" dirty="0" smtClean="0">
                <a:solidFill>
                  <a:schemeClr val="bg1"/>
                </a:solidFill>
              </a:rPr>
              <a:t>Newton’s law of universal gravitation</a:t>
            </a:r>
          </a:p>
          <a:p>
            <a:pPr marL="800100" lvl="1" indent="-342900">
              <a:buAutoNum type="alphaUcPeriod"/>
            </a:pPr>
            <a:r>
              <a:rPr lang="en-US" b="1" dirty="0" smtClean="0">
                <a:solidFill>
                  <a:schemeClr val="bg1"/>
                </a:solidFill>
              </a:rPr>
              <a:t>Newton’s proposal</a:t>
            </a:r>
          </a:p>
          <a:p>
            <a:pPr marL="800100" lvl="1" indent="-342900">
              <a:buAutoNum type="alphaUcPeriod"/>
            </a:pPr>
            <a:r>
              <a:rPr lang="en-US" b="1" dirty="0" smtClean="0">
                <a:solidFill>
                  <a:schemeClr val="bg1"/>
                </a:solidFill>
              </a:rPr>
              <a:t>The law</a:t>
            </a:r>
          </a:p>
          <a:p>
            <a:pPr marL="800100" lvl="1" indent="-342900">
              <a:buAutoNum type="alphaUcPeriod"/>
            </a:pPr>
            <a:r>
              <a:rPr lang="en-US" b="1" dirty="0" smtClean="0">
                <a:solidFill>
                  <a:schemeClr val="bg1"/>
                </a:solidFill>
              </a:rPr>
              <a:t>“What if? Applications”</a:t>
            </a:r>
          </a:p>
          <a:p>
            <a:pPr marL="1257300" lvl="2" indent="-342900">
              <a:buAutoNum type="arabicPeriod"/>
            </a:pPr>
            <a:r>
              <a:rPr lang="en-US" b="1" dirty="0" err="1" smtClean="0">
                <a:solidFill>
                  <a:schemeClr val="bg1"/>
                </a:solidFill>
              </a:rPr>
              <a:t>g&amp;d</a:t>
            </a:r>
            <a:endParaRPr lang="en-US" b="1" dirty="0" smtClean="0">
              <a:solidFill>
                <a:schemeClr val="bg1"/>
              </a:solidFill>
            </a:endParaRPr>
          </a:p>
          <a:p>
            <a:pPr marL="1257300" lvl="2" indent="-342900">
              <a:buAutoNum type="arabicPeriod"/>
            </a:pPr>
            <a:r>
              <a:rPr lang="en-US" b="1" dirty="0" err="1" smtClean="0">
                <a:solidFill>
                  <a:schemeClr val="bg1"/>
                </a:solidFill>
              </a:rPr>
              <a:t>g&amp;m</a:t>
            </a:r>
            <a:endParaRPr lang="en-US" b="1" dirty="0" smtClean="0">
              <a:solidFill>
                <a:schemeClr val="bg1"/>
              </a:solidFill>
            </a:endParaRPr>
          </a:p>
          <a:p>
            <a:pPr marL="1257300" lvl="2" indent="-342900">
              <a:buAutoNum type="arabicPeriod"/>
            </a:pPr>
            <a:r>
              <a:rPr lang="en-US" b="1" dirty="0" smtClean="0">
                <a:solidFill>
                  <a:schemeClr val="bg1"/>
                </a:solidFill>
              </a:rPr>
              <a:t>Other manifestations</a:t>
            </a:r>
          </a:p>
          <a:p>
            <a:pPr marL="342900" indent="-342900">
              <a:buAutoNum type="romanUcPeriod"/>
            </a:pPr>
            <a:r>
              <a:rPr lang="en-US" b="1" dirty="0" smtClean="0">
                <a:solidFill>
                  <a:schemeClr val="bg1"/>
                </a:solidFill>
              </a:rPr>
              <a:t>Tides</a:t>
            </a:r>
          </a:p>
          <a:p>
            <a:pPr marL="800100" lvl="1" indent="-342900">
              <a:buAutoNum type="alphaUcPeriod"/>
            </a:pPr>
            <a:r>
              <a:rPr lang="en-US" b="1" dirty="0" smtClean="0">
                <a:solidFill>
                  <a:schemeClr val="bg1"/>
                </a:solidFill>
              </a:rPr>
              <a:t>Causes</a:t>
            </a:r>
          </a:p>
          <a:p>
            <a:pPr marL="800100" lvl="1" indent="-342900">
              <a:buAutoNum type="alphaUcPeriod"/>
            </a:pPr>
            <a:r>
              <a:rPr lang="en-US" b="1" dirty="0" smtClean="0">
                <a:solidFill>
                  <a:schemeClr val="bg1"/>
                </a:solidFill>
              </a:rPr>
              <a:t>Types</a:t>
            </a:r>
          </a:p>
          <a:p>
            <a:pPr marL="342900" indent="-342900">
              <a:buAutoNum type="romanUcPeriod"/>
            </a:pPr>
            <a:r>
              <a:rPr lang="en-US" b="1" dirty="0" smtClean="0">
                <a:solidFill>
                  <a:schemeClr val="bg1"/>
                </a:solidFill>
              </a:rPr>
              <a:t>If the Big Bang is true…how will it end?</a:t>
            </a:r>
          </a:p>
          <a:p>
            <a:pPr marL="1257300" lvl="2" indent="-342900">
              <a:buAutoNum type="arabicPeriod"/>
            </a:pPr>
            <a:endParaRPr lang="en-US" b="1" dirty="0" smtClean="0">
              <a:solidFill>
                <a:schemeClr val="bg1"/>
              </a:solidFill>
            </a:endParaRPr>
          </a:p>
          <a:p>
            <a:pPr marL="342900" indent="-342900">
              <a:buAutoNum type="romanUcPeriod"/>
            </a:pPr>
            <a:endParaRPr lang="en-US" b="1" dirty="0">
              <a:solidFill>
                <a:schemeClr val="bg1"/>
              </a:solidFill>
            </a:endParaRPr>
          </a:p>
        </p:txBody>
      </p:sp>
      <p:pic>
        <p:nvPicPr>
          <p:cNvPr id="3074" name="Picture 2" descr="http://slodive.com/wp-content/uploads/2011/06/vintage-backgrounds/dark-vint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782052"/>
            <a:ext cx="9143167" cy="6075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1026378"/>
            <a:ext cx="5562601" cy="6124754"/>
          </a:xfrm>
          <a:prstGeom prst="rect">
            <a:avLst/>
          </a:prstGeom>
          <a:noFill/>
        </p:spPr>
        <p:txBody>
          <a:bodyPr wrap="square" rtlCol="0">
            <a:spAutoFit/>
          </a:bodyPr>
          <a:lstStyle/>
          <a:p>
            <a:r>
              <a:rPr lang="en-US" sz="3200" b="1" dirty="0" smtClean="0">
                <a:solidFill>
                  <a:schemeClr val="bg1"/>
                </a:solidFill>
              </a:rPr>
              <a:t>7.1	Demystifying the Myth</a:t>
            </a:r>
          </a:p>
          <a:p>
            <a:endParaRPr lang="en-US" sz="2400" b="1" dirty="0" smtClean="0">
              <a:solidFill>
                <a:schemeClr val="bg1"/>
              </a:solidFill>
            </a:endParaRPr>
          </a:p>
          <a:p>
            <a:r>
              <a:rPr lang="en-US" sz="2400" b="1" dirty="0" smtClean="0">
                <a:solidFill>
                  <a:schemeClr val="bg1"/>
                </a:solidFill>
              </a:rPr>
              <a:t>We all know that the fruit of the knowledge of good and evil was most likely not an apple…but did an apple have a role in involving another man in an altogether different sort of ‘fall’?</a:t>
            </a:r>
          </a:p>
          <a:p>
            <a:endParaRPr lang="en-US" sz="2400" b="1" dirty="0" smtClean="0">
              <a:solidFill>
                <a:schemeClr val="bg1"/>
              </a:solidFill>
            </a:endParaRPr>
          </a:p>
          <a:p>
            <a:r>
              <a:rPr lang="en-US" sz="2400" b="1" dirty="0" smtClean="0">
                <a:solidFill>
                  <a:schemeClr val="bg1"/>
                </a:solidFill>
              </a:rPr>
              <a:t>The story is legendary…</a:t>
            </a:r>
          </a:p>
          <a:p>
            <a:endParaRPr lang="en-US" sz="2400" b="1" dirty="0" smtClean="0">
              <a:solidFill>
                <a:schemeClr val="bg1"/>
              </a:solidFill>
            </a:endParaRPr>
          </a:p>
          <a:p>
            <a:endParaRPr lang="en-US" sz="2400" b="1" dirty="0" smtClean="0">
              <a:solidFill>
                <a:schemeClr val="bg1"/>
              </a:solidFill>
            </a:endParaRPr>
          </a:p>
          <a:p>
            <a:r>
              <a:rPr lang="en-US" sz="2400" b="1" dirty="0" smtClean="0">
                <a:solidFill>
                  <a:schemeClr val="bg1"/>
                </a:solidFill>
              </a:rPr>
              <a:t>What most likely happened is that he connected the F pulling on falling fruit (an apple that he observed in an actual orchard) to the moon…</a:t>
            </a:r>
          </a:p>
          <a:p>
            <a:endParaRPr lang="en-US" sz="2400" b="1" dirty="0" smtClean="0">
              <a:solidFill>
                <a:schemeClr val="bg1"/>
              </a:solidFill>
            </a:endParaRPr>
          </a:p>
        </p:txBody>
      </p:sp>
      <p:pic>
        <p:nvPicPr>
          <p:cNvPr id="6146" name="Picture 2" descr="https://farm4.staticflickr.com/3007/3081607511_23dff300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927" y="1295400"/>
            <a:ext cx="3276599" cy="407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5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animEffect transition="in" filter="fade">
                                      <p:cBhvr>
                                        <p:cTn id="1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44772</TotalTime>
  <Words>5868</Words>
  <Application>Microsoft Office PowerPoint</Application>
  <PresentationFormat>On-screen Show (4:3)</PresentationFormat>
  <Paragraphs>1553</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Eckart</dc:creator>
  <cp:lastModifiedBy>Chris Eckart</cp:lastModifiedBy>
  <cp:revision>74</cp:revision>
  <cp:lastPrinted>2016-11-07T21:28:32Z</cp:lastPrinted>
  <dcterms:created xsi:type="dcterms:W3CDTF">2016-08-22T12:20:26Z</dcterms:created>
  <dcterms:modified xsi:type="dcterms:W3CDTF">2018-11-08T13:26:25Z</dcterms:modified>
</cp:coreProperties>
</file>