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7" r:id="rId2"/>
    <p:sldId id="259" r:id="rId3"/>
    <p:sldId id="266" r:id="rId4"/>
    <p:sldId id="264" r:id="rId5"/>
    <p:sldId id="258" r:id="rId6"/>
    <p:sldId id="263" r:id="rId7"/>
    <p:sldId id="267" r:id="rId8"/>
    <p:sldId id="265" r:id="rId9"/>
    <p:sldId id="272" r:id="rId10"/>
    <p:sldId id="268" r:id="rId11"/>
    <p:sldId id="269" r:id="rId12"/>
    <p:sldId id="270" r:id="rId13"/>
    <p:sldId id="260" r:id="rId14"/>
    <p:sldId id="261" r:id="rId15"/>
    <p:sldId id="262" r:id="rId16"/>
    <p:sldId id="271" r:id="rId17"/>
    <p:sldId id="273" r:id="rId18"/>
    <p:sldId id="275" r:id="rId19"/>
    <p:sldId id="276" r:id="rId20"/>
    <p:sldId id="274" r:id="rId21"/>
    <p:sldId id="277" r:id="rId22"/>
    <p:sldId id="278" r:id="rId23"/>
    <p:sldId id="291" r:id="rId24"/>
    <p:sldId id="279" r:id="rId25"/>
    <p:sldId id="280" r:id="rId26"/>
    <p:sldId id="281" r:id="rId27"/>
    <p:sldId id="282" r:id="rId28"/>
    <p:sldId id="308" r:id="rId29"/>
    <p:sldId id="286" r:id="rId30"/>
    <p:sldId id="287" r:id="rId31"/>
    <p:sldId id="288" r:id="rId32"/>
    <p:sldId id="289" r:id="rId33"/>
    <p:sldId id="290" r:id="rId34"/>
    <p:sldId id="283" r:id="rId35"/>
    <p:sldId id="284" r:id="rId36"/>
    <p:sldId id="309" r:id="rId37"/>
    <p:sldId id="292" r:id="rId38"/>
    <p:sldId id="293" r:id="rId39"/>
    <p:sldId id="294" r:id="rId40"/>
    <p:sldId id="285" r:id="rId41"/>
    <p:sldId id="297" r:id="rId42"/>
    <p:sldId id="298" r:id="rId43"/>
    <p:sldId id="299" r:id="rId44"/>
    <p:sldId id="296" r:id="rId45"/>
    <p:sldId id="310" r:id="rId46"/>
    <p:sldId id="311" r:id="rId47"/>
    <p:sldId id="300" r:id="rId48"/>
    <p:sldId id="301" r:id="rId49"/>
    <p:sldId id="295" r:id="rId50"/>
    <p:sldId id="303" r:id="rId51"/>
    <p:sldId id="304" r:id="rId52"/>
    <p:sldId id="305" r:id="rId53"/>
    <p:sldId id="306" r:id="rId54"/>
  </p:sldIdLst>
  <p:sldSz cx="9144000" cy="6858000" type="screen4x3"/>
  <p:notesSz cx="6858000" cy="9144000"/>
  <p:defaultTex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20B08"/>
    <a:srgbClr val="452D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46" autoAdjust="0"/>
    <p:restoredTop sz="94660"/>
  </p:normalViewPr>
  <p:slideViewPr>
    <p:cSldViewPr>
      <p:cViewPr varScale="1">
        <p:scale>
          <a:sx n="103" d="100"/>
          <a:sy n="103" d="100"/>
        </p:scale>
        <p:origin x="-9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b="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b="0">
                <a:latin typeface="+mn-lt"/>
              </a:defRPr>
            </a:lvl1pPr>
          </a:lstStyle>
          <a:p>
            <a:pPr>
              <a:defRPr/>
            </a:pPr>
            <a:fld id="{E5FDDDFB-C0B0-4515-994C-7400EA4E18C9}" type="datetimeFigureOut">
              <a:rPr lang="en-US"/>
              <a:pPr>
                <a:defRPr/>
              </a:pPr>
              <a:t>2/5/2014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b="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b="0">
                <a:latin typeface="+mn-lt"/>
              </a:defRPr>
            </a:lvl1pPr>
          </a:lstStyle>
          <a:p>
            <a:pPr>
              <a:defRPr/>
            </a:pPr>
            <a:fld id="{98631177-2197-4800-A2FD-8B0DA5485A57}" type="slidenum">
              <a:rPr lang="en-US"/>
              <a:pPr>
                <a:defRPr/>
              </a:pPr>
              <a:t>‹#›</a:t>
            </a:fld>
            <a:endParaRPr lang="en-US"/>
          </a:p>
        </p:txBody>
      </p:sp>
    </p:spTree>
    <p:extLst>
      <p:ext uri="{BB962C8B-B14F-4D97-AF65-F5344CB8AC3E}">
        <p14:creationId xmlns:p14="http://schemas.microsoft.com/office/powerpoint/2010/main" val="12962980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56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3A98FD3-4D6D-4E29-9D02-35ECAF863E1A}" type="slidenum">
              <a:rPr lang="en-US"/>
              <a:pPr fontAlgn="base">
                <a:spcBef>
                  <a:spcPct val="0"/>
                </a:spcBef>
                <a:spcAft>
                  <a:spcPct val="0"/>
                </a:spcAft>
                <a:defRPr/>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7CEB1D1-4C1D-486A-A5F5-5258D8D738F9}" type="datetimeFigureOut">
              <a:rPr lang="en-US"/>
              <a:pPr>
                <a:defRPr/>
              </a:pPr>
              <a:t>2/5/2014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0E6C184-D23B-4D31-B5F0-EEA64C54086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4895723-099A-494D-B8F2-2822D1F21084}" type="datetimeFigureOut">
              <a:rPr lang="en-US"/>
              <a:pPr>
                <a:defRPr/>
              </a:pPr>
              <a:t>2/5/2014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AD7F899-3070-48C7-9032-3318C81F8F0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C5B89FC-2991-47BD-AA96-E001393488C3}" type="datetimeFigureOut">
              <a:rPr lang="en-US"/>
              <a:pPr>
                <a:defRPr/>
              </a:pPr>
              <a:t>2/5/2014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807F11-3A6C-4BD2-9681-24FC446B8D3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chemeClr val="bg2">
                    <a:lumMod val="7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baseline="0">
                <a:solidFill>
                  <a:schemeClr val="bg2"/>
                </a:solidFill>
              </a:defRPr>
            </a:lvl1pPr>
            <a:lvl2pPr>
              <a:defRPr baseline="0">
                <a:solidFill>
                  <a:schemeClr val="bg2"/>
                </a:solidFill>
              </a:defRPr>
            </a:lvl2pPr>
            <a:lvl3pPr>
              <a:defRPr baseline="0">
                <a:solidFill>
                  <a:schemeClr val="bg2"/>
                </a:solidFill>
              </a:defRPr>
            </a:lvl3pPr>
            <a:lvl4pPr>
              <a:defRPr baseline="0">
                <a:solidFill>
                  <a:schemeClr val="bg2"/>
                </a:solidFill>
              </a:defRPr>
            </a:lvl4pPr>
            <a:lvl5pPr>
              <a:defRPr baseline="0">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B1C7BEE9-B174-4CB9-B962-2529F811E21E}" type="datetimeFigureOut">
              <a:rPr lang="en-US"/>
              <a:pPr>
                <a:defRPr/>
              </a:pPr>
              <a:t>2/5/2014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8DF5E51-EC3A-475C-9983-D1FE50D7AC2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A445E2D-505A-44F6-B8FF-5FE9B6FC85D5}" type="datetimeFigureOut">
              <a:rPr lang="en-US"/>
              <a:pPr>
                <a:defRPr/>
              </a:pPr>
              <a:t>2/5/2014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7D811B2-F579-4835-BDE2-C0F317BC38B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056E886-44CA-41BD-89D2-40D4D1BBD4A1}" type="datetimeFigureOut">
              <a:rPr lang="en-US"/>
              <a:pPr>
                <a:defRPr/>
              </a:pPr>
              <a:t>2/5/2014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73F0388-B800-4C4A-9875-B3A12157B8E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B9CD22A-CA81-4446-806E-5D74326E742D}" type="datetimeFigureOut">
              <a:rPr lang="en-US"/>
              <a:pPr>
                <a:defRPr/>
              </a:pPr>
              <a:t>2/5/2014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CB207D1-B1C1-4FAD-99B9-EDE899711D6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37B8C19-59DD-407D-8C69-73CCF451315B}" type="datetimeFigureOut">
              <a:rPr lang="en-US"/>
              <a:pPr>
                <a:defRPr/>
              </a:pPr>
              <a:t>2/5/2014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A551900-298B-4C00-B059-714CAC991AB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9FBE39B-B51F-4D1C-9CA2-AFFE4340A72A}" type="datetimeFigureOut">
              <a:rPr lang="en-US"/>
              <a:pPr>
                <a:defRPr/>
              </a:pPr>
              <a:t>2/5/2014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C85D1D8-143F-4803-8A86-1A8EECBF75A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8C8E317-BA68-43C3-A662-4B3D56DCE68E}" type="datetimeFigureOut">
              <a:rPr lang="en-US"/>
              <a:pPr>
                <a:defRPr/>
              </a:pPr>
              <a:t>2/5/2014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77A9829-19A5-4EFE-828A-E6192774225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EA87B29-C2A5-4183-81F5-B0C98F0EDD5B}" type="datetimeFigureOut">
              <a:rPr lang="en-US"/>
              <a:pPr>
                <a:defRPr/>
              </a:pPr>
              <a:t>2/5/2014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AA4D88C-20BC-42D3-B657-5CD47567003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tx1">
                <a:lumMod val="85000"/>
                <a:lumOff val="15000"/>
              </a:schemeClr>
            </a:gs>
            <a:gs pos="100000">
              <a:srgbClr val="452D1B"/>
            </a:gs>
          </a:gsLst>
          <a:lin ang="5400000" scaled="0"/>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0">
                <a:solidFill>
                  <a:schemeClr val="tx1">
                    <a:tint val="75000"/>
                  </a:schemeClr>
                </a:solidFill>
                <a:latin typeface="+mn-lt"/>
              </a:defRPr>
            </a:lvl1pPr>
          </a:lstStyle>
          <a:p>
            <a:pPr>
              <a:defRPr/>
            </a:pPr>
            <a:fld id="{C60F0FF1-24DA-4510-968A-1A18989E07DE}" type="datetimeFigureOut">
              <a:rPr lang="en-US"/>
              <a:pPr>
                <a:defRPr/>
              </a:pPr>
              <a:t>2/5/2014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0">
                <a:solidFill>
                  <a:schemeClr val="tx1">
                    <a:tint val="75000"/>
                  </a:schemeClr>
                </a:solidFill>
                <a:latin typeface="+mn-lt"/>
              </a:defRPr>
            </a:lvl1pPr>
          </a:lstStyle>
          <a:p>
            <a:pPr>
              <a:defRPr/>
            </a:pPr>
            <a:fld id="{8D558D73-10E2-4650-90F0-D27B0DCBBF6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Gungsuh" pitchFamily="18" charset="-127"/>
        </a:defRPr>
      </a:lvl2pPr>
      <a:lvl3pPr algn="ctr" rtl="0" eaLnBrk="0" fontAlgn="base" hangingPunct="0">
        <a:spcBef>
          <a:spcPct val="0"/>
        </a:spcBef>
        <a:spcAft>
          <a:spcPct val="0"/>
        </a:spcAft>
        <a:defRPr sz="4400">
          <a:solidFill>
            <a:schemeClr val="tx1"/>
          </a:solidFill>
          <a:latin typeface="Gungsuh" pitchFamily="18" charset="-127"/>
        </a:defRPr>
      </a:lvl3pPr>
      <a:lvl4pPr algn="ctr" rtl="0" eaLnBrk="0" fontAlgn="base" hangingPunct="0">
        <a:spcBef>
          <a:spcPct val="0"/>
        </a:spcBef>
        <a:spcAft>
          <a:spcPct val="0"/>
        </a:spcAft>
        <a:defRPr sz="4400">
          <a:solidFill>
            <a:schemeClr val="tx1"/>
          </a:solidFill>
          <a:latin typeface="Gungsuh" pitchFamily="18" charset="-127"/>
        </a:defRPr>
      </a:lvl4pPr>
      <a:lvl5pPr algn="ctr" rtl="0" eaLnBrk="0" fontAlgn="base" hangingPunct="0">
        <a:spcBef>
          <a:spcPct val="0"/>
        </a:spcBef>
        <a:spcAft>
          <a:spcPct val="0"/>
        </a:spcAft>
        <a:defRPr sz="4400">
          <a:solidFill>
            <a:schemeClr val="tx1"/>
          </a:solidFill>
          <a:latin typeface="Gungsuh" pitchFamily="18" charset="-127"/>
        </a:defRPr>
      </a:lvl5pPr>
      <a:lvl6pPr marL="457200" algn="ctr" rtl="0" fontAlgn="base">
        <a:spcBef>
          <a:spcPct val="0"/>
        </a:spcBef>
        <a:spcAft>
          <a:spcPct val="0"/>
        </a:spcAft>
        <a:defRPr sz="4400">
          <a:solidFill>
            <a:schemeClr val="tx1"/>
          </a:solidFill>
          <a:latin typeface="Gungsuh" pitchFamily="18" charset="-127"/>
        </a:defRPr>
      </a:lvl6pPr>
      <a:lvl7pPr marL="914400" algn="ctr" rtl="0" fontAlgn="base">
        <a:spcBef>
          <a:spcPct val="0"/>
        </a:spcBef>
        <a:spcAft>
          <a:spcPct val="0"/>
        </a:spcAft>
        <a:defRPr sz="4400">
          <a:solidFill>
            <a:schemeClr val="tx1"/>
          </a:solidFill>
          <a:latin typeface="Gungsuh" pitchFamily="18" charset="-127"/>
        </a:defRPr>
      </a:lvl7pPr>
      <a:lvl8pPr marL="1371600" algn="ctr" rtl="0" fontAlgn="base">
        <a:spcBef>
          <a:spcPct val="0"/>
        </a:spcBef>
        <a:spcAft>
          <a:spcPct val="0"/>
        </a:spcAft>
        <a:defRPr sz="4400">
          <a:solidFill>
            <a:schemeClr val="tx1"/>
          </a:solidFill>
          <a:latin typeface="Gungsuh" pitchFamily="18" charset="-127"/>
        </a:defRPr>
      </a:lvl8pPr>
      <a:lvl9pPr marL="1828800" algn="ctr" rtl="0" fontAlgn="base">
        <a:spcBef>
          <a:spcPct val="0"/>
        </a:spcBef>
        <a:spcAft>
          <a:spcPct val="0"/>
        </a:spcAft>
        <a:defRPr sz="4400">
          <a:solidFill>
            <a:schemeClr val="tx1"/>
          </a:solidFill>
          <a:latin typeface="Gungsuh" pitchFamily="18" charset="-127"/>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hyperlink" Target="http://www.google.com/url?sa=t&amp;rct=j&amp;q=&amp;esrc=s&amp;source=video&amp;cd=4&amp;cad=rja&amp;ved=0CEYQtwIwAw&amp;url=http://www.youtube.com/watch?v%3DZvrJgGhnmJo&amp;ei=czNDUbb-ErKm4APNyYCQDw&amp;usg=AFQjCNGDMEGlRrqEa9eNNoPIccbdfOaHjg" TargetMode="External"/><Relationship Id="rId4" Type="http://schemas.openxmlformats.org/officeDocument/2006/relationships/hyperlink" Target="http://www.youtube.com/watch?v=-0y-xPG5n5g"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hyperlink" Target="http://www.youtube.com/watch?v=oCn8e6GnmLI" TargetMode="External"/><Relationship Id="rId5" Type="http://schemas.openxmlformats.org/officeDocument/2006/relationships/hyperlink" Target="http://www.youtube.com/watch?v=y2jSv8PDDwA" TargetMode="External"/><Relationship Id="rId4" Type="http://schemas.openxmlformats.org/officeDocument/2006/relationships/hyperlink" Target="http://www.pbs.org/wgbh/nova/programs/ht/tm/3501.html?site=10&amp;pl=qt&amp;rate=hi&amp;ch=10"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health.howstuffworks.com/sweat.htm"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hyperlink" Target="http://www.youtube.com/watch?v=1cysaOnlv_E" TargetMode="Externa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hyperlink" Target="http://go2.wordpress.com/?id=725X1342&amp;site=healthandsurvival.wordpress.com&amp;url=http://health.yahoo.com/experts/eatthis/13908/americas-worst-breakfast-food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hyperlink" Target="http://en.wikipedia.org/wiki/Third_law_of_thermodynamics" TargetMode="External"/><Relationship Id="rId3" Type="http://schemas.openxmlformats.org/officeDocument/2006/relationships/hyperlink" Target="http://en.wikipedia.org/wiki/First_law_of_thermodynamics" TargetMode="External"/><Relationship Id="rId7" Type="http://schemas.openxmlformats.org/officeDocument/2006/relationships/hyperlink" Target="http://en.wikipedia.org/wiki/Thermodynamic_equilibrium" TargetMode="External"/><Relationship Id="rId2" Type="http://schemas.openxmlformats.org/officeDocument/2006/relationships/hyperlink" Target="http://en.wikipedia.org/wiki/Zeroth_law_of_thermodynamics" TargetMode="External"/><Relationship Id="rId1" Type="http://schemas.openxmlformats.org/officeDocument/2006/relationships/slideLayout" Target="../slideLayouts/slideLayout2.xml"/><Relationship Id="rId6" Type="http://schemas.openxmlformats.org/officeDocument/2006/relationships/hyperlink" Target="http://en.wikipedia.org/wiki/Isolated_system" TargetMode="External"/><Relationship Id="rId5" Type="http://schemas.openxmlformats.org/officeDocument/2006/relationships/hyperlink" Target="http://en.wikipedia.org/wiki/Entropy" TargetMode="External"/><Relationship Id="rId4" Type="http://schemas.openxmlformats.org/officeDocument/2006/relationships/hyperlink" Target="http://en.wikipedia.org/wiki/Second_law_of_thermodynamics" TargetMode="External"/><Relationship Id="rId9" Type="http://schemas.openxmlformats.org/officeDocument/2006/relationships/hyperlink" Target="http://en.wikipedia.org/wiki/Absolute_zero"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hyperphysics.phy-astr.gsu.edu/hbase/thermo/temper.html" TargetMode="External"/><Relationship Id="rId2" Type="http://schemas.openxmlformats.org/officeDocument/2006/relationships/hyperlink" Target="http://hyperphysics.phy-astr.gsu.edu/hbase/thermo/heat.html" TargetMode="Externa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9.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http://hyperphysics.phy-astr.gsu.edu/hbase/thermo/imgheat/thexpan.gi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http://hyperphysics.phy-astr.gsu.edu/hbase/chemical/imgche/waterhex.gif"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http://hyperphysics.phy-astr.gsu.edu/hbase/chemical/imgche/waterdens.gif" TargetMode="External"/><Relationship Id="rId2" Type="http://schemas.openxmlformats.org/officeDocument/2006/relationships/image" Target="../media/image92.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p:cNvPicPr>
            <a:picLocks noChangeAspect="1" noChangeArrowheads="1"/>
          </p:cNvPicPr>
          <p:nvPr/>
        </p:nvPicPr>
        <p:blipFill>
          <a:blip r:embed="rId2">
            <a:lum bright="-6000" contrast="10000"/>
          </a:blip>
          <a:srcRect/>
          <a:stretch>
            <a:fillRect/>
          </a:stretch>
        </p:blipFill>
        <p:spPr bwMode="auto">
          <a:xfrm>
            <a:off x="311150" y="228600"/>
            <a:ext cx="8528050" cy="6400800"/>
          </a:xfrm>
          <a:prstGeom prst="rect">
            <a:avLst/>
          </a:prstGeom>
          <a:noFill/>
          <a:ln w="9525">
            <a:noFill/>
            <a:miter lim="800000"/>
            <a:headEnd/>
            <a:tailEnd/>
          </a:ln>
        </p:spPr>
      </p:pic>
      <p:sp>
        <p:nvSpPr>
          <p:cNvPr id="2" name="Title 1"/>
          <p:cNvSpPr>
            <a:spLocks noGrp="1"/>
          </p:cNvSpPr>
          <p:nvPr>
            <p:ph type="title"/>
          </p:nvPr>
        </p:nvSpPr>
        <p:spPr>
          <a:xfrm>
            <a:off x="609600" y="609600"/>
            <a:ext cx="7772400" cy="1066800"/>
          </a:xfrm>
        </p:spPr>
        <p:txBody>
          <a:bodyPr rtlCol="0">
            <a:normAutofit/>
          </a:bodyPr>
          <a:lstStyle/>
          <a:p>
            <a:pPr eaLnBrk="1" fontAlgn="auto" hangingPunct="1">
              <a:spcAft>
                <a:spcPts val="0"/>
              </a:spcAft>
              <a:defRPr/>
            </a:pPr>
            <a:r>
              <a:rPr lang="en-US" dirty="0" smtClean="0">
                <a:solidFill>
                  <a:schemeClr val="bg1"/>
                </a:solidFill>
                <a:effectLst>
                  <a:outerShdw blurRad="38100" dist="38100" dir="2700000" algn="tl">
                    <a:srgbClr val="000000">
                      <a:alpha val="43137"/>
                    </a:srgbClr>
                  </a:outerShdw>
                </a:effectLst>
                <a:ea typeface="Gungsuh" pitchFamily="18" charset="-127"/>
                <a:cs typeface="Vijaya" pitchFamily="34" charset="0"/>
              </a:rPr>
              <a:t>Chapter 9: heat</a:t>
            </a:r>
            <a:endParaRPr lang="en-US" dirty="0">
              <a:solidFill>
                <a:schemeClr val="bg1"/>
              </a:solidFill>
              <a:effectLst>
                <a:outerShdw blurRad="38100" dist="38100" dir="2700000" algn="tl">
                  <a:srgbClr val="000000">
                    <a:alpha val="43137"/>
                  </a:srgbClr>
                </a:outerShdw>
              </a:effectLst>
              <a:ea typeface="Gungsuh" pitchFamily="18" charset="-127"/>
              <a:cs typeface="Vijaya" pitchFamily="34" charset="0"/>
            </a:endParaRPr>
          </a:p>
        </p:txBody>
      </p:sp>
      <p:sp>
        <p:nvSpPr>
          <p:cNvPr id="4" name="Slide Number Placeholder 3"/>
          <p:cNvSpPr>
            <a:spLocks noGrp="1"/>
          </p:cNvSpPr>
          <p:nvPr>
            <p:ph type="sldNum" sz="quarter" idx="12"/>
          </p:nvPr>
        </p:nvSpPr>
        <p:spPr/>
        <p:txBody>
          <a:bodyPr/>
          <a:lstStyle/>
          <a:p>
            <a:pPr>
              <a:defRPr/>
            </a:pPr>
            <a:fld id="{0C60B140-51A5-4420-95F3-A8466F6F7899}" type="slidenum">
              <a:rPr lang="en-US"/>
              <a:pPr>
                <a:defRPr/>
              </a:pPr>
              <a:t>1</a:t>
            </a:fld>
            <a:endParaRPr lang="en-US"/>
          </a:p>
        </p:txBody>
      </p:sp>
      <p:sp>
        <p:nvSpPr>
          <p:cNvPr id="7" name="TextBox 6"/>
          <p:cNvSpPr txBox="1"/>
          <p:nvPr/>
        </p:nvSpPr>
        <p:spPr>
          <a:xfrm>
            <a:off x="6477000" y="5334000"/>
            <a:ext cx="2133600" cy="1200150"/>
          </a:xfrm>
          <a:prstGeom prst="rect">
            <a:avLst/>
          </a:prstGeom>
          <a:noFill/>
        </p:spPr>
        <p:txBody>
          <a:bodyPr>
            <a:spAutoFit/>
          </a:bodyPr>
          <a:lstStyle/>
          <a:p>
            <a:pPr algn="r" fontAlgn="auto">
              <a:spcBef>
                <a:spcPts val="0"/>
              </a:spcBef>
              <a:spcAft>
                <a:spcPts val="0"/>
              </a:spcAft>
              <a:defRPr/>
            </a:pPr>
            <a:r>
              <a:rPr lang="en-US" dirty="0">
                <a:effectLst>
                  <a:outerShdw blurRad="38100" dist="38100" dir="2700000" algn="tl">
                    <a:srgbClr val="000000">
                      <a:alpha val="43137"/>
                    </a:srgbClr>
                  </a:outerShdw>
                </a:effectLst>
                <a:latin typeface="Gungsuh" pitchFamily="18" charset="-127"/>
                <a:ea typeface="Gungsuh" pitchFamily="18" charset="-127"/>
              </a:rPr>
              <a:t>Physical Science</a:t>
            </a:r>
          </a:p>
          <a:p>
            <a:pPr algn="r" fontAlgn="auto">
              <a:spcBef>
                <a:spcPts val="0"/>
              </a:spcBef>
              <a:spcAft>
                <a:spcPts val="0"/>
              </a:spcAft>
              <a:defRPr/>
            </a:pPr>
            <a:r>
              <a:rPr lang="en-US" dirty="0" err="1">
                <a:effectLst>
                  <a:outerShdw blurRad="38100" dist="38100" dir="2700000" algn="tl">
                    <a:srgbClr val="000000">
                      <a:alpha val="43137"/>
                    </a:srgbClr>
                  </a:outerShdw>
                </a:effectLst>
                <a:latin typeface="Gungsuh" pitchFamily="18" charset="-127"/>
                <a:ea typeface="Gungsuh" pitchFamily="18" charset="-127"/>
              </a:rPr>
              <a:t>SRCS~winter</a:t>
            </a:r>
            <a:r>
              <a:rPr lang="en-US" dirty="0">
                <a:effectLst>
                  <a:outerShdw blurRad="38100" dist="38100" dir="2700000" algn="tl">
                    <a:srgbClr val="000000">
                      <a:alpha val="43137"/>
                    </a:srgbClr>
                  </a:outerShdw>
                </a:effectLst>
                <a:latin typeface="Gungsuh" pitchFamily="18" charset="-127"/>
                <a:ea typeface="Gungsuh" pitchFamily="18" charset="-127"/>
              </a:rPr>
              <a:t> 2010</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rtlCol="0">
            <a:normAutofit/>
          </a:bodyPr>
          <a:lstStyle/>
          <a:p>
            <a:pPr eaLnBrk="1" fontAlgn="auto" hangingPunct="1">
              <a:spcAft>
                <a:spcPts val="0"/>
              </a:spcAft>
              <a:defRPr/>
            </a:pPr>
            <a:r>
              <a:rPr lang="en-US" dirty="0"/>
              <a:t>t</a:t>
            </a:r>
            <a:r>
              <a:rPr lang="en-US" dirty="0" smtClean="0"/>
              <a:t>hermal energy</a:t>
            </a:r>
            <a:endParaRPr lang="en-US" dirty="0"/>
          </a:p>
        </p:txBody>
      </p:sp>
      <p:sp>
        <p:nvSpPr>
          <p:cNvPr id="23554" name="Content Placeholder 2"/>
          <p:cNvSpPr>
            <a:spLocks noGrp="1"/>
          </p:cNvSpPr>
          <p:nvPr>
            <p:ph idx="1"/>
          </p:nvPr>
        </p:nvSpPr>
        <p:spPr>
          <a:xfrm>
            <a:off x="457200" y="838200"/>
            <a:ext cx="8229600" cy="4525963"/>
          </a:xfrm>
        </p:spPr>
        <p:txBody>
          <a:bodyPr/>
          <a:lstStyle/>
          <a:p>
            <a:pPr eaLnBrk="1" hangingPunct="1"/>
            <a:endParaRPr lang="en-US" smtClean="0"/>
          </a:p>
          <a:p>
            <a:pPr eaLnBrk="1" hangingPunct="1"/>
            <a:endParaRPr lang="en-US" smtClean="0"/>
          </a:p>
        </p:txBody>
      </p:sp>
      <p:sp>
        <p:nvSpPr>
          <p:cNvPr id="23555" name="TextBox 5"/>
          <p:cNvSpPr txBox="1">
            <a:spLocks noChangeArrowheads="1"/>
          </p:cNvSpPr>
          <p:nvPr/>
        </p:nvSpPr>
        <p:spPr bwMode="auto">
          <a:xfrm>
            <a:off x="1066800" y="1219200"/>
            <a:ext cx="7543800" cy="830263"/>
          </a:xfrm>
          <a:prstGeom prst="rect">
            <a:avLst/>
          </a:prstGeom>
          <a:noFill/>
          <a:ln w="9525">
            <a:noFill/>
            <a:miter lim="800000"/>
            <a:headEnd/>
            <a:tailEnd/>
          </a:ln>
        </p:spPr>
        <p:txBody>
          <a:bodyPr>
            <a:spAutoFit/>
          </a:bodyPr>
          <a:lstStyle/>
          <a:p>
            <a:r>
              <a:rPr lang="en-US" sz="4800" b="0">
                <a:solidFill>
                  <a:schemeClr val="bg1"/>
                </a:solidFill>
                <a:latin typeface="GungsuhChe" pitchFamily="49" charset="-127"/>
              </a:rPr>
              <a:t>Thermal E = KE + PE</a:t>
            </a:r>
          </a:p>
        </p:txBody>
      </p:sp>
      <p:sp>
        <p:nvSpPr>
          <p:cNvPr id="7" name="TextBox 6"/>
          <p:cNvSpPr txBox="1">
            <a:spLocks noChangeArrowheads="1"/>
          </p:cNvSpPr>
          <p:nvPr/>
        </p:nvSpPr>
        <p:spPr bwMode="auto">
          <a:xfrm>
            <a:off x="304800" y="3200400"/>
            <a:ext cx="8534400" cy="646113"/>
          </a:xfrm>
          <a:prstGeom prst="rect">
            <a:avLst/>
          </a:prstGeom>
          <a:noFill/>
          <a:ln w="9525">
            <a:noFill/>
            <a:miter lim="800000"/>
            <a:headEnd/>
            <a:tailEnd/>
          </a:ln>
        </p:spPr>
        <p:txBody>
          <a:bodyPr>
            <a:spAutoFit/>
          </a:bodyPr>
          <a:lstStyle/>
          <a:p>
            <a:r>
              <a:rPr lang="en-US" sz="3600" b="0">
                <a:solidFill>
                  <a:schemeClr val="bg1"/>
                </a:solidFill>
                <a:latin typeface="GungsuhChe" pitchFamily="49" charset="-127"/>
              </a:rPr>
              <a:t>Total E = E of motion + E of storage</a:t>
            </a:r>
          </a:p>
        </p:txBody>
      </p:sp>
      <p:sp>
        <p:nvSpPr>
          <p:cNvPr id="8" name="Down Arrow 7"/>
          <p:cNvSpPr/>
          <p:nvPr/>
        </p:nvSpPr>
        <p:spPr>
          <a:xfrm rot="862919">
            <a:off x="4495800" y="2133600"/>
            <a:ext cx="685800" cy="1143000"/>
          </a:xfrm>
          <a:prstGeom prst="downArrow">
            <a:avLst>
              <a:gd name="adj1" fmla="val 43252"/>
              <a:gd name="adj2" fmla="val 7018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p>
        </p:txBody>
      </p:sp>
      <p:sp>
        <p:nvSpPr>
          <p:cNvPr id="9" name="Down Arrow 8"/>
          <p:cNvSpPr/>
          <p:nvPr/>
        </p:nvSpPr>
        <p:spPr>
          <a:xfrm>
            <a:off x="6227763" y="2124075"/>
            <a:ext cx="685800" cy="1143000"/>
          </a:xfrm>
          <a:prstGeom prst="downArrow">
            <a:avLst>
              <a:gd name="adj1" fmla="val 43252"/>
              <a:gd name="adj2" fmla="val 7018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p>
        </p:txBody>
      </p:sp>
      <p:sp>
        <p:nvSpPr>
          <p:cNvPr id="10" name="Down Arrow 9"/>
          <p:cNvSpPr/>
          <p:nvPr/>
        </p:nvSpPr>
        <p:spPr>
          <a:xfrm rot="862919">
            <a:off x="1350963" y="2124075"/>
            <a:ext cx="685800" cy="1143000"/>
          </a:xfrm>
          <a:prstGeom prst="downArrow">
            <a:avLst>
              <a:gd name="adj1" fmla="val 43252"/>
              <a:gd name="adj2" fmla="val 7018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rtlCol="0">
            <a:normAutofit/>
          </a:bodyPr>
          <a:lstStyle/>
          <a:p>
            <a:pPr eaLnBrk="1" fontAlgn="auto" hangingPunct="1">
              <a:spcAft>
                <a:spcPts val="0"/>
              </a:spcAft>
              <a:defRPr/>
            </a:pPr>
            <a:r>
              <a:rPr lang="en-US" dirty="0" smtClean="0"/>
              <a:t>KE &amp; PE</a:t>
            </a:r>
            <a:endParaRPr lang="en-US" dirty="0"/>
          </a:p>
        </p:txBody>
      </p:sp>
      <p:sp>
        <p:nvSpPr>
          <p:cNvPr id="24578" name="Content Placeholder 2"/>
          <p:cNvSpPr>
            <a:spLocks noGrp="1"/>
          </p:cNvSpPr>
          <p:nvPr>
            <p:ph idx="1"/>
          </p:nvPr>
        </p:nvSpPr>
        <p:spPr>
          <a:xfrm>
            <a:off x="457200" y="838200"/>
            <a:ext cx="8229600" cy="685800"/>
          </a:xfrm>
        </p:spPr>
        <p:txBody>
          <a:bodyPr/>
          <a:lstStyle/>
          <a:p>
            <a:pPr eaLnBrk="1" hangingPunct="1"/>
            <a:endParaRPr lang="en-US" smtClean="0"/>
          </a:p>
          <a:p>
            <a:pPr eaLnBrk="1" hangingPunct="1"/>
            <a:endParaRPr lang="en-US" smtClean="0"/>
          </a:p>
        </p:txBody>
      </p:sp>
      <p:sp>
        <p:nvSpPr>
          <p:cNvPr id="24579" name="TextBox 5"/>
          <p:cNvSpPr txBox="1">
            <a:spLocks noChangeArrowheads="1"/>
          </p:cNvSpPr>
          <p:nvPr/>
        </p:nvSpPr>
        <p:spPr bwMode="auto">
          <a:xfrm>
            <a:off x="1066800" y="685800"/>
            <a:ext cx="7543800" cy="830263"/>
          </a:xfrm>
          <a:prstGeom prst="rect">
            <a:avLst/>
          </a:prstGeom>
          <a:noFill/>
          <a:ln w="9525">
            <a:noFill/>
            <a:miter lim="800000"/>
            <a:headEnd/>
            <a:tailEnd/>
          </a:ln>
        </p:spPr>
        <p:txBody>
          <a:bodyPr>
            <a:spAutoFit/>
          </a:bodyPr>
          <a:lstStyle/>
          <a:p>
            <a:r>
              <a:rPr lang="en-US" sz="4800" b="0">
                <a:solidFill>
                  <a:schemeClr val="bg1"/>
                </a:solidFill>
                <a:latin typeface="GungsuhChe" pitchFamily="49" charset="-127"/>
              </a:rPr>
              <a:t>Thermal E = KE + PE</a:t>
            </a:r>
          </a:p>
        </p:txBody>
      </p:sp>
      <p:sp>
        <p:nvSpPr>
          <p:cNvPr id="24580" name="TextBox 10"/>
          <p:cNvSpPr txBox="1">
            <a:spLocks noChangeArrowheads="1"/>
          </p:cNvSpPr>
          <p:nvPr/>
        </p:nvSpPr>
        <p:spPr bwMode="auto">
          <a:xfrm>
            <a:off x="381000" y="1524000"/>
            <a:ext cx="8382000" cy="523875"/>
          </a:xfrm>
          <a:prstGeom prst="rect">
            <a:avLst/>
          </a:prstGeom>
          <a:noFill/>
          <a:ln w="9525">
            <a:noFill/>
            <a:miter lim="800000"/>
            <a:headEnd/>
            <a:tailEnd/>
          </a:ln>
        </p:spPr>
        <p:txBody>
          <a:bodyPr>
            <a:spAutoFit/>
          </a:bodyPr>
          <a:lstStyle/>
          <a:p>
            <a:r>
              <a:rPr lang="en-US" sz="2800" b="0">
                <a:solidFill>
                  <a:schemeClr val="bg1"/>
                </a:solidFill>
                <a:latin typeface="GungsuhChe" pitchFamily="49" charset="-127"/>
              </a:rPr>
              <a:t>Categorize the following as either KE or PE:</a:t>
            </a:r>
          </a:p>
        </p:txBody>
      </p:sp>
      <p:pic>
        <p:nvPicPr>
          <p:cNvPr id="21506" name="Picture 2"/>
          <p:cNvPicPr>
            <a:picLocks noChangeAspect="1" noChangeArrowheads="1"/>
          </p:cNvPicPr>
          <p:nvPr/>
        </p:nvPicPr>
        <p:blipFill>
          <a:blip r:embed="rId3"/>
          <a:srcRect/>
          <a:stretch>
            <a:fillRect/>
          </a:stretch>
        </p:blipFill>
        <p:spPr bwMode="auto">
          <a:xfrm>
            <a:off x="0" y="2667000"/>
            <a:ext cx="9178925" cy="3905250"/>
          </a:xfrm>
          <a:prstGeom prst="rect">
            <a:avLst/>
          </a:prstGeom>
          <a:noFill/>
          <a:ln w="9525">
            <a:noFill/>
            <a:miter lim="800000"/>
            <a:headEnd/>
            <a:tailEnd/>
          </a:ln>
        </p:spPr>
      </p:pic>
      <p:pic>
        <p:nvPicPr>
          <p:cNvPr id="21508" name="Picture 4"/>
          <p:cNvPicPr>
            <a:picLocks noChangeAspect="1" noChangeArrowheads="1"/>
          </p:cNvPicPr>
          <p:nvPr/>
        </p:nvPicPr>
        <p:blipFill>
          <a:blip r:embed="rId4"/>
          <a:srcRect/>
          <a:stretch>
            <a:fillRect/>
          </a:stretch>
        </p:blipFill>
        <p:spPr bwMode="auto">
          <a:xfrm>
            <a:off x="1981200" y="2819400"/>
            <a:ext cx="4572000" cy="3429000"/>
          </a:xfrm>
          <a:prstGeom prst="rect">
            <a:avLst/>
          </a:prstGeom>
          <a:noFill/>
          <a:ln w="9525">
            <a:noFill/>
            <a:miter lim="800000"/>
            <a:headEnd/>
            <a:tailEnd/>
          </a:ln>
        </p:spPr>
      </p:pic>
      <p:pic>
        <p:nvPicPr>
          <p:cNvPr id="21511" name="Picture 7"/>
          <p:cNvPicPr>
            <a:picLocks noChangeAspect="1" noChangeArrowheads="1"/>
          </p:cNvPicPr>
          <p:nvPr/>
        </p:nvPicPr>
        <p:blipFill>
          <a:blip r:embed="rId5"/>
          <a:srcRect/>
          <a:stretch>
            <a:fillRect/>
          </a:stretch>
        </p:blipFill>
        <p:spPr bwMode="auto">
          <a:xfrm>
            <a:off x="228600" y="2819400"/>
            <a:ext cx="8318500" cy="2362200"/>
          </a:xfrm>
          <a:prstGeom prst="rect">
            <a:avLst/>
          </a:prstGeom>
          <a:noFill/>
          <a:ln w="9525">
            <a:noFill/>
            <a:miter lim="800000"/>
            <a:headEnd/>
            <a:tailEnd/>
          </a:ln>
        </p:spPr>
      </p:pic>
      <p:pic>
        <p:nvPicPr>
          <p:cNvPr id="21510" name="Picture 6"/>
          <p:cNvPicPr>
            <a:picLocks noChangeAspect="1" noChangeArrowheads="1"/>
          </p:cNvPicPr>
          <p:nvPr/>
        </p:nvPicPr>
        <p:blipFill>
          <a:blip r:embed="rId6"/>
          <a:srcRect/>
          <a:stretch>
            <a:fillRect/>
          </a:stretch>
        </p:blipFill>
        <p:spPr bwMode="auto">
          <a:xfrm>
            <a:off x="3124200" y="2590800"/>
            <a:ext cx="5638800" cy="3876675"/>
          </a:xfrm>
          <a:prstGeom prst="rect">
            <a:avLst/>
          </a:prstGeom>
          <a:noFill/>
          <a:ln w="9525">
            <a:noFill/>
            <a:miter lim="800000"/>
            <a:headEnd/>
            <a:tailEnd/>
          </a:ln>
        </p:spPr>
      </p:pic>
      <p:pic>
        <p:nvPicPr>
          <p:cNvPr id="21512" name="Picture 8"/>
          <p:cNvPicPr>
            <a:picLocks noChangeAspect="1" noChangeArrowheads="1"/>
          </p:cNvPicPr>
          <p:nvPr/>
        </p:nvPicPr>
        <p:blipFill>
          <a:blip r:embed="rId7"/>
          <a:srcRect/>
          <a:stretch>
            <a:fillRect/>
          </a:stretch>
        </p:blipFill>
        <p:spPr bwMode="auto">
          <a:xfrm>
            <a:off x="1905000" y="2590800"/>
            <a:ext cx="5334000" cy="4000500"/>
          </a:xfrm>
          <a:prstGeom prst="rect">
            <a:avLst/>
          </a:prstGeom>
          <a:noFill/>
          <a:ln w="9525">
            <a:noFill/>
            <a:miter lim="800000"/>
            <a:headEnd/>
            <a:tailEnd/>
          </a:ln>
        </p:spPr>
      </p:pic>
      <p:pic>
        <p:nvPicPr>
          <p:cNvPr id="21513" name="Picture 9"/>
          <p:cNvPicPr>
            <a:picLocks noChangeAspect="1" noChangeArrowheads="1"/>
          </p:cNvPicPr>
          <p:nvPr/>
        </p:nvPicPr>
        <p:blipFill>
          <a:blip r:embed="rId8"/>
          <a:srcRect/>
          <a:stretch>
            <a:fillRect/>
          </a:stretch>
        </p:blipFill>
        <p:spPr bwMode="auto">
          <a:xfrm>
            <a:off x="-914400" y="-685800"/>
            <a:ext cx="10972800" cy="8229600"/>
          </a:xfrm>
          <a:prstGeom prst="rect">
            <a:avLst/>
          </a:prstGeom>
          <a:noFill/>
          <a:ln w="9525">
            <a:noFill/>
            <a:miter lim="800000"/>
            <a:headEnd/>
            <a:tailEnd/>
          </a:ln>
        </p:spPr>
      </p:pic>
      <p:pic>
        <p:nvPicPr>
          <p:cNvPr id="21514" name="Picture 10"/>
          <p:cNvPicPr>
            <a:picLocks noChangeAspect="1" noChangeArrowheads="1"/>
          </p:cNvPicPr>
          <p:nvPr/>
        </p:nvPicPr>
        <p:blipFill>
          <a:blip r:embed="rId9"/>
          <a:srcRect/>
          <a:stretch>
            <a:fillRect/>
          </a:stretch>
        </p:blipFill>
        <p:spPr bwMode="auto">
          <a:xfrm>
            <a:off x="2286000" y="2819400"/>
            <a:ext cx="4794250" cy="3257550"/>
          </a:xfrm>
          <a:prstGeom prst="rect">
            <a:avLst/>
          </a:prstGeom>
          <a:noFill/>
          <a:ln w="9525">
            <a:noFill/>
            <a:miter lim="800000"/>
            <a:headEnd/>
            <a:tailEnd/>
          </a:ln>
        </p:spPr>
      </p:pic>
      <p:pic>
        <p:nvPicPr>
          <p:cNvPr id="21515" name="Picture 11"/>
          <p:cNvPicPr>
            <a:picLocks noChangeAspect="1" noChangeArrowheads="1"/>
          </p:cNvPicPr>
          <p:nvPr/>
        </p:nvPicPr>
        <p:blipFill>
          <a:blip r:embed="rId10"/>
          <a:srcRect/>
          <a:stretch>
            <a:fillRect/>
          </a:stretch>
        </p:blipFill>
        <p:spPr bwMode="auto">
          <a:xfrm>
            <a:off x="2743200" y="2590800"/>
            <a:ext cx="3657600" cy="3657600"/>
          </a:xfrm>
          <a:prstGeom prst="rect">
            <a:avLst/>
          </a:prstGeom>
          <a:noFill/>
          <a:ln w="9525">
            <a:noFill/>
            <a:miter lim="800000"/>
            <a:headEnd/>
            <a:tailEnd/>
          </a:ln>
        </p:spPr>
      </p:pic>
      <p:pic>
        <p:nvPicPr>
          <p:cNvPr id="21516" name="Picture 12"/>
          <p:cNvPicPr>
            <a:picLocks noChangeAspect="1" noChangeArrowheads="1"/>
          </p:cNvPicPr>
          <p:nvPr/>
        </p:nvPicPr>
        <p:blipFill>
          <a:blip r:embed="rId11"/>
          <a:srcRect/>
          <a:stretch>
            <a:fillRect/>
          </a:stretch>
        </p:blipFill>
        <p:spPr bwMode="auto">
          <a:xfrm>
            <a:off x="1905000" y="2371725"/>
            <a:ext cx="5715000" cy="4486275"/>
          </a:xfrm>
          <a:prstGeom prst="rect">
            <a:avLst/>
          </a:prstGeom>
          <a:noFill/>
          <a:ln w="9525">
            <a:noFill/>
            <a:miter lim="800000"/>
            <a:headEnd/>
            <a:tailEnd/>
          </a:ln>
        </p:spPr>
      </p:pic>
      <p:pic>
        <p:nvPicPr>
          <p:cNvPr id="21517" name="Picture 13"/>
          <p:cNvPicPr>
            <a:picLocks noChangeAspect="1" noChangeArrowheads="1"/>
          </p:cNvPicPr>
          <p:nvPr/>
        </p:nvPicPr>
        <p:blipFill>
          <a:blip r:embed="rId12"/>
          <a:srcRect/>
          <a:stretch>
            <a:fillRect/>
          </a:stretch>
        </p:blipFill>
        <p:spPr bwMode="auto">
          <a:xfrm>
            <a:off x="2238375" y="2895600"/>
            <a:ext cx="5381625" cy="3886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fade">
                                      <p:cBhvr>
                                        <p:cTn id="7" dur="2000"/>
                                        <p:tgtEl>
                                          <p:spTgt spid="215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21506"/>
                                        </p:tgtEl>
                                      </p:cBhvr>
                                    </p:animEffect>
                                    <p:set>
                                      <p:cBhvr>
                                        <p:cTn id="12" dur="1" fill="hold">
                                          <p:stCondLst>
                                            <p:cond delay="1999"/>
                                          </p:stCondLst>
                                        </p:cTn>
                                        <p:tgtEl>
                                          <p:spTgt spid="2150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508"/>
                                        </p:tgtEl>
                                        <p:attrNameLst>
                                          <p:attrName>style.visibility</p:attrName>
                                        </p:attrNameLst>
                                      </p:cBhvr>
                                      <p:to>
                                        <p:strVal val="visible"/>
                                      </p:to>
                                    </p:set>
                                    <p:animEffect transition="in" filter="fade">
                                      <p:cBhvr>
                                        <p:cTn id="17" dur="2000"/>
                                        <p:tgtEl>
                                          <p:spTgt spid="2150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2000"/>
                                        <p:tgtEl>
                                          <p:spTgt spid="21508"/>
                                        </p:tgtEl>
                                      </p:cBhvr>
                                    </p:animEffect>
                                    <p:set>
                                      <p:cBhvr>
                                        <p:cTn id="22" dur="1" fill="hold">
                                          <p:stCondLst>
                                            <p:cond delay="1999"/>
                                          </p:stCondLst>
                                        </p:cTn>
                                        <p:tgtEl>
                                          <p:spTgt spid="2150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511"/>
                                        </p:tgtEl>
                                        <p:attrNameLst>
                                          <p:attrName>style.visibility</p:attrName>
                                        </p:attrNameLst>
                                      </p:cBhvr>
                                      <p:to>
                                        <p:strVal val="visible"/>
                                      </p:to>
                                    </p:set>
                                    <p:animEffect transition="in" filter="fade">
                                      <p:cBhvr>
                                        <p:cTn id="27" dur="2000"/>
                                        <p:tgtEl>
                                          <p:spTgt spid="215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2000"/>
                                        <p:tgtEl>
                                          <p:spTgt spid="21511"/>
                                        </p:tgtEl>
                                      </p:cBhvr>
                                    </p:animEffect>
                                    <p:set>
                                      <p:cBhvr>
                                        <p:cTn id="32" dur="1" fill="hold">
                                          <p:stCondLst>
                                            <p:cond delay="1999"/>
                                          </p:stCondLst>
                                        </p:cTn>
                                        <p:tgtEl>
                                          <p:spTgt spid="215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510"/>
                                        </p:tgtEl>
                                        <p:attrNameLst>
                                          <p:attrName>style.visibility</p:attrName>
                                        </p:attrNameLst>
                                      </p:cBhvr>
                                      <p:to>
                                        <p:strVal val="visible"/>
                                      </p:to>
                                    </p:set>
                                    <p:animEffect transition="in" filter="fade">
                                      <p:cBhvr>
                                        <p:cTn id="37" dur="2000"/>
                                        <p:tgtEl>
                                          <p:spTgt spid="215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2000"/>
                                        <p:tgtEl>
                                          <p:spTgt spid="21510"/>
                                        </p:tgtEl>
                                      </p:cBhvr>
                                    </p:animEffect>
                                    <p:set>
                                      <p:cBhvr>
                                        <p:cTn id="42" dur="1" fill="hold">
                                          <p:stCondLst>
                                            <p:cond delay="1999"/>
                                          </p:stCondLst>
                                        </p:cTn>
                                        <p:tgtEl>
                                          <p:spTgt spid="2151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512"/>
                                        </p:tgtEl>
                                        <p:attrNameLst>
                                          <p:attrName>style.visibility</p:attrName>
                                        </p:attrNameLst>
                                      </p:cBhvr>
                                      <p:to>
                                        <p:strVal val="visible"/>
                                      </p:to>
                                    </p:set>
                                    <p:animEffect transition="in" filter="fade">
                                      <p:cBhvr>
                                        <p:cTn id="47" dur="2000"/>
                                        <p:tgtEl>
                                          <p:spTgt spid="215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2000"/>
                                        <p:tgtEl>
                                          <p:spTgt spid="21512"/>
                                        </p:tgtEl>
                                      </p:cBhvr>
                                    </p:animEffect>
                                    <p:set>
                                      <p:cBhvr>
                                        <p:cTn id="52" dur="1" fill="hold">
                                          <p:stCondLst>
                                            <p:cond delay="1999"/>
                                          </p:stCondLst>
                                        </p:cTn>
                                        <p:tgtEl>
                                          <p:spTgt spid="2151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1513"/>
                                        </p:tgtEl>
                                        <p:attrNameLst>
                                          <p:attrName>style.visibility</p:attrName>
                                        </p:attrNameLst>
                                      </p:cBhvr>
                                      <p:to>
                                        <p:strVal val="visible"/>
                                      </p:to>
                                    </p:set>
                                    <p:animEffect transition="in" filter="fade">
                                      <p:cBhvr>
                                        <p:cTn id="57" dur="2000"/>
                                        <p:tgtEl>
                                          <p:spTgt spid="2151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2000"/>
                                        <p:tgtEl>
                                          <p:spTgt spid="21513"/>
                                        </p:tgtEl>
                                      </p:cBhvr>
                                    </p:animEffect>
                                    <p:set>
                                      <p:cBhvr>
                                        <p:cTn id="62" dur="1" fill="hold">
                                          <p:stCondLst>
                                            <p:cond delay="1999"/>
                                          </p:stCondLst>
                                        </p:cTn>
                                        <p:tgtEl>
                                          <p:spTgt spid="2151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1514"/>
                                        </p:tgtEl>
                                        <p:attrNameLst>
                                          <p:attrName>style.visibility</p:attrName>
                                        </p:attrNameLst>
                                      </p:cBhvr>
                                      <p:to>
                                        <p:strVal val="visible"/>
                                      </p:to>
                                    </p:set>
                                    <p:animEffect transition="in" filter="fade">
                                      <p:cBhvr>
                                        <p:cTn id="67" dur="2000"/>
                                        <p:tgtEl>
                                          <p:spTgt spid="2151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2000"/>
                                        <p:tgtEl>
                                          <p:spTgt spid="21514"/>
                                        </p:tgtEl>
                                      </p:cBhvr>
                                    </p:animEffect>
                                    <p:set>
                                      <p:cBhvr>
                                        <p:cTn id="72" dur="1" fill="hold">
                                          <p:stCondLst>
                                            <p:cond delay="1999"/>
                                          </p:stCondLst>
                                        </p:cTn>
                                        <p:tgtEl>
                                          <p:spTgt spid="2151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1515"/>
                                        </p:tgtEl>
                                        <p:attrNameLst>
                                          <p:attrName>style.visibility</p:attrName>
                                        </p:attrNameLst>
                                      </p:cBhvr>
                                      <p:to>
                                        <p:strVal val="visible"/>
                                      </p:to>
                                    </p:set>
                                    <p:animEffect transition="in" filter="fade">
                                      <p:cBhvr>
                                        <p:cTn id="77" dur="2000"/>
                                        <p:tgtEl>
                                          <p:spTgt spid="21515"/>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2000"/>
                                        <p:tgtEl>
                                          <p:spTgt spid="21515"/>
                                        </p:tgtEl>
                                      </p:cBhvr>
                                    </p:animEffect>
                                    <p:set>
                                      <p:cBhvr>
                                        <p:cTn id="82" dur="1" fill="hold">
                                          <p:stCondLst>
                                            <p:cond delay="1999"/>
                                          </p:stCondLst>
                                        </p:cTn>
                                        <p:tgtEl>
                                          <p:spTgt spid="21515"/>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1516"/>
                                        </p:tgtEl>
                                        <p:attrNameLst>
                                          <p:attrName>style.visibility</p:attrName>
                                        </p:attrNameLst>
                                      </p:cBhvr>
                                      <p:to>
                                        <p:strVal val="visible"/>
                                      </p:to>
                                    </p:set>
                                    <p:animEffect transition="in" filter="fade">
                                      <p:cBhvr>
                                        <p:cTn id="87" dur="2000"/>
                                        <p:tgtEl>
                                          <p:spTgt spid="21516"/>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2000"/>
                                        <p:tgtEl>
                                          <p:spTgt spid="21516"/>
                                        </p:tgtEl>
                                      </p:cBhvr>
                                    </p:animEffect>
                                    <p:set>
                                      <p:cBhvr>
                                        <p:cTn id="92" dur="1" fill="hold">
                                          <p:stCondLst>
                                            <p:cond delay="1999"/>
                                          </p:stCondLst>
                                        </p:cTn>
                                        <p:tgtEl>
                                          <p:spTgt spid="21516"/>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1517"/>
                                        </p:tgtEl>
                                        <p:attrNameLst>
                                          <p:attrName>style.visibility</p:attrName>
                                        </p:attrNameLst>
                                      </p:cBhvr>
                                      <p:to>
                                        <p:strVal val="visible"/>
                                      </p:to>
                                    </p:set>
                                    <p:animEffect transition="in" filter="fade">
                                      <p:cBhvr>
                                        <p:cTn id="97" dur="2000"/>
                                        <p:tgtEl>
                                          <p:spTgt spid="21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rtlCol="0">
            <a:normAutofit/>
          </a:bodyPr>
          <a:lstStyle/>
          <a:p>
            <a:pPr eaLnBrk="1" fontAlgn="auto" hangingPunct="1">
              <a:spcAft>
                <a:spcPts val="0"/>
              </a:spcAft>
              <a:defRPr/>
            </a:pPr>
            <a:r>
              <a:rPr lang="en-US" dirty="0"/>
              <a:t>e</a:t>
            </a:r>
            <a:r>
              <a:rPr lang="en-US" dirty="0" smtClean="0"/>
              <a:t>nergy: </a:t>
            </a:r>
            <a:r>
              <a:rPr lang="en-US" dirty="0" err="1" smtClean="0"/>
              <a:t>transormations</a:t>
            </a:r>
            <a:endParaRPr lang="en-US" dirty="0"/>
          </a:p>
        </p:txBody>
      </p:sp>
      <p:sp>
        <p:nvSpPr>
          <p:cNvPr id="26626" name="Content Placeholder 2"/>
          <p:cNvSpPr>
            <a:spLocks noGrp="1"/>
          </p:cNvSpPr>
          <p:nvPr>
            <p:ph idx="1"/>
          </p:nvPr>
        </p:nvSpPr>
        <p:spPr>
          <a:xfrm>
            <a:off x="457200" y="838200"/>
            <a:ext cx="8229600" cy="4525963"/>
          </a:xfrm>
        </p:spPr>
        <p:txBody>
          <a:bodyPr/>
          <a:lstStyle/>
          <a:p>
            <a:pPr eaLnBrk="1" hangingPunct="1"/>
            <a:endParaRPr lang="en-US" smtClean="0"/>
          </a:p>
          <a:p>
            <a:pPr eaLnBrk="1" hangingPunct="1"/>
            <a:endParaRPr lang="en-US" smtClean="0"/>
          </a:p>
        </p:txBody>
      </p:sp>
      <p:pic>
        <p:nvPicPr>
          <p:cNvPr id="22530" name="Picture 2"/>
          <p:cNvPicPr>
            <a:picLocks noChangeAspect="1" noChangeArrowheads="1"/>
          </p:cNvPicPr>
          <p:nvPr/>
        </p:nvPicPr>
        <p:blipFill>
          <a:blip r:embed="rId2"/>
          <a:srcRect/>
          <a:stretch>
            <a:fillRect/>
          </a:stretch>
        </p:blipFill>
        <p:spPr bwMode="auto">
          <a:xfrm>
            <a:off x="5916613" y="4343400"/>
            <a:ext cx="2970212" cy="2228850"/>
          </a:xfrm>
          <a:prstGeom prst="rect">
            <a:avLst/>
          </a:prstGeom>
          <a:noFill/>
          <a:ln w="9525">
            <a:noFill/>
            <a:miter lim="800000"/>
            <a:headEnd/>
            <a:tailEnd/>
          </a:ln>
        </p:spPr>
      </p:pic>
      <p:pic>
        <p:nvPicPr>
          <p:cNvPr id="22531" name="Picture 3"/>
          <p:cNvPicPr>
            <a:picLocks noChangeAspect="1" noChangeArrowheads="1"/>
          </p:cNvPicPr>
          <p:nvPr/>
        </p:nvPicPr>
        <p:blipFill>
          <a:blip r:embed="rId3"/>
          <a:srcRect/>
          <a:stretch>
            <a:fillRect/>
          </a:stretch>
        </p:blipFill>
        <p:spPr bwMode="auto">
          <a:xfrm>
            <a:off x="381000" y="1295400"/>
            <a:ext cx="2590800" cy="2227263"/>
          </a:xfrm>
          <a:prstGeom prst="rect">
            <a:avLst/>
          </a:prstGeom>
          <a:noFill/>
          <a:ln w="9525">
            <a:noFill/>
            <a:miter lim="800000"/>
            <a:headEnd/>
            <a:tailEnd/>
          </a:ln>
        </p:spPr>
      </p:pic>
      <p:pic>
        <p:nvPicPr>
          <p:cNvPr id="26629" name="Picture 4"/>
          <p:cNvPicPr>
            <a:picLocks noChangeAspect="1" noChangeArrowheads="1"/>
          </p:cNvPicPr>
          <p:nvPr/>
        </p:nvPicPr>
        <p:blipFill>
          <a:blip r:embed="rId4"/>
          <a:srcRect/>
          <a:stretch>
            <a:fillRect/>
          </a:stretch>
        </p:blipFill>
        <p:spPr bwMode="auto">
          <a:xfrm>
            <a:off x="3352800" y="2743200"/>
            <a:ext cx="2686050" cy="2078038"/>
          </a:xfrm>
          <a:prstGeom prst="rect">
            <a:avLst/>
          </a:prstGeom>
          <a:noFill/>
          <a:ln w="9525">
            <a:noFill/>
            <a:miter lim="800000"/>
            <a:headEnd/>
            <a:tailEnd/>
          </a:ln>
        </p:spPr>
      </p:pic>
      <p:pic>
        <p:nvPicPr>
          <p:cNvPr id="22533" name="Picture 5"/>
          <p:cNvPicPr>
            <a:picLocks noChangeAspect="1" noChangeArrowheads="1"/>
          </p:cNvPicPr>
          <p:nvPr/>
        </p:nvPicPr>
        <p:blipFill>
          <a:blip r:embed="rId5"/>
          <a:srcRect/>
          <a:stretch>
            <a:fillRect/>
          </a:stretch>
        </p:blipFill>
        <p:spPr bwMode="auto">
          <a:xfrm>
            <a:off x="228600" y="4100513"/>
            <a:ext cx="3581400" cy="2500312"/>
          </a:xfrm>
          <a:prstGeom prst="rect">
            <a:avLst/>
          </a:prstGeom>
          <a:noFill/>
          <a:ln w="9525">
            <a:noFill/>
            <a:miter lim="800000"/>
            <a:headEnd/>
            <a:tailEnd/>
          </a:ln>
        </p:spPr>
      </p:pic>
      <p:pic>
        <p:nvPicPr>
          <p:cNvPr id="22534" name="Picture 6"/>
          <p:cNvPicPr>
            <a:picLocks noChangeAspect="1" noChangeArrowheads="1"/>
          </p:cNvPicPr>
          <p:nvPr/>
        </p:nvPicPr>
        <p:blipFill>
          <a:blip r:embed="rId6"/>
          <a:srcRect/>
          <a:stretch>
            <a:fillRect/>
          </a:stretch>
        </p:blipFill>
        <p:spPr bwMode="auto">
          <a:xfrm>
            <a:off x="5638800" y="1143000"/>
            <a:ext cx="2847975" cy="1804988"/>
          </a:xfrm>
          <a:prstGeom prst="rect">
            <a:avLst/>
          </a:prstGeom>
          <a:noFill/>
          <a:ln w="9525">
            <a:noFill/>
            <a:miter lim="800000"/>
            <a:headEnd/>
            <a:tailEnd/>
          </a:ln>
        </p:spPr>
      </p:pic>
      <p:pic>
        <p:nvPicPr>
          <p:cNvPr id="22535" name="Picture 7"/>
          <p:cNvPicPr>
            <a:picLocks noChangeAspect="1" noChangeArrowheads="1"/>
          </p:cNvPicPr>
          <p:nvPr/>
        </p:nvPicPr>
        <p:blipFill>
          <a:blip r:embed="rId7"/>
          <a:srcRect/>
          <a:stretch>
            <a:fillRect/>
          </a:stretch>
        </p:blipFill>
        <p:spPr bwMode="auto">
          <a:xfrm>
            <a:off x="2209800" y="2133600"/>
            <a:ext cx="4762500" cy="3190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33"/>
                                        </p:tgtEl>
                                        <p:attrNameLst>
                                          <p:attrName>style.visibility</p:attrName>
                                        </p:attrNameLst>
                                      </p:cBhvr>
                                      <p:to>
                                        <p:strVal val="visible"/>
                                      </p:to>
                                    </p:set>
                                    <p:animEffect transition="in" filter="fade">
                                      <p:cBhvr>
                                        <p:cTn id="7" dur="2000"/>
                                        <p:tgtEl>
                                          <p:spTgt spid="225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22533"/>
                                        </p:tgtEl>
                                      </p:cBhvr>
                                    </p:animEffect>
                                    <p:set>
                                      <p:cBhvr>
                                        <p:cTn id="12" dur="1" fill="hold">
                                          <p:stCondLst>
                                            <p:cond delay="1999"/>
                                          </p:stCondLst>
                                        </p:cTn>
                                        <p:tgtEl>
                                          <p:spTgt spid="2253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531"/>
                                        </p:tgtEl>
                                        <p:attrNameLst>
                                          <p:attrName>style.visibility</p:attrName>
                                        </p:attrNameLst>
                                      </p:cBhvr>
                                      <p:to>
                                        <p:strVal val="visible"/>
                                      </p:to>
                                    </p:set>
                                    <p:animEffect transition="in" filter="fade">
                                      <p:cBhvr>
                                        <p:cTn id="17" dur="2000"/>
                                        <p:tgtEl>
                                          <p:spTgt spid="225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530"/>
                                        </p:tgtEl>
                                        <p:attrNameLst>
                                          <p:attrName>style.visibility</p:attrName>
                                        </p:attrNameLst>
                                      </p:cBhvr>
                                      <p:to>
                                        <p:strVal val="visible"/>
                                      </p:to>
                                    </p:set>
                                    <p:animEffect transition="in" filter="fade">
                                      <p:cBhvr>
                                        <p:cTn id="22" dur="2000"/>
                                        <p:tgtEl>
                                          <p:spTgt spid="225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534"/>
                                        </p:tgtEl>
                                        <p:attrNameLst>
                                          <p:attrName>style.visibility</p:attrName>
                                        </p:attrNameLst>
                                      </p:cBhvr>
                                      <p:to>
                                        <p:strVal val="visible"/>
                                      </p:to>
                                    </p:set>
                                    <p:animEffect transition="in" filter="fade">
                                      <p:cBhvr>
                                        <p:cTn id="27" dur="2000"/>
                                        <p:tgtEl>
                                          <p:spTgt spid="225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535"/>
                                        </p:tgtEl>
                                        <p:attrNameLst>
                                          <p:attrName>style.visibility</p:attrName>
                                        </p:attrNameLst>
                                      </p:cBhvr>
                                      <p:to>
                                        <p:strVal val="visible"/>
                                      </p:to>
                                    </p:set>
                                    <p:animEffect transition="in" filter="fade">
                                      <p:cBhvr>
                                        <p:cTn id="32" dur="2000"/>
                                        <p:tgtEl>
                                          <p:spTgt spid="22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rtlCol="0">
            <a:normAutofit/>
          </a:bodyPr>
          <a:lstStyle/>
          <a:p>
            <a:pPr eaLnBrk="1" fontAlgn="auto" hangingPunct="1">
              <a:spcAft>
                <a:spcPts val="0"/>
              </a:spcAft>
              <a:defRPr/>
            </a:pPr>
            <a:r>
              <a:rPr lang="en-US" dirty="0" smtClean="0"/>
              <a:t>energy</a:t>
            </a:r>
            <a:endParaRPr lang="en-US" dirty="0"/>
          </a:p>
        </p:txBody>
      </p:sp>
      <p:sp>
        <p:nvSpPr>
          <p:cNvPr id="27650" name="Content Placeholder 2"/>
          <p:cNvSpPr>
            <a:spLocks noGrp="1"/>
          </p:cNvSpPr>
          <p:nvPr>
            <p:ph idx="1"/>
          </p:nvPr>
        </p:nvSpPr>
        <p:spPr>
          <a:xfrm>
            <a:off x="457200" y="762000"/>
            <a:ext cx="8229600" cy="5029200"/>
          </a:xfrm>
        </p:spPr>
        <p:txBody>
          <a:bodyPr/>
          <a:lstStyle/>
          <a:p>
            <a:pPr eaLnBrk="1" hangingPunct="1">
              <a:buFont typeface="Arial" charset="0"/>
              <a:buNone/>
            </a:pPr>
            <a:r>
              <a:rPr lang="en-US" sz="2000" b="1" dirty="0" smtClean="0"/>
              <a:t>Multiple Choice Questions</a:t>
            </a:r>
            <a:endParaRPr lang="en-US" sz="2000" dirty="0" smtClean="0"/>
          </a:p>
          <a:p>
            <a:pPr eaLnBrk="1" hangingPunct="1">
              <a:buFont typeface="Arial" charset="0"/>
              <a:buNone/>
            </a:pPr>
            <a:r>
              <a:rPr lang="en-US" sz="2000" b="1" dirty="0" smtClean="0"/>
              <a:t>1. Which statement is </a:t>
            </a:r>
            <a:r>
              <a:rPr lang="en-US" sz="2000" b="1" u="sng" dirty="0" smtClean="0"/>
              <a:t>not </a:t>
            </a:r>
            <a:r>
              <a:rPr lang="en-US" sz="2000" b="1" dirty="0" smtClean="0"/>
              <a:t>true about energy</a:t>
            </a:r>
            <a:r>
              <a:rPr lang="en-US" sz="2000" dirty="0" smtClean="0"/>
              <a:t/>
            </a:r>
            <a:br>
              <a:rPr lang="en-US" sz="2000" dirty="0" smtClean="0"/>
            </a:br>
            <a:r>
              <a:rPr lang="en-US" sz="2000" dirty="0" smtClean="0"/>
              <a:t>a) energy is the ability to do work</a:t>
            </a:r>
            <a:br>
              <a:rPr lang="en-US" sz="2000" dirty="0" smtClean="0"/>
            </a:br>
            <a:r>
              <a:rPr lang="en-US" sz="2000" dirty="0" smtClean="0"/>
              <a:t>b) energy is neither created or destroyed</a:t>
            </a:r>
            <a:br>
              <a:rPr lang="en-US" sz="2000" dirty="0" smtClean="0"/>
            </a:br>
            <a:r>
              <a:rPr lang="en-US" sz="2000" dirty="0" smtClean="0"/>
              <a:t>c) there are many forms of energy, but they can all be put into two categories: kinetic and potential. </a:t>
            </a:r>
            <a:br>
              <a:rPr lang="en-US" sz="2000" dirty="0" smtClean="0"/>
            </a:br>
            <a:r>
              <a:rPr lang="en-US" sz="2000" dirty="0" smtClean="0"/>
              <a:t>d) potential energy is energy in motion</a:t>
            </a:r>
          </a:p>
          <a:p>
            <a:pPr eaLnBrk="1" hangingPunct="1">
              <a:buFont typeface="Arial" charset="0"/>
              <a:buNone/>
            </a:pPr>
            <a:endParaRPr lang="en-US" sz="2000" dirty="0" smtClean="0"/>
          </a:p>
          <a:p>
            <a:pPr eaLnBrk="1" hangingPunct="1">
              <a:buFont typeface="Arial" charset="0"/>
              <a:buNone/>
            </a:pPr>
            <a:r>
              <a:rPr lang="en-US" sz="2000" b="1" dirty="0" smtClean="0"/>
              <a:t>2. Most energy in the United States comes from nonrenewable energy sources. Which nonrenewable source uses the greatest amount of consumption?</a:t>
            </a:r>
            <a:r>
              <a:rPr lang="en-US" sz="2000" dirty="0" smtClean="0"/>
              <a:t/>
            </a:r>
            <a:br>
              <a:rPr lang="en-US" sz="2000" dirty="0" smtClean="0"/>
            </a:br>
            <a:r>
              <a:rPr lang="en-US" sz="2000" dirty="0" smtClean="0"/>
              <a:t>a) Petroleum</a:t>
            </a:r>
            <a:br>
              <a:rPr lang="en-US" sz="2000" dirty="0" smtClean="0"/>
            </a:br>
            <a:r>
              <a:rPr lang="en-US" sz="2000" dirty="0" smtClean="0"/>
              <a:t>b) Natural Gas</a:t>
            </a:r>
            <a:br>
              <a:rPr lang="en-US" sz="2000" dirty="0" smtClean="0"/>
            </a:br>
            <a:r>
              <a:rPr lang="en-US" sz="2000" dirty="0" smtClean="0"/>
              <a:t>c) Solar Energy</a:t>
            </a:r>
            <a:br>
              <a:rPr lang="en-US" sz="2000" dirty="0" smtClean="0"/>
            </a:br>
            <a:r>
              <a:rPr lang="en-US" sz="2000" dirty="0" smtClean="0"/>
              <a:t>d) Nuclear </a:t>
            </a:r>
          </a:p>
          <a:p>
            <a:pPr eaLnBrk="1" hangingPunct="1">
              <a:buFont typeface="Arial" charset="0"/>
              <a:buNone/>
            </a:pPr>
            <a:r>
              <a:rPr lang="en-US" sz="2000" dirty="0" smtClean="0"/>
              <a:t/>
            </a:r>
            <a:br>
              <a:rPr lang="en-US" sz="2000" dirty="0" smtClean="0"/>
            </a:br>
            <a:endParaRPr lang="en-US" sz="2000" dirty="0" smtClean="0"/>
          </a:p>
          <a:p>
            <a:pPr eaLnBrk="1" hangingPunct="1">
              <a:buFont typeface="Arial" charset="0"/>
              <a:buNone/>
            </a:pPr>
            <a:endParaRPr lang="en-US" sz="2000" dirty="0" smtClean="0"/>
          </a:p>
          <a:p>
            <a:pPr eaLnBrk="1" hangingPunct="1">
              <a:buFont typeface="Arial" charset="0"/>
              <a:buNone/>
            </a:pPr>
            <a:endParaRPr lang="en-US" sz="2000" dirty="0" smtClean="0"/>
          </a:p>
          <a:p>
            <a:pPr eaLnBrk="1" hangingPunct="1">
              <a:buFont typeface="Arial" charset="0"/>
              <a:buNone/>
            </a:pPr>
            <a:endParaRPr lang="en-US" sz="2000" dirty="0" smtClean="0"/>
          </a:p>
        </p:txBody>
      </p:sp>
      <p:sp>
        <p:nvSpPr>
          <p:cNvPr id="3" name="Oval 2"/>
          <p:cNvSpPr/>
          <p:nvPr/>
        </p:nvSpPr>
        <p:spPr>
          <a:xfrm>
            <a:off x="762000" y="2667000"/>
            <a:ext cx="457200" cy="457200"/>
          </a:xfrm>
          <a:prstGeom prst="ellipse">
            <a:avLst/>
          </a:prstGeom>
          <a:solidFill>
            <a:schemeClr val="accent1">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752764" y="4267200"/>
            <a:ext cx="457200" cy="457200"/>
          </a:xfrm>
          <a:prstGeom prst="ellipse">
            <a:avLst/>
          </a:prstGeom>
          <a:solidFill>
            <a:schemeClr val="accent1">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rtlCol="0">
            <a:normAutofit/>
          </a:bodyPr>
          <a:lstStyle/>
          <a:p>
            <a:pPr eaLnBrk="1" fontAlgn="auto" hangingPunct="1">
              <a:spcAft>
                <a:spcPts val="0"/>
              </a:spcAft>
              <a:defRPr/>
            </a:pPr>
            <a:r>
              <a:rPr lang="en-US" dirty="0" smtClean="0"/>
              <a:t>energy</a:t>
            </a:r>
            <a:endParaRPr lang="en-US" dirty="0"/>
          </a:p>
        </p:txBody>
      </p:sp>
      <p:sp>
        <p:nvSpPr>
          <p:cNvPr id="28674" name="Content Placeholder 2"/>
          <p:cNvSpPr>
            <a:spLocks noGrp="1"/>
          </p:cNvSpPr>
          <p:nvPr>
            <p:ph idx="1"/>
          </p:nvPr>
        </p:nvSpPr>
        <p:spPr>
          <a:xfrm>
            <a:off x="457200" y="762000"/>
            <a:ext cx="8229600" cy="4525963"/>
          </a:xfrm>
        </p:spPr>
        <p:txBody>
          <a:bodyPr/>
          <a:lstStyle/>
          <a:p>
            <a:pPr eaLnBrk="1" hangingPunct="1">
              <a:buFont typeface="Arial" charset="0"/>
              <a:buNone/>
            </a:pPr>
            <a:r>
              <a:rPr lang="en-US" sz="2000" b="1" dirty="0" smtClean="0"/>
              <a:t>Multiple Choice Questions</a:t>
            </a:r>
            <a:endParaRPr lang="en-US" sz="2000" dirty="0" smtClean="0"/>
          </a:p>
          <a:p>
            <a:pPr eaLnBrk="1" hangingPunct="1">
              <a:buFont typeface="Arial" charset="0"/>
              <a:buNone/>
            </a:pPr>
            <a:r>
              <a:rPr lang="en-US" sz="2000" b="1" dirty="0" smtClean="0"/>
              <a:t>3. Which is an example of kinetic energy</a:t>
            </a:r>
            <a:r>
              <a:rPr lang="en-US" sz="2000" dirty="0" smtClean="0"/>
              <a:t/>
            </a:r>
            <a:br>
              <a:rPr lang="en-US" sz="2000" dirty="0" smtClean="0"/>
            </a:br>
            <a:r>
              <a:rPr lang="en-US" sz="2000" dirty="0" smtClean="0"/>
              <a:t>a) energy stored in gasoline</a:t>
            </a:r>
            <a:br>
              <a:rPr lang="en-US" sz="2000" dirty="0" smtClean="0"/>
            </a:br>
            <a:r>
              <a:rPr lang="en-US" sz="2000" dirty="0" smtClean="0"/>
              <a:t>b) energy of a moving car</a:t>
            </a:r>
            <a:br>
              <a:rPr lang="en-US" sz="2000" dirty="0" smtClean="0"/>
            </a:br>
            <a:r>
              <a:rPr lang="en-US" sz="2000" dirty="0" smtClean="0"/>
              <a:t>c) energy in a battery </a:t>
            </a:r>
            <a:br>
              <a:rPr lang="en-US" sz="2000" dirty="0" smtClean="0"/>
            </a:br>
            <a:r>
              <a:rPr lang="en-US" sz="2000" dirty="0" smtClean="0"/>
              <a:t>d) water in a reservoir </a:t>
            </a:r>
          </a:p>
          <a:p>
            <a:pPr eaLnBrk="1" hangingPunct="1">
              <a:buFont typeface="Arial" charset="0"/>
              <a:buNone/>
            </a:pPr>
            <a:endParaRPr lang="en-US" sz="2000" dirty="0" smtClean="0"/>
          </a:p>
          <a:p>
            <a:pPr eaLnBrk="1" hangingPunct="1">
              <a:buFont typeface="Arial" charset="0"/>
              <a:buNone/>
            </a:pPr>
            <a:r>
              <a:rPr lang="en-US" sz="2000" b="1" dirty="0" smtClean="0"/>
              <a:t>4. A car that burns petroleum in order to move is an example of what energy change?</a:t>
            </a:r>
            <a:r>
              <a:rPr lang="en-US" sz="2000" dirty="0" smtClean="0"/>
              <a:t/>
            </a:r>
            <a:br>
              <a:rPr lang="en-US" sz="2000" dirty="0" smtClean="0"/>
            </a:br>
            <a:r>
              <a:rPr lang="en-US" sz="2000" dirty="0" smtClean="0"/>
              <a:t>a) solar energy ---&gt; mechanical energy</a:t>
            </a:r>
            <a:br>
              <a:rPr lang="en-US" sz="2000" dirty="0" smtClean="0"/>
            </a:br>
            <a:r>
              <a:rPr lang="en-US" sz="2000" dirty="0" smtClean="0"/>
              <a:t>b) electrical energy ---&gt; mechanical energy</a:t>
            </a:r>
            <a:br>
              <a:rPr lang="en-US" sz="2000" dirty="0" smtClean="0"/>
            </a:br>
            <a:r>
              <a:rPr lang="en-US" sz="2000" dirty="0" smtClean="0"/>
              <a:t>c) chemical energy ---&gt; mechanical energy</a:t>
            </a:r>
            <a:br>
              <a:rPr lang="en-US" sz="2000" dirty="0" smtClean="0"/>
            </a:br>
            <a:r>
              <a:rPr lang="en-US" sz="2000" dirty="0" smtClean="0"/>
              <a:t>d) chemical energy ---&gt; electrical energy </a:t>
            </a:r>
          </a:p>
          <a:p>
            <a:pPr eaLnBrk="1" hangingPunct="1">
              <a:buFont typeface="Arial" charset="0"/>
              <a:buNone/>
            </a:pPr>
            <a:r>
              <a:rPr lang="en-US" sz="2000" dirty="0" smtClean="0"/>
              <a:t/>
            </a:r>
            <a:br>
              <a:rPr lang="en-US" sz="2000" dirty="0" smtClean="0"/>
            </a:br>
            <a:endParaRPr lang="en-US" sz="2000" dirty="0" smtClean="0"/>
          </a:p>
          <a:p>
            <a:pPr eaLnBrk="1" hangingPunct="1">
              <a:buFont typeface="Arial" charset="0"/>
              <a:buNone/>
            </a:pPr>
            <a:endParaRPr lang="en-US" sz="2000" dirty="0" smtClean="0"/>
          </a:p>
          <a:p>
            <a:pPr eaLnBrk="1" hangingPunct="1">
              <a:buFont typeface="Arial" charset="0"/>
              <a:buNone/>
            </a:pPr>
            <a:endParaRPr lang="en-US" sz="2000" dirty="0" smtClean="0"/>
          </a:p>
          <a:p>
            <a:pPr eaLnBrk="1" hangingPunct="1">
              <a:buFont typeface="Arial" charset="0"/>
              <a:buNone/>
            </a:pPr>
            <a:endParaRPr lang="en-US" sz="2000" dirty="0" smtClean="0"/>
          </a:p>
        </p:txBody>
      </p:sp>
      <p:sp>
        <p:nvSpPr>
          <p:cNvPr id="4" name="Oval 3"/>
          <p:cNvSpPr/>
          <p:nvPr/>
        </p:nvSpPr>
        <p:spPr>
          <a:xfrm>
            <a:off x="762000" y="1752600"/>
            <a:ext cx="457200" cy="457200"/>
          </a:xfrm>
          <a:prstGeom prst="ellipse">
            <a:avLst/>
          </a:prstGeom>
          <a:solidFill>
            <a:schemeClr val="accent1">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762000" y="4267200"/>
            <a:ext cx="457200" cy="457200"/>
          </a:xfrm>
          <a:prstGeom prst="ellipse">
            <a:avLst/>
          </a:prstGeom>
          <a:solidFill>
            <a:schemeClr val="accent1">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rtlCol="0">
            <a:normAutofit/>
          </a:bodyPr>
          <a:lstStyle/>
          <a:p>
            <a:pPr eaLnBrk="1" fontAlgn="auto" hangingPunct="1">
              <a:spcAft>
                <a:spcPts val="0"/>
              </a:spcAft>
              <a:defRPr/>
            </a:pPr>
            <a:r>
              <a:rPr lang="en-US" dirty="0" smtClean="0"/>
              <a:t>energy</a:t>
            </a:r>
            <a:endParaRPr lang="en-US" dirty="0"/>
          </a:p>
        </p:txBody>
      </p:sp>
      <p:sp>
        <p:nvSpPr>
          <p:cNvPr id="29698" name="Content Placeholder 2"/>
          <p:cNvSpPr>
            <a:spLocks noGrp="1"/>
          </p:cNvSpPr>
          <p:nvPr>
            <p:ph idx="1"/>
          </p:nvPr>
        </p:nvSpPr>
        <p:spPr>
          <a:xfrm>
            <a:off x="457200" y="762000"/>
            <a:ext cx="8229600" cy="4525963"/>
          </a:xfrm>
        </p:spPr>
        <p:txBody>
          <a:bodyPr/>
          <a:lstStyle/>
          <a:p>
            <a:pPr eaLnBrk="1" hangingPunct="1">
              <a:buFont typeface="Arial" charset="0"/>
              <a:buNone/>
            </a:pPr>
            <a:r>
              <a:rPr lang="en-US" sz="2000" b="1" dirty="0" smtClean="0"/>
              <a:t>Multiple Choice Questions</a:t>
            </a:r>
          </a:p>
          <a:p>
            <a:pPr eaLnBrk="1" hangingPunct="1">
              <a:buFont typeface="Arial" charset="0"/>
              <a:buNone/>
            </a:pPr>
            <a:endParaRPr lang="en-US" sz="2000" b="1" dirty="0" smtClean="0"/>
          </a:p>
          <a:p>
            <a:pPr eaLnBrk="1" hangingPunct="1">
              <a:buFont typeface="Arial" charset="0"/>
              <a:buNone/>
            </a:pPr>
            <a:endParaRPr lang="en-US" sz="2000" dirty="0" smtClean="0"/>
          </a:p>
          <a:p>
            <a:pPr eaLnBrk="1" hangingPunct="1">
              <a:buFont typeface="Arial" charset="0"/>
              <a:buNone/>
            </a:pPr>
            <a:r>
              <a:rPr lang="en-US" sz="2000" b="1" dirty="0" smtClean="0"/>
              <a:t>5. Electricity and hydrogen are different from the other energy sources because:</a:t>
            </a:r>
            <a:r>
              <a:rPr lang="en-US" sz="2000" dirty="0" smtClean="0"/>
              <a:t/>
            </a:r>
            <a:br>
              <a:rPr lang="en-US" sz="2000" dirty="0" smtClean="0"/>
            </a:br>
            <a:r>
              <a:rPr lang="en-US" sz="2000" dirty="0" smtClean="0"/>
              <a:t>a) they are </a:t>
            </a:r>
            <a:r>
              <a:rPr lang="en-US" sz="2000" b="1" dirty="0" smtClean="0"/>
              <a:t>secondary</a:t>
            </a:r>
            <a:r>
              <a:rPr lang="en-US" sz="2000" dirty="0" smtClean="0"/>
              <a:t> sources of energy. </a:t>
            </a:r>
            <a:br>
              <a:rPr lang="en-US" sz="2000" dirty="0" smtClean="0"/>
            </a:br>
            <a:r>
              <a:rPr lang="en-US" sz="2000" dirty="0" smtClean="0"/>
              <a:t>b) are used to store, move, and deliver energy in easily usable form. </a:t>
            </a:r>
            <a:br>
              <a:rPr lang="en-US" sz="2000" dirty="0" smtClean="0"/>
            </a:br>
            <a:r>
              <a:rPr lang="en-US" sz="2000" dirty="0" smtClean="0"/>
              <a:t>c) can only be produced from coal</a:t>
            </a:r>
            <a:br>
              <a:rPr lang="en-US" sz="2000" dirty="0" smtClean="0"/>
            </a:br>
            <a:r>
              <a:rPr lang="en-US" sz="2000" dirty="0" smtClean="0"/>
              <a:t>d) both a and b are correct</a:t>
            </a:r>
            <a:br>
              <a:rPr lang="en-US" sz="2000" dirty="0" smtClean="0"/>
            </a:br>
            <a:endParaRPr lang="en-US" sz="2000" dirty="0" smtClean="0"/>
          </a:p>
          <a:p>
            <a:pPr eaLnBrk="1" hangingPunct="1">
              <a:buFont typeface="Arial" charset="0"/>
              <a:buNone/>
            </a:pPr>
            <a:endParaRPr lang="en-US" sz="2000" dirty="0" smtClean="0"/>
          </a:p>
          <a:p>
            <a:pPr eaLnBrk="1" hangingPunct="1">
              <a:buFont typeface="Arial" charset="0"/>
              <a:buNone/>
            </a:pPr>
            <a:endParaRPr lang="en-US" sz="2000" dirty="0" smtClean="0"/>
          </a:p>
          <a:p>
            <a:pPr eaLnBrk="1" hangingPunct="1">
              <a:buFont typeface="Arial" charset="0"/>
              <a:buNone/>
            </a:pPr>
            <a:endParaRPr lang="en-US" sz="2000" dirty="0" smtClean="0"/>
          </a:p>
        </p:txBody>
      </p:sp>
      <p:sp>
        <p:nvSpPr>
          <p:cNvPr id="4" name="Oval 3"/>
          <p:cNvSpPr/>
          <p:nvPr/>
        </p:nvSpPr>
        <p:spPr>
          <a:xfrm>
            <a:off x="738909" y="3657600"/>
            <a:ext cx="457200" cy="457200"/>
          </a:xfrm>
          <a:prstGeom prst="ellipse">
            <a:avLst/>
          </a:prstGeom>
          <a:solidFill>
            <a:schemeClr val="accent1">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rtlCol="0">
            <a:normAutofit/>
          </a:bodyPr>
          <a:lstStyle/>
          <a:p>
            <a:pPr eaLnBrk="1" fontAlgn="auto" hangingPunct="1">
              <a:spcAft>
                <a:spcPts val="0"/>
              </a:spcAft>
              <a:defRPr/>
            </a:pPr>
            <a:r>
              <a:rPr lang="en-US" dirty="0"/>
              <a:t>e</a:t>
            </a:r>
            <a:r>
              <a:rPr lang="en-US" dirty="0" smtClean="0"/>
              <a:t>nergy: T vs. heat</a:t>
            </a:r>
            <a:endParaRPr lang="en-US" dirty="0"/>
          </a:p>
        </p:txBody>
      </p:sp>
      <p:sp>
        <p:nvSpPr>
          <p:cNvPr id="30722" name="Content Placeholder 2"/>
          <p:cNvSpPr>
            <a:spLocks noGrp="1"/>
          </p:cNvSpPr>
          <p:nvPr>
            <p:ph idx="1"/>
          </p:nvPr>
        </p:nvSpPr>
        <p:spPr>
          <a:xfrm>
            <a:off x="457200" y="838200"/>
            <a:ext cx="8229600" cy="4525963"/>
          </a:xfrm>
        </p:spPr>
        <p:txBody>
          <a:bodyPr/>
          <a:lstStyle/>
          <a:p>
            <a:pPr eaLnBrk="1" hangingPunct="1"/>
            <a:endParaRPr lang="en-US" dirty="0" smtClean="0"/>
          </a:p>
          <a:p>
            <a:pPr eaLnBrk="1" hangingPunct="1"/>
            <a:endParaRPr lang="en-US" dirty="0" smtClean="0"/>
          </a:p>
        </p:txBody>
      </p:sp>
      <p:pic>
        <p:nvPicPr>
          <p:cNvPr id="23554" name="Picture 2"/>
          <p:cNvPicPr>
            <a:picLocks noChangeAspect="1" noChangeArrowheads="1"/>
          </p:cNvPicPr>
          <p:nvPr/>
        </p:nvPicPr>
        <p:blipFill>
          <a:blip r:embed="rId2"/>
          <a:srcRect/>
          <a:stretch>
            <a:fillRect/>
          </a:stretch>
        </p:blipFill>
        <p:spPr bwMode="auto">
          <a:xfrm>
            <a:off x="609600" y="1066800"/>
            <a:ext cx="2914650" cy="3276600"/>
          </a:xfrm>
          <a:prstGeom prst="rect">
            <a:avLst/>
          </a:prstGeom>
          <a:noFill/>
          <a:ln w="9525">
            <a:noFill/>
            <a:miter lim="800000"/>
            <a:headEnd/>
            <a:tailEnd/>
          </a:ln>
        </p:spPr>
      </p:pic>
      <p:pic>
        <p:nvPicPr>
          <p:cNvPr id="23555" name="Picture 3"/>
          <p:cNvPicPr>
            <a:picLocks noChangeAspect="1" noChangeArrowheads="1"/>
          </p:cNvPicPr>
          <p:nvPr/>
        </p:nvPicPr>
        <p:blipFill>
          <a:blip r:embed="rId3"/>
          <a:srcRect/>
          <a:stretch>
            <a:fillRect/>
          </a:stretch>
        </p:blipFill>
        <p:spPr bwMode="auto">
          <a:xfrm>
            <a:off x="5410200" y="1371600"/>
            <a:ext cx="3186113" cy="2390775"/>
          </a:xfrm>
          <a:prstGeom prst="rect">
            <a:avLst/>
          </a:prstGeom>
          <a:noFill/>
          <a:ln w="9525">
            <a:noFill/>
            <a:miter lim="800000"/>
            <a:headEnd/>
            <a:tailEnd/>
          </a:ln>
        </p:spPr>
      </p:pic>
      <p:sp>
        <p:nvSpPr>
          <p:cNvPr id="30725" name="TextBox 7"/>
          <p:cNvSpPr txBox="1">
            <a:spLocks noChangeArrowheads="1"/>
          </p:cNvSpPr>
          <p:nvPr/>
        </p:nvSpPr>
        <p:spPr bwMode="auto">
          <a:xfrm>
            <a:off x="4114800" y="2133600"/>
            <a:ext cx="914400" cy="646113"/>
          </a:xfrm>
          <a:prstGeom prst="rect">
            <a:avLst/>
          </a:prstGeom>
          <a:noFill/>
          <a:ln w="9525">
            <a:noFill/>
            <a:miter lim="800000"/>
            <a:headEnd/>
            <a:tailEnd/>
          </a:ln>
        </p:spPr>
        <p:txBody>
          <a:bodyPr>
            <a:spAutoFit/>
          </a:bodyPr>
          <a:lstStyle/>
          <a:p>
            <a:r>
              <a:rPr lang="en-US" sz="3600" b="0">
                <a:solidFill>
                  <a:schemeClr val="bg1"/>
                </a:solidFill>
                <a:latin typeface="GungsuhChe" pitchFamily="49" charset="-127"/>
              </a:rPr>
              <a:t>vs.</a:t>
            </a:r>
          </a:p>
        </p:txBody>
      </p:sp>
      <p:sp>
        <p:nvSpPr>
          <p:cNvPr id="9" name="TextBox 8"/>
          <p:cNvSpPr txBox="1">
            <a:spLocks noChangeArrowheads="1"/>
          </p:cNvSpPr>
          <p:nvPr/>
        </p:nvSpPr>
        <p:spPr bwMode="auto">
          <a:xfrm>
            <a:off x="1981200" y="4800600"/>
            <a:ext cx="5638800" cy="1384300"/>
          </a:xfrm>
          <a:prstGeom prst="rect">
            <a:avLst/>
          </a:prstGeom>
          <a:noFill/>
          <a:ln w="9525">
            <a:noFill/>
            <a:miter lim="800000"/>
            <a:headEnd/>
            <a:tailEnd/>
          </a:ln>
        </p:spPr>
        <p:txBody>
          <a:bodyPr>
            <a:spAutoFit/>
          </a:bodyPr>
          <a:lstStyle/>
          <a:p>
            <a:pPr algn="ctr"/>
            <a:r>
              <a:rPr lang="en-US" sz="2800" b="0">
                <a:solidFill>
                  <a:schemeClr val="bg1"/>
                </a:solidFill>
                <a:latin typeface="GungsuhChe" pitchFamily="49" charset="-127"/>
              </a:rPr>
              <a:t>Which contains more heat?</a:t>
            </a:r>
          </a:p>
          <a:p>
            <a:pPr algn="ctr"/>
            <a:endParaRPr lang="en-US" sz="2800" b="0">
              <a:solidFill>
                <a:schemeClr val="bg1"/>
              </a:solidFill>
              <a:latin typeface="GungsuhChe" pitchFamily="49" charset="-127"/>
            </a:endParaRPr>
          </a:p>
          <a:p>
            <a:pPr algn="ctr"/>
            <a:r>
              <a:rPr lang="en-US" sz="2800" b="0">
                <a:solidFill>
                  <a:schemeClr val="bg1"/>
                </a:solidFill>
                <a:latin typeface="GungsuhChe" pitchFamily="49" charset="-127"/>
              </a:rPr>
              <a:t>Which is the higher T?</a:t>
            </a:r>
          </a:p>
        </p:txBody>
      </p:sp>
      <p:pic>
        <p:nvPicPr>
          <p:cNvPr id="23556" name="Picture 4"/>
          <p:cNvPicPr>
            <a:picLocks noChangeAspect="1" noChangeArrowheads="1"/>
          </p:cNvPicPr>
          <p:nvPr/>
        </p:nvPicPr>
        <p:blipFill>
          <a:blip r:embed="rId4"/>
          <a:srcRect/>
          <a:stretch>
            <a:fillRect/>
          </a:stretch>
        </p:blipFill>
        <p:spPr bwMode="auto">
          <a:xfrm>
            <a:off x="3048000" y="892175"/>
            <a:ext cx="3124200" cy="3822700"/>
          </a:xfrm>
          <a:prstGeom prst="rect">
            <a:avLst/>
          </a:prstGeom>
          <a:noFill/>
          <a:ln w="9525">
            <a:noFill/>
            <a:miter lim="800000"/>
            <a:headEnd/>
            <a:tailEnd/>
          </a:ln>
        </p:spPr>
      </p:pic>
      <p:sp>
        <p:nvSpPr>
          <p:cNvPr id="3" name="TextBox 2"/>
          <p:cNvSpPr txBox="1"/>
          <p:nvPr/>
        </p:nvSpPr>
        <p:spPr>
          <a:xfrm>
            <a:off x="1333500" y="3276600"/>
            <a:ext cx="1295400" cy="369332"/>
          </a:xfrm>
          <a:prstGeom prst="rect">
            <a:avLst/>
          </a:prstGeom>
          <a:noFill/>
        </p:spPr>
        <p:txBody>
          <a:bodyPr wrap="square" rtlCol="0">
            <a:spAutoFit/>
          </a:bodyPr>
          <a:lstStyle/>
          <a:p>
            <a:r>
              <a:rPr lang="en-US" b="0" dirty="0" smtClean="0">
                <a:solidFill>
                  <a:schemeClr val="tx1">
                    <a:lumMod val="65000"/>
                    <a:lumOff val="35000"/>
                  </a:schemeClr>
                </a:solidFill>
                <a:latin typeface="+mn-lt"/>
              </a:rPr>
              <a:t>lukewarm</a:t>
            </a:r>
            <a:endParaRPr lang="en-US" b="0" dirty="0">
              <a:solidFill>
                <a:schemeClr val="tx1">
                  <a:lumMod val="65000"/>
                  <a:lumOff val="35000"/>
                </a:schemeClr>
              </a:solidFill>
              <a:latin typeface="+mn-lt"/>
            </a:endParaRPr>
          </a:p>
        </p:txBody>
      </p:sp>
      <p:sp>
        <p:nvSpPr>
          <p:cNvPr id="10" name="TextBox 9"/>
          <p:cNvSpPr txBox="1"/>
          <p:nvPr/>
        </p:nvSpPr>
        <p:spPr>
          <a:xfrm>
            <a:off x="6629400" y="1600200"/>
            <a:ext cx="1295400" cy="369332"/>
          </a:xfrm>
          <a:prstGeom prst="rect">
            <a:avLst/>
          </a:prstGeom>
          <a:noFill/>
        </p:spPr>
        <p:txBody>
          <a:bodyPr wrap="square" rtlCol="0">
            <a:spAutoFit/>
          </a:bodyPr>
          <a:lstStyle/>
          <a:p>
            <a:r>
              <a:rPr lang="en-US" b="0" dirty="0" smtClean="0">
                <a:solidFill>
                  <a:schemeClr val="tx1">
                    <a:lumMod val="65000"/>
                    <a:lumOff val="35000"/>
                  </a:schemeClr>
                </a:solidFill>
                <a:latin typeface="+mn-lt"/>
              </a:rPr>
              <a:t>boiling</a:t>
            </a:r>
            <a:endParaRPr lang="en-US" b="0" dirty="0">
              <a:solidFill>
                <a:schemeClr val="tx1">
                  <a:lumMod val="65000"/>
                  <a:lumOff val="35000"/>
                </a:schemeClr>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20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554"/>
                                        </p:tgtEl>
                                        <p:attrNameLst>
                                          <p:attrName>style.visibility</p:attrName>
                                        </p:attrNameLst>
                                      </p:cBhvr>
                                      <p:to>
                                        <p:strVal val="visible"/>
                                      </p:to>
                                    </p:set>
                                    <p:animEffect transition="in" filter="fade">
                                      <p:cBhvr>
                                        <p:cTn id="17" dur="2000"/>
                                        <p:tgtEl>
                                          <p:spTgt spid="2355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555"/>
                                        </p:tgtEl>
                                        <p:attrNameLst>
                                          <p:attrName>style.visibility</p:attrName>
                                        </p:attrNameLst>
                                      </p:cBhvr>
                                      <p:to>
                                        <p:strVal val="visible"/>
                                      </p:to>
                                    </p:set>
                                    <p:animEffect transition="in" filter="fade">
                                      <p:cBhvr>
                                        <p:cTn id="22" dur="2000"/>
                                        <p:tgtEl>
                                          <p:spTgt spid="2355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556"/>
                                        </p:tgtEl>
                                        <p:attrNameLst>
                                          <p:attrName>style.visibility</p:attrName>
                                        </p:attrNameLst>
                                      </p:cBhvr>
                                      <p:to>
                                        <p:strVal val="visible"/>
                                      </p:to>
                                    </p:set>
                                    <p:animEffect transition="in" filter="fade">
                                      <p:cBhvr>
                                        <p:cTn id="27" dur="20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5"/>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rtlCol="0">
            <a:normAutofit/>
          </a:bodyPr>
          <a:lstStyle/>
          <a:p>
            <a:pPr eaLnBrk="1" fontAlgn="auto" hangingPunct="1">
              <a:spcAft>
                <a:spcPts val="0"/>
              </a:spcAft>
              <a:defRPr/>
            </a:pPr>
            <a:r>
              <a:rPr lang="en-US" dirty="0"/>
              <a:t>e</a:t>
            </a:r>
            <a:r>
              <a:rPr lang="en-US" dirty="0" smtClean="0"/>
              <a:t>nergy: T vs. heat</a:t>
            </a:r>
            <a:endParaRPr lang="en-US" dirty="0"/>
          </a:p>
        </p:txBody>
      </p:sp>
      <p:sp>
        <p:nvSpPr>
          <p:cNvPr id="31746" name="Content Placeholder 2"/>
          <p:cNvSpPr>
            <a:spLocks noGrp="1"/>
          </p:cNvSpPr>
          <p:nvPr>
            <p:ph idx="1"/>
          </p:nvPr>
        </p:nvSpPr>
        <p:spPr>
          <a:xfrm>
            <a:off x="457200" y="838200"/>
            <a:ext cx="8229600" cy="4525963"/>
          </a:xfrm>
        </p:spPr>
        <p:txBody>
          <a:bodyPr/>
          <a:lstStyle/>
          <a:p>
            <a:pPr eaLnBrk="1" hangingPunct="1"/>
            <a:endParaRPr lang="en-US" smtClean="0"/>
          </a:p>
          <a:p>
            <a:pPr eaLnBrk="1" hangingPunct="1"/>
            <a:endParaRPr lang="en-US" smtClean="0"/>
          </a:p>
        </p:txBody>
      </p:sp>
      <p:sp>
        <p:nvSpPr>
          <p:cNvPr id="31747" name="TextBox 9"/>
          <p:cNvSpPr txBox="1">
            <a:spLocks noChangeArrowheads="1"/>
          </p:cNvSpPr>
          <p:nvPr/>
        </p:nvSpPr>
        <p:spPr bwMode="auto">
          <a:xfrm>
            <a:off x="457200" y="990600"/>
            <a:ext cx="8001000" cy="708025"/>
          </a:xfrm>
          <a:prstGeom prst="rect">
            <a:avLst/>
          </a:prstGeom>
          <a:noFill/>
          <a:ln w="9525">
            <a:noFill/>
            <a:miter lim="800000"/>
            <a:headEnd/>
            <a:tailEnd/>
          </a:ln>
        </p:spPr>
        <p:txBody>
          <a:bodyPr>
            <a:spAutoFit/>
          </a:bodyPr>
          <a:lstStyle/>
          <a:p>
            <a:r>
              <a:rPr lang="en-US" sz="4000" b="0">
                <a:solidFill>
                  <a:schemeClr val="bg1"/>
                </a:solidFill>
                <a:latin typeface="GungsuhChe" pitchFamily="49" charset="-127"/>
              </a:rPr>
              <a:t>temperature				heat</a:t>
            </a:r>
          </a:p>
        </p:txBody>
      </p:sp>
      <p:sp>
        <p:nvSpPr>
          <p:cNvPr id="11" name="TextBox 10"/>
          <p:cNvSpPr txBox="1"/>
          <p:nvPr/>
        </p:nvSpPr>
        <p:spPr>
          <a:xfrm>
            <a:off x="3733800" y="1066800"/>
            <a:ext cx="1981200" cy="5632450"/>
          </a:xfrm>
          <a:prstGeom prst="rect">
            <a:avLst/>
          </a:prstGeom>
          <a:noFill/>
        </p:spPr>
        <p:txBody>
          <a:bodyPr>
            <a:spAutoFit/>
          </a:bodyPr>
          <a:lstStyle/>
          <a:p>
            <a:pPr algn="ctr" fontAlgn="auto">
              <a:spcBef>
                <a:spcPts val="0"/>
              </a:spcBef>
              <a:spcAft>
                <a:spcPts val="0"/>
              </a:spcAft>
              <a:defRPr/>
            </a:pPr>
            <a:endParaRPr lang="en-US" sz="2400" b="0" dirty="0">
              <a:solidFill>
                <a:schemeClr val="bg2">
                  <a:lumMod val="50000"/>
                </a:schemeClr>
              </a:solidFill>
              <a:latin typeface="+mn-lt"/>
            </a:endParaRPr>
          </a:p>
          <a:p>
            <a:pPr algn="ctr" fontAlgn="auto">
              <a:spcBef>
                <a:spcPts val="0"/>
              </a:spcBef>
              <a:spcAft>
                <a:spcPts val="0"/>
              </a:spcAft>
              <a:defRPr/>
            </a:pPr>
            <a:endParaRPr lang="en-US" sz="2400" b="0" dirty="0">
              <a:solidFill>
                <a:schemeClr val="bg2">
                  <a:lumMod val="50000"/>
                </a:schemeClr>
              </a:solidFill>
              <a:latin typeface="+mn-lt"/>
            </a:endParaRPr>
          </a:p>
          <a:p>
            <a:pPr algn="ctr" fontAlgn="auto">
              <a:spcBef>
                <a:spcPts val="0"/>
              </a:spcBef>
              <a:spcAft>
                <a:spcPts val="0"/>
              </a:spcAft>
              <a:defRPr/>
            </a:pPr>
            <a:r>
              <a:rPr lang="en-US" sz="2400" b="0" dirty="0">
                <a:solidFill>
                  <a:schemeClr val="bg2">
                    <a:lumMod val="50000"/>
                  </a:schemeClr>
                </a:solidFill>
                <a:latin typeface="+mn-lt"/>
              </a:rPr>
              <a:t>Concept</a:t>
            </a:r>
          </a:p>
          <a:p>
            <a:pPr algn="ctr" fontAlgn="auto">
              <a:spcBef>
                <a:spcPts val="0"/>
              </a:spcBef>
              <a:spcAft>
                <a:spcPts val="0"/>
              </a:spcAft>
              <a:defRPr/>
            </a:pPr>
            <a:endParaRPr lang="en-US" sz="2400" b="0" dirty="0">
              <a:solidFill>
                <a:schemeClr val="bg2">
                  <a:lumMod val="50000"/>
                </a:schemeClr>
              </a:solidFill>
              <a:latin typeface="+mn-lt"/>
            </a:endParaRPr>
          </a:p>
          <a:p>
            <a:pPr algn="ctr" fontAlgn="auto">
              <a:spcBef>
                <a:spcPts val="0"/>
              </a:spcBef>
              <a:spcAft>
                <a:spcPts val="0"/>
              </a:spcAft>
              <a:defRPr/>
            </a:pPr>
            <a:endParaRPr lang="en-US" sz="2400" b="0" dirty="0">
              <a:solidFill>
                <a:schemeClr val="bg2">
                  <a:lumMod val="50000"/>
                </a:schemeClr>
              </a:solidFill>
              <a:latin typeface="+mn-lt"/>
            </a:endParaRPr>
          </a:p>
          <a:p>
            <a:pPr algn="ctr" fontAlgn="auto">
              <a:spcBef>
                <a:spcPts val="0"/>
              </a:spcBef>
              <a:spcAft>
                <a:spcPts val="0"/>
              </a:spcAft>
              <a:defRPr/>
            </a:pPr>
            <a:r>
              <a:rPr lang="en-US" sz="2400" b="0" dirty="0">
                <a:solidFill>
                  <a:schemeClr val="bg2">
                    <a:lumMod val="50000"/>
                  </a:schemeClr>
                </a:solidFill>
                <a:latin typeface="+mn-lt"/>
              </a:rPr>
              <a:t>Defined</a:t>
            </a:r>
          </a:p>
          <a:p>
            <a:pPr algn="ctr" fontAlgn="auto">
              <a:spcBef>
                <a:spcPts val="0"/>
              </a:spcBef>
              <a:spcAft>
                <a:spcPts val="0"/>
              </a:spcAft>
              <a:defRPr/>
            </a:pPr>
            <a:endParaRPr lang="en-US" sz="2400" b="0" dirty="0">
              <a:solidFill>
                <a:schemeClr val="bg2">
                  <a:lumMod val="50000"/>
                </a:schemeClr>
              </a:solidFill>
              <a:latin typeface="+mn-lt"/>
            </a:endParaRPr>
          </a:p>
          <a:p>
            <a:pPr algn="ctr" fontAlgn="auto">
              <a:spcBef>
                <a:spcPts val="0"/>
              </a:spcBef>
              <a:spcAft>
                <a:spcPts val="0"/>
              </a:spcAft>
              <a:defRPr/>
            </a:pPr>
            <a:endParaRPr lang="en-US" sz="2400" b="0" dirty="0">
              <a:solidFill>
                <a:schemeClr val="bg2">
                  <a:lumMod val="50000"/>
                </a:schemeClr>
              </a:solidFill>
              <a:latin typeface="+mn-lt"/>
            </a:endParaRPr>
          </a:p>
          <a:p>
            <a:pPr algn="ctr" fontAlgn="auto">
              <a:spcBef>
                <a:spcPts val="0"/>
              </a:spcBef>
              <a:spcAft>
                <a:spcPts val="0"/>
              </a:spcAft>
              <a:defRPr/>
            </a:pPr>
            <a:r>
              <a:rPr lang="en-US" sz="2400" b="0" dirty="0">
                <a:solidFill>
                  <a:schemeClr val="bg2">
                    <a:lumMod val="50000"/>
                  </a:schemeClr>
                </a:solidFill>
                <a:latin typeface="+mn-lt"/>
              </a:rPr>
              <a:t>Focus</a:t>
            </a:r>
          </a:p>
          <a:p>
            <a:pPr algn="ctr" fontAlgn="auto">
              <a:spcBef>
                <a:spcPts val="0"/>
              </a:spcBef>
              <a:spcAft>
                <a:spcPts val="0"/>
              </a:spcAft>
              <a:defRPr/>
            </a:pPr>
            <a:endParaRPr lang="en-US" sz="2400" b="0" dirty="0">
              <a:solidFill>
                <a:schemeClr val="bg2">
                  <a:lumMod val="50000"/>
                </a:schemeClr>
              </a:solidFill>
              <a:latin typeface="+mn-lt"/>
            </a:endParaRPr>
          </a:p>
          <a:p>
            <a:pPr algn="ctr" fontAlgn="auto">
              <a:spcBef>
                <a:spcPts val="0"/>
              </a:spcBef>
              <a:spcAft>
                <a:spcPts val="0"/>
              </a:spcAft>
              <a:defRPr/>
            </a:pPr>
            <a:endParaRPr lang="en-US" sz="2400" b="0" dirty="0">
              <a:solidFill>
                <a:schemeClr val="bg2">
                  <a:lumMod val="50000"/>
                </a:schemeClr>
              </a:solidFill>
              <a:latin typeface="+mn-lt"/>
            </a:endParaRPr>
          </a:p>
          <a:p>
            <a:pPr algn="ctr" fontAlgn="auto">
              <a:spcBef>
                <a:spcPts val="0"/>
              </a:spcBef>
              <a:spcAft>
                <a:spcPts val="0"/>
              </a:spcAft>
              <a:defRPr/>
            </a:pPr>
            <a:r>
              <a:rPr lang="en-US" sz="2400" b="0" dirty="0">
                <a:solidFill>
                  <a:schemeClr val="bg2">
                    <a:lumMod val="50000"/>
                  </a:schemeClr>
                </a:solidFill>
                <a:latin typeface="+mn-lt"/>
              </a:rPr>
              <a:t>Measured by</a:t>
            </a:r>
          </a:p>
          <a:p>
            <a:pPr algn="ctr" fontAlgn="auto">
              <a:spcBef>
                <a:spcPts val="0"/>
              </a:spcBef>
              <a:spcAft>
                <a:spcPts val="0"/>
              </a:spcAft>
              <a:defRPr/>
            </a:pPr>
            <a:endParaRPr lang="en-US" sz="2400" b="0" dirty="0">
              <a:solidFill>
                <a:schemeClr val="bg2">
                  <a:lumMod val="50000"/>
                </a:schemeClr>
              </a:solidFill>
              <a:latin typeface="+mn-lt"/>
            </a:endParaRPr>
          </a:p>
          <a:p>
            <a:pPr algn="ctr" fontAlgn="auto">
              <a:spcBef>
                <a:spcPts val="0"/>
              </a:spcBef>
              <a:spcAft>
                <a:spcPts val="0"/>
              </a:spcAft>
              <a:defRPr/>
            </a:pPr>
            <a:endParaRPr lang="en-US" sz="2400" b="0" dirty="0">
              <a:solidFill>
                <a:schemeClr val="bg2">
                  <a:lumMod val="50000"/>
                </a:schemeClr>
              </a:solidFill>
              <a:latin typeface="+mn-lt"/>
            </a:endParaRPr>
          </a:p>
          <a:p>
            <a:pPr algn="ctr" fontAlgn="auto">
              <a:spcBef>
                <a:spcPts val="0"/>
              </a:spcBef>
              <a:spcAft>
                <a:spcPts val="0"/>
              </a:spcAft>
              <a:defRPr/>
            </a:pPr>
            <a:r>
              <a:rPr lang="en-US" sz="2400" b="0" dirty="0">
                <a:solidFill>
                  <a:schemeClr val="bg2">
                    <a:lumMod val="50000"/>
                  </a:schemeClr>
                </a:solidFill>
                <a:latin typeface="+mn-lt"/>
              </a:rPr>
              <a:t>units</a:t>
            </a:r>
          </a:p>
        </p:txBody>
      </p:sp>
      <p:sp>
        <p:nvSpPr>
          <p:cNvPr id="12" name="TextBox 11"/>
          <p:cNvSpPr txBox="1"/>
          <p:nvPr/>
        </p:nvSpPr>
        <p:spPr>
          <a:xfrm>
            <a:off x="0" y="1752600"/>
            <a:ext cx="4114800" cy="4894263"/>
          </a:xfrm>
          <a:prstGeom prst="rect">
            <a:avLst/>
          </a:prstGeom>
          <a:noFill/>
        </p:spPr>
        <p:txBody>
          <a:bodyPr>
            <a:spAutoFit/>
          </a:bodyPr>
          <a:lstStyle/>
          <a:p>
            <a:pPr algn="ctr" fontAlgn="auto">
              <a:spcBef>
                <a:spcPts val="0"/>
              </a:spcBef>
              <a:spcAft>
                <a:spcPts val="0"/>
              </a:spcAft>
              <a:defRPr/>
            </a:pPr>
            <a:r>
              <a:rPr lang="en-US" sz="2400" b="0" dirty="0">
                <a:solidFill>
                  <a:schemeClr val="tx2">
                    <a:lumMod val="40000"/>
                    <a:lumOff val="60000"/>
                  </a:schemeClr>
                </a:solidFill>
                <a:latin typeface="+mn-lt"/>
              </a:rPr>
              <a:t>Measurement of ‘</a:t>
            </a:r>
            <a:r>
              <a:rPr lang="en-US" sz="2400" b="0" dirty="0">
                <a:solidFill>
                  <a:schemeClr val="accent2">
                    <a:lumMod val="60000"/>
                    <a:lumOff val="40000"/>
                  </a:schemeClr>
                </a:solidFill>
                <a:latin typeface="+mn-lt"/>
              </a:rPr>
              <a:t>hotness</a:t>
            </a:r>
            <a:r>
              <a:rPr lang="en-US" sz="2400" b="0" dirty="0">
                <a:solidFill>
                  <a:schemeClr val="tx2">
                    <a:lumMod val="40000"/>
                    <a:lumOff val="60000"/>
                  </a:schemeClr>
                </a:solidFill>
                <a:latin typeface="+mn-lt"/>
              </a:rPr>
              <a:t>’&amp; ‘coldness’</a:t>
            </a:r>
          </a:p>
          <a:p>
            <a:pPr algn="ctr" fontAlgn="auto">
              <a:spcBef>
                <a:spcPts val="0"/>
              </a:spcBef>
              <a:spcAft>
                <a:spcPts val="0"/>
              </a:spcAft>
              <a:defRPr/>
            </a:pPr>
            <a:endParaRPr lang="en-US" sz="2400" b="0" dirty="0">
              <a:solidFill>
                <a:schemeClr val="tx2">
                  <a:lumMod val="40000"/>
                  <a:lumOff val="60000"/>
                </a:schemeClr>
              </a:solidFill>
              <a:latin typeface="+mn-lt"/>
            </a:endParaRPr>
          </a:p>
          <a:p>
            <a:pPr algn="ctr" fontAlgn="auto">
              <a:spcBef>
                <a:spcPts val="0"/>
              </a:spcBef>
              <a:spcAft>
                <a:spcPts val="0"/>
              </a:spcAft>
              <a:defRPr/>
            </a:pPr>
            <a:r>
              <a:rPr lang="en-US" sz="2400" b="0" i="1" dirty="0">
                <a:solidFill>
                  <a:schemeClr val="tx2">
                    <a:lumMod val="40000"/>
                    <a:lumOff val="60000"/>
                  </a:schemeClr>
                </a:solidFill>
                <a:latin typeface="+mn-lt"/>
              </a:rPr>
              <a:t>Avg. KE of particles in substance</a:t>
            </a:r>
          </a:p>
          <a:p>
            <a:pPr algn="ctr" fontAlgn="auto">
              <a:spcBef>
                <a:spcPts val="0"/>
              </a:spcBef>
              <a:spcAft>
                <a:spcPts val="0"/>
              </a:spcAft>
              <a:defRPr/>
            </a:pPr>
            <a:endParaRPr lang="en-US" sz="2400" b="0" dirty="0">
              <a:solidFill>
                <a:schemeClr val="tx2">
                  <a:lumMod val="40000"/>
                  <a:lumOff val="60000"/>
                </a:schemeClr>
              </a:solidFill>
              <a:latin typeface="+mn-lt"/>
            </a:endParaRPr>
          </a:p>
          <a:p>
            <a:pPr algn="ctr" fontAlgn="auto">
              <a:spcBef>
                <a:spcPts val="0"/>
              </a:spcBef>
              <a:spcAft>
                <a:spcPts val="0"/>
              </a:spcAft>
              <a:defRPr/>
            </a:pPr>
            <a:r>
              <a:rPr lang="en-US" sz="2400" b="0" dirty="0">
                <a:solidFill>
                  <a:schemeClr val="tx2">
                    <a:lumMod val="40000"/>
                    <a:lumOff val="60000"/>
                  </a:schemeClr>
                </a:solidFill>
                <a:latin typeface="+mn-lt"/>
              </a:rPr>
              <a:t>Particulate motion</a:t>
            </a:r>
          </a:p>
          <a:p>
            <a:pPr algn="ctr" fontAlgn="auto">
              <a:spcBef>
                <a:spcPts val="0"/>
              </a:spcBef>
              <a:spcAft>
                <a:spcPts val="0"/>
              </a:spcAft>
              <a:defRPr/>
            </a:pPr>
            <a:endParaRPr lang="en-US" sz="2400" b="0" dirty="0">
              <a:solidFill>
                <a:schemeClr val="tx2">
                  <a:lumMod val="40000"/>
                  <a:lumOff val="60000"/>
                </a:schemeClr>
              </a:solidFill>
              <a:latin typeface="+mn-lt"/>
            </a:endParaRPr>
          </a:p>
          <a:p>
            <a:pPr algn="ctr" fontAlgn="auto">
              <a:spcBef>
                <a:spcPts val="0"/>
              </a:spcBef>
              <a:spcAft>
                <a:spcPts val="0"/>
              </a:spcAft>
              <a:defRPr/>
            </a:pPr>
            <a:endParaRPr lang="en-US" sz="2400" b="0" dirty="0">
              <a:solidFill>
                <a:schemeClr val="tx2">
                  <a:lumMod val="40000"/>
                  <a:lumOff val="60000"/>
                </a:schemeClr>
              </a:solidFill>
              <a:latin typeface="+mn-lt"/>
            </a:endParaRPr>
          </a:p>
          <a:p>
            <a:pPr algn="ctr" fontAlgn="auto">
              <a:spcBef>
                <a:spcPts val="0"/>
              </a:spcBef>
              <a:spcAft>
                <a:spcPts val="0"/>
              </a:spcAft>
              <a:defRPr/>
            </a:pPr>
            <a:r>
              <a:rPr lang="en-US" sz="2400" b="0" dirty="0">
                <a:solidFill>
                  <a:schemeClr val="tx2">
                    <a:lumMod val="40000"/>
                    <a:lumOff val="60000"/>
                  </a:schemeClr>
                </a:solidFill>
                <a:latin typeface="+mn-lt"/>
              </a:rPr>
              <a:t>Thermometers</a:t>
            </a:r>
          </a:p>
          <a:p>
            <a:pPr algn="ctr" fontAlgn="auto">
              <a:spcBef>
                <a:spcPts val="0"/>
              </a:spcBef>
              <a:spcAft>
                <a:spcPts val="0"/>
              </a:spcAft>
              <a:defRPr/>
            </a:pPr>
            <a:endParaRPr lang="en-US" sz="2400" b="0" dirty="0">
              <a:solidFill>
                <a:schemeClr val="tx2">
                  <a:lumMod val="40000"/>
                  <a:lumOff val="60000"/>
                </a:schemeClr>
              </a:solidFill>
              <a:latin typeface="+mn-lt"/>
            </a:endParaRPr>
          </a:p>
          <a:p>
            <a:pPr algn="ctr" fontAlgn="auto">
              <a:spcBef>
                <a:spcPts val="0"/>
              </a:spcBef>
              <a:spcAft>
                <a:spcPts val="0"/>
              </a:spcAft>
              <a:defRPr/>
            </a:pPr>
            <a:endParaRPr lang="en-US" sz="2400" b="0" dirty="0">
              <a:solidFill>
                <a:schemeClr val="tx2">
                  <a:lumMod val="40000"/>
                  <a:lumOff val="60000"/>
                </a:schemeClr>
              </a:solidFill>
              <a:latin typeface="+mn-lt"/>
            </a:endParaRPr>
          </a:p>
          <a:p>
            <a:pPr algn="ctr" fontAlgn="auto">
              <a:spcBef>
                <a:spcPts val="0"/>
              </a:spcBef>
              <a:spcAft>
                <a:spcPts val="0"/>
              </a:spcAft>
              <a:defRPr/>
            </a:pPr>
            <a:r>
              <a:rPr lang="en-US" sz="2400" b="0" baseline="30000" dirty="0">
                <a:solidFill>
                  <a:schemeClr val="tx2">
                    <a:lumMod val="40000"/>
                    <a:lumOff val="60000"/>
                  </a:schemeClr>
                </a:solidFill>
                <a:latin typeface="+mn-lt"/>
              </a:rPr>
              <a:t>o</a:t>
            </a:r>
            <a:r>
              <a:rPr lang="en-US" sz="2400" b="0" dirty="0">
                <a:solidFill>
                  <a:schemeClr val="tx2">
                    <a:lumMod val="40000"/>
                    <a:lumOff val="60000"/>
                  </a:schemeClr>
                </a:solidFill>
                <a:latin typeface="+mn-lt"/>
              </a:rPr>
              <a:t>C, </a:t>
            </a:r>
            <a:r>
              <a:rPr lang="en-US" sz="2400" b="0" dirty="0" err="1">
                <a:solidFill>
                  <a:schemeClr val="tx2">
                    <a:lumMod val="40000"/>
                    <a:lumOff val="60000"/>
                  </a:schemeClr>
                </a:solidFill>
                <a:latin typeface="+mn-lt"/>
              </a:rPr>
              <a:t>kelvin</a:t>
            </a:r>
            <a:endParaRPr lang="en-US" sz="2400" b="0" dirty="0">
              <a:solidFill>
                <a:schemeClr val="tx2">
                  <a:lumMod val="40000"/>
                  <a:lumOff val="60000"/>
                </a:schemeClr>
              </a:solidFill>
              <a:latin typeface="+mn-lt"/>
            </a:endParaRPr>
          </a:p>
        </p:txBody>
      </p:sp>
      <p:sp>
        <p:nvSpPr>
          <p:cNvPr id="13" name="TextBox 12"/>
          <p:cNvSpPr txBox="1"/>
          <p:nvPr/>
        </p:nvSpPr>
        <p:spPr>
          <a:xfrm>
            <a:off x="5486400" y="1758950"/>
            <a:ext cx="3429000" cy="4894263"/>
          </a:xfrm>
          <a:prstGeom prst="rect">
            <a:avLst/>
          </a:prstGeom>
          <a:noFill/>
        </p:spPr>
        <p:txBody>
          <a:bodyPr>
            <a:spAutoFit/>
          </a:bodyPr>
          <a:lstStyle/>
          <a:p>
            <a:pPr algn="ctr" fontAlgn="auto">
              <a:spcBef>
                <a:spcPts val="0"/>
              </a:spcBef>
              <a:spcAft>
                <a:spcPts val="0"/>
              </a:spcAft>
              <a:defRPr/>
            </a:pPr>
            <a:r>
              <a:rPr lang="en-US" sz="2400" b="0" dirty="0">
                <a:solidFill>
                  <a:schemeClr val="accent6">
                    <a:lumMod val="60000"/>
                    <a:lumOff val="40000"/>
                  </a:schemeClr>
                </a:solidFill>
                <a:latin typeface="+mn-lt"/>
              </a:rPr>
              <a:t>E that flows from hot to cold</a:t>
            </a:r>
          </a:p>
          <a:p>
            <a:pPr algn="ctr" fontAlgn="auto">
              <a:spcBef>
                <a:spcPts val="0"/>
              </a:spcBef>
              <a:spcAft>
                <a:spcPts val="0"/>
              </a:spcAft>
              <a:defRPr/>
            </a:pPr>
            <a:endParaRPr lang="en-US" sz="2400" b="0" dirty="0">
              <a:solidFill>
                <a:schemeClr val="accent6">
                  <a:lumMod val="60000"/>
                  <a:lumOff val="40000"/>
                </a:schemeClr>
              </a:solidFill>
              <a:latin typeface="+mn-lt"/>
            </a:endParaRPr>
          </a:p>
          <a:p>
            <a:pPr algn="ctr" fontAlgn="auto">
              <a:spcBef>
                <a:spcPts val="0"/>
              </a:spcBef>
              <a:spcAft>
                <a:spcPts val="0"/>
              </a:spcAft>
              <a:defRPr/>
            </a:pPr>
            <a:r>
              <a:rPr lang="en-US" sz="2400" b="0" i="1" dirty="0">
                <a:solidFill>
                  <a:schemeClr val="accent6">
                    <a:lumMod val="60000"/>
                    <a:lumOff val="40000"/>
                  </a:schemeClr>
                </a:solidFill>
                <a:latin typeface="+mn-lt"/>
              </a:rPr>
              <a:t>Movement of thermal E</a:t>
            </a:r>
          </a:p>
          <a:p>
            <a:pPr algn="ctr" fontAlgn="auto">
              <a:spcBef>
                <a:spcPts val="0"/>
              </a:spcBef>
              <a:spcAft>
                <a:spcPts val="0"/>
              </a:spcAft>
              <a:defRPr/>
            </a:pPr>
            <a:endParaRPr lang="en-US" sz="2400" b="0" dirty="0">
              <a:solidFill>
                <a:schemeClr val="accent6">
                  <a:lumMod val="60000"/>
                  <a:lumOff val="40000"/>
                </a:schemeClr>
              </a:solidFill>
              <a:latin typeface="+mn-lt"/>
            </a:endParaRPr>
          </a:p>
          <a:p>
            <a:pPr algn="ctr" fontAlgn="auto">
              <a:spcBef>
                <a:spcPts val="0"/>
              </a:spcBef>
              <a:spcAft>
                <a:spcPts val="0"/>
              </a:spcAft>
              <a:defRPr/>
            </a:pPr>
            <a:endParaRPr lang="en-US" sz="2400" b="0" dirty="0">
              <a:solidFill>
                <a:schemeClr val="accent6">
                  <a:lumMod val="60000"/>
                  <a:lumOff val="40000"/>
                </a:schemeClr>
              </a:solidFill>
              <a:latin typeface="+mn-lt"/>
            </a:endParaRPr>
          </a:p>
          <a:p>
            <a:pPr algn="ctr" fontAlgn="auto">
              <a:spcBef>
                <a:spcPts val="0"/>
              </a:spcBef>
              <a:spcAft>
                <a:spcPts val="0"/>
              </a:spcAft>
              <a:defRPr/>
            </a:pPr>
            <a:r>
              <a:rPr lang="en-US" sz="2400" b="0" dirty="0">
                <a:solidFill>
                  <a:schemeClr val="accent6">
                    <a:lumMod val="60000"/>
                    <a:lumOff val="40000"/>
                  </a:schemeClr>
                </a:solidFill>
                <a:latin typeface="+mn-lt"/>
              </a:rPr>
              <a:t>Thermal E </a:t>
            </a:r>
            <a:r>
              <a:rPr lang="en-US" sz="2400" b="0" dirty="0">
                <a:solidFill>
                  <a:schemeClr val="accent6">
                    <a:lumMod val="60000"/>
                    <a:lumOff val="40000"/>
                  </a:schemeClr>
                </a:solidFill>
                <a:effectLst>
                  <a:outerShdw blurRad="38100" dist="38100" dir="2700000" algn="tl">
                    <a:srgbClr val="000000">
                      <a:alpha val="43137"/>
                    </a:srgbClr>
                  </a:outerShdw>
                </a:effectLst>
                <a:latin typeface="+mn-lt"/>
              </a:rPr>
              <a:t>transfer</a:t>
            </a:r>
          </a:p>
          <a:p>
            <a:pPr algn="ctr" fontAlgn="auto">
              <a:spcBef>
                <a:spcPts val="0"/>
              </a:spcBef>
              <a:spcAft>
                <a:spcPts val="0"/>
              </a:spcAft>
              <a:defRPr/>
            </a:pPr>
            <a:endParaRPr lang="en-US" sz="2400" b="0" dirty="0">
              <a:solidFill>
                <a:schemeClr val="accent6">
                  <a:lumMod val="60000"/>
                  <a:lumOff val="40000"/>
                </a:schemeClr>
              </a:solidFill>
              <a:latin typeface="+mn-lt"/>
            </a:endParaRPr>
          </a:p>
          <a:p>
            <a:pPr algn="ctr" fontAlgn="auto">
              <a:spcBef>
                <a:spcPts val="0"/>
              </a:spcBef>
              <a:spcAft>
                <a:spcPts val="0"/>
              </a:spcAft>
              <a:defRPr/>
            </a:pPr>
            <a:endParaRPr lang="en-US" sz="2400" b="0" dirty="0">
              <a:solidFill>
                <a:schemeClr val="accent6">
                  <a:lumMod val="60000"/>
                  <a:lumOff val="40000"/>
                </a:schemeClr>
              </a:solidFill>
              <a:latin typeface="+mn-lt"/>
            </a:endParaRPr>
          </a:p>
          <a:p>
            <a:pPr algn="ctr" fontAlgn="auto">
              <a:spcBef>
                <a:spcPts val="0"/>
              </a:spcBef>
              <a:spcAft>
                <a:spcPts val="0"/>
              </a:spcAft>
              <a:defRPr/>
            </a:pPr>
            <a:r>
              <a:rPr lang="en-US" sz="2000" b="0" dirty="0">
                <a:solidFill>
                  <a:schemeClr val="accent6">
                    <a:lumMod val="60000"/>
                    <a:lumOff val="40000"/>
                  </a:schemeClr>
                </a:solidFill>
                <a:latin typeface="+mn-lt"/>
              </a:rPr>
              <a:t>(calorimeters; thermometers over time)</a:t>
            </a:r>
          </a:p>
          <a:p>
            <a:pPr algn="ctr" fontAlgn="auto">
              <a:spcBef>
                <a:spcPts val="0"/>
              </a:spcBef>
              <a:spcAft>
                <a:spcPts val="0"/>
              </a:spcAft>
              <a:defRPr/>
            </a:pPr>
            <a:endParaRPr lang="en-US" sz="3200" b="0" dirty="0">
              <a:solidFill>
                <a:schemeClr val="accent6">
                  <a:lumMod val="60000"/>
                  <a:lumOff val="40000"/>
                </a:schemeClr>
              </a:solidFill>
              <a:latin typeface="+mn-lt"/>
            </a:endParaRPr>
          </a:p>
          <a:p>
            <a:pPr algn="ctr" fontAlgn="auto">
              <a:spcBef>
                <a:spcPts val="0"/>
              </a:spcBef>
              <a:spcAft>
                <a:spcPts val="0"/>
              </a:spcAft>
              <a:defRPr/>
            </a:pPr>
            <a:r>
              <a:rPr lang="en-US" sz="2400" b="0" dirty="0">
                <a:solidFill>
                  <a:schemeClr val="accent6">
                    <a:lumMod val="60000"/>
                    <a:lumOff val="40000"/>
                  </a:schemeClr>
                </a:solidFill>
                <a:latin typeface="+mn-lt"/>
              </a:rPr>
              <a:t>joules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20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20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20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fade">
                                      <p:cBhvr>
                                        <p:cTn id="22" dur="20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fade">
                                      <p:cBhvr>
                                        <p:cTn id="27" dur="20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xEl>
                                              <p:pRg st="5" end="5"/>
                                            </p:txEl>
                                          </p:spTgt>
                                        </p:tgtEl>
                                        <p:attrNameLst>
                                          <p:attrName>style.visibility</p:attrName>
                                        </p:attrNameLst>
                                      </p:cBhvr>
                                      <p:to>
                                        <p:strVal val="visible"/>
                                      </p:to>
                                    </p:set>
                                    <p:animEffect transition="in" filter="fade">
                                      <p:cBhvr>
                                        <p:cTn id="32" dur="2000"/>
                                        <p:tgtEl>
                                          <p:spTgt spid="1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xEl>
                                              <p:pRg st="7" end="7"/>
                                            </p:txEl>
                                          </p:spTgt>
                                        </p:tgtEl>
                                        <p:attrNameLst>
                                          <p:attrName>style.visibility</p:attrName>
                                        </p:attrNameLst>
                                      </p:cBhvr>
                                      <p:to>
                                        <p:strVal val="visible"/>
                                      </p:to>
                                    </p:set>
                                    <p:animEffect transition="in" filter="fade">
                                      <p:cBhvr>
                                        <p:cTn id="37" dur="2000"/>
                                        <p:tgtEl>
                                          <p:spTgt spid="1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xEl>
                                              <p:pRg st="8" end="8"/>
                                            </p:txEl>
                                          </p:spTgt>
                                        </p:tgtEl>
                                        <p:attrNameLst>
                                          <p:attrName>style.visibility</p:attrName>
                                        </p:attrNameLst>
                                      </p:cBhvr>
                                      <p:to>
                                        <p:strVal val="visible"/>
                                      </p:to>
                                    </p:set>
                                    <p:animEffect transition="in" filter="fade">
                                      <p:cBhvr>
                                        <p:cTn id="42" dur="2000"/>
                                        <p:tgtEl>
                                          <p:spTgt spid="1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xEl>
                                              <p:pRg st="10" end="10"/>
                                            </p:txEl>
                                          </p:spTgt>
                                        </p:tgtEl>
                                        <p:attrNameLst>
                                          <p:attrName>style.visibility</p:attrName>
                                        </p:attrNameLst>
                                      </p:cBhvr>
                                      <p:to>
                                        <p:strVal val="visible"/>
                                      </p:to>
                                    </p:set>
                                    <p:animEffect transition="in" filter="fade">
                                      <p:cBhvr>
                                        <p:cTn id="47" dur="2000"/>
                                        <p:tgtEl>
                                          <p:spTgt spid="12">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xEl>
                                              <p:pRg st="10" end="10"/>
                                            </p:txEl>
                                          </p:spTgt>
                                        </p:tgtEl>
                                        <p:attrNameLst>
                                          <p:attrName>style.visibility</p:attrName>
                                        </p:attrNameLst>
                                      </p:cBhvr>
                                      <p:to>
                                        <p:strVal val="visible"/>
                                      </p:to>
                                    </p:set>
                                    <p:animEffect transition="in" filter="fade">
                                      <p:cBhvr>
                                        <p:cTn id="52" dur="2000"/>
                                        <p:tgtEl>
                                          <p:spTgt spid="1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bldLvl="5"/>
      <p:bldP spid="13" grpId="0" uiExpand="1" build="p" bldLvl="5"/>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rtlCol="0">
            <a:normAutofit/>
          </a:bodyPr>
          <a:lstStyle/>
          <a:p>
            <a:pPr eaLnBrk="1" fontAlgn="auto" hangingPunct="1">
              <a:spcAft>
                <a:spcPts val="0"/>
              </a:spcAft>
              <a:defRPr/>
            </a:pPr>
            <a:r>
              <a:rPr lang="en-US" dirty="0"/>
              <a:t>e</a:t>
            </a:r>
            <a:r>
              <a:rPr lang="en-US" dirty="0" smtClean="0"/>
              <a:t>nergy: T vs. heat</a:t>
            </a:r>
            <a:endParaRPr lang="en-US" dirty="0"/>
          </a:p>
        </p:txBody>
      </p:sp>
      <p:sp>
        <p:nvSpPr>
          <p:cNvPr id="32770" name="Content Placeholder 2"/>
          <p:cNvSpPr>
            <a:spLocks noGrp="1"/>
          </p:cNvSpPr>
          <p:nvPr>
            <p:ph idx="1"/>
          </p:nvPr>
        </p:nvSpPr>
        <p:spPr>
          <a:xfrm>
            <a:off x="457200" y="838200"/>
            <a:ext cx="8229600" cy="990600"/>
          </a:xfrm>
        </p:spPr>
        <p:txBody>
          <a:bodyPr/>
          <a:lstStyle/>
          <a:p>
            <a:pPr eaLnBrk="1" hangingPunct="1"/>
            <a:endParaRPr lang="en-US" smtClean="0"/>
          </a:p>
          <a:p>
            <a:pPr eaLnBrk="1" hangingPunct="1"/>
            <a:endParaRPr lang="en-US" smtClean="0"/>
          </a:p>
        </p:txBody>
      </p:sp>
      <p:sp>
        <p:nvSpPr>
          <p:cNvPr id="9" name="TextBox 8"/>
          <p:cNvSpPr txBox="1">
            <a:spLocks noChangeArrowheads="1"/>
          </p:cNvSpPr>
          <p:nvPr/>
        </p:nvSpPr>
        <p:spPr bwMode="auto">
          <a:xfrm>
            <a:off x="685800" y="1066800"/>
            <a:ext cx="8077200" cy="523875"/>
          </a:xfrm>
          <a:prstGeom prst="rect">
            <a:avLst/>
          </a:prstGeom>
          <a:noFill/>
          <a:ln w="9525">
            <a:noFill/>
            <a:miter lim="800000"/>
            <a:headEnd/>
            <a:tailEnd/>
          </a:ln>
        </p:spPr>
        <p:txBody>
          <a:bodyPr>
            <a:spAutoFit/>
          </a:bodyPr>
          <a:lstStyle/>
          <a:p>
            <a:pPr algn="ctr"/>
            <a:r>
              <a:rPr lang="en-US" sz="2800" b="0">
                <a:solidFill>
                  <a:schemeClr val="bg1"/>
                </a:solidFill>
                <a:latin typeface="GungsuhChe" pitchFamily="49" charset="-127"/>
              </a:rPr>
              <a:t>In which direction will heat always flow?</a:t>
            </a:r>
          </a:p>
        </p:txBody>
      </p:sp>
      <p:pic>
        <p:nvPicPr>
          <p:cNvPr id="32772" name="Picture 3"/>
          <p:cNvPicPr>
            <a:picLocks noChangeAspect="1" noChangeArrowheads="1"/>
          </p:cNvPicPr>
          <p:nvPr/>
        </p:nvPicPr>
        <p:blipFill>
          <a:blip r:embed="rId2"/>
          <a:srcRect/>
          <a:stretch>
            <a:fillRect/>
          </a:stretch>
        </p:blipFill>
        <p:spPr bwMode="auto">
          <a:xfrm>
            <a:off x="228600" y="2667000"/>
            <a:ext cx="4010025" cy="2752725"/>
          </a:xfrm>
          <a:prstGeom prst="rect">
            <a:avLst/>
          </a:prstGeom>
          <a:noFill/>
          <a:ln w="9525">
            <a:noFill/>
            <a:miter lim="800000"/>
            <a:headEnd/>
            <a:tailEnd/>
          </a:ln>
        </p:spPr>
      </p:pic>
      <p:sp>
        <p:nvSpPr>
          <p:cNvPr id="12" name="TextBox 11"/>
          <p:cNvSpPr txBox="1">
            <a:spLocks noChangeArrowheads="1"/>
          </p:cNvSpPr>
          <p:nvPr/>
        </p:nvSpPr>
        <p:spPr bwMode="auto">
          <a:xfrm>
            <a:off x="457200" y="1905000"/>
            <a:ext cx="8382000" cy="584200"/>
          </a:xfrm>
          <a:prstGeom prst="rect">
            <a:avLst/>
          </a:prstGeom>
          <a:noFill/>
          <a:ln w="9525">
            <a:noFill/>
            <a:miter lim="800000"/>
            <a:headEnd/>
            <a:tailEnd/>
          </a:ln>
        </p:spPr>
        <p:txBody>
          <a:bodyPr>
            <a:spAutoFit/>
          </a:bodyPr>
          <a:lstStyle/>
          <a:p>
            <a:r>
              <a:rPr lang="en-US" sz="3200" b="0">
                <a:solidFill>
                  <a:schemeClr val="bg1"/>
                </a:solidFill>
                <a:latin typeface="GungsuhChe" pitchFamily="49" charset="-127"/>
              </a:rPr>
              <a:t>higher T object           lower T object</a:t>
            </a:r>
          </a:p>
        </p:txBody>
      </p:sp>
      <p:sp>
        <p:nvSpPr>
          <p:cNvPr id="13" name="Right Arrow 12"/>
          <p:cNvSpPr/>
          <p:nvPr/>
        </p:nvSpPr>
        <p:spPr>
          <a:xfrm>
            <a:off x="3886200" y="2057400"/>
            <a:ext cx="1676400" cy="484188"/>
          </a:xfrm>
          <a:prstGeom prst="rightArrow">
            <a:avLst>
              <a:gd name="adj1" fmla="val 50000"/>
              <a:gd name="adj2" fmla="val 7612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p>
        </p:txBody>
      </p:sp>
      <p:pic>
        <p:nvPicPr>
          <p:cNvPr id="32775" name="Picture 4"/>
          <p:cNvPicPr>
            <a:picLocks noChangeAspect="1" noChangeArrowheads="1"/>
          </p:cNvPicPr>
          <p:nvPr/>
        </p:nvPicPr>
        <p:blipFill>
          <a:blip r:embed="rId3"/>
          <a:srcRect t="7980"/>
          <a:stretch>
            <a:fillRect/>
          </a:stretch>
        </p:blipFill>
        <p:spPr bwMode="auto">
          <a:xfrm>
            <a:off x="4724400" y="2895600"/>
            <a:ext cx="4048125" cy="3514725"/>
          </a:xfrm>
          <a:prstGeom prst="rect">
            <a:avLst/>
          </a:prstGeom>
          <a:noFill/>
          <a:ln w="9525">
            <a:noFill/>
            <a:miter lim="800000"/>
            <a:headEnd/>
            <a:tailEnd/>
          </a:ln>
        </p:spPr>
      </p:pic>
      <p:sp>
        <p:nvSpPr>
          <p:cNvPr id="5" name="Rectangle 4"/>
          <p:cNvSpPr/>
          <p:nvPr/>
        </p:nvSpPr>
        <p:spPr>
          <a:xfrm>
            <a:off x="152400" y="6387463"/>
            <a:ext cx="4572000" cy="461665"/>
          </a:xfrm>
          <a:prstGeom prst="rect">
            <a:avLst/>
          </a:prstGeom>
        </p:spPr>
        <p:txBody>
          <a:bodyPr>
            <a:spAutoFit/>
          </a:bodyPr>
          <a:lstStyle/>
          <a:p>
            <a:r>
              <a:rPr lang="en-US" sz="1200" dirty="0">
                <a:hlinkClick r:id="rId4"/>
              </a:rPr>
              <a:t>http://www.youtube.com/watch?v=-</a:t>
            </a:r>
            <a:r>
              <a:rPr lang="en-US" sz="1200" dirty="0" smtClean="0">
                <a:hlinkClick r:id="rId4"/>
              </a:rPr>
              <a:t>0y-xPG5n5g</a:t>
            </a:r>
            <a:endParaRPr lang="en-US" sz="1200" dirty="0" smtClean="0"/>
          </a:p>
          <a:p>
            <a:endParaRPr lang="en-US" sz="1200" dirty="0"/>
          </a:p>
        </p:txBody>
      </p:sp>
      <p:sp>
        <p:nvSpPr>
          <p:cNvPr id="6" name="Rectangle 5"/>
          <p:cNvSpPr/>
          <p:nvPr/>
        </p:nvSpPr>
        <p:spPr>
          <a:xfrm>
            <a:off x="87745" y="5419725"/>
            <a:ext cx="4572000" cy="1061829"/>
          </a:xfrm>
          <a:prstGeom prst="rect">
            <a:avLst/>
          </a:prstGeom>
        </p:spPr>
        <p:txBody>
          <a:bodyPr>
            <a:spAutoFit/>
          </a:bodyPr>
          <a:lstStyle/>
          <a:p>
            <a:r>
              <a:rPr lang="en-US" sz="1050" dirty="0">
                <a:hlinkClick r:id="rId5"/>
              </a:rPr>
              <a:t>http://www.google.com/url?sa=t&amp;rct=j&amp;q=&amp;</a:t>
            </a:r>
            <a:r>
              <a:rPr lang="en-US" sz="1050" dirty="0" smtClean="0">
                <a:hlinkClick r:id="rId5"/>
              </a:rPr>
              <a:t>esrc=s&amp;source=video&amp;cd=4&amp;cad=rja&amp;ved=0CEYQtwIwAw&amp;url=http%3A%2F%2Fwww.youtube.com%2Fwatch%3Fv%3DZvrJgGhnmJo&amp;ei=czNDUbb-ErKm4APNyYCQDw&amp;usg=AFQjCNGDMEGlRrqEa9eNNoPIccbdfOaHjg</a:t>
            </a:r>
            <a:endParaRPr lang="en-US" sz="1050" dirty="0" smtClean="0"/>
          </a:p>
          <a:p>
            <a:endParaRPr lang="en-US" sz="10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5"/>
      <p:bldP spid="12" grpId="0"/>
      <p:bldP spid="13" grpId="0" animBg="1"/>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rtlCol="0">
            <a:normAutofit/>
          </a:bodyPr>
          <a:lstStyle/>
          <a:p>
            <a:pPr eaLnBrk="1" fontAlgn="auto" hangingPunct="1">
              <a:spcAft>
                <a:spcPts val="0"/>
              </a:spcAft>
              <a:defRPr/>
            </a:pPr>
            <a:r>
              <a:rPr lang="en-US" dirty="0"/>
              <a:t>e</a:t>
            </a:r>
            <a:r>
              <a:rPr lang="en-US" dirty="0" smtClean="0"/>
              <a:t>nergy: T vs. heat</a:t>
            </a:r>
            <a:endParaRPr lang="en-US" dirty="0"/>
          </a:p>
        </p:txBody>
      </p:sp>
      <p:sp>
        <p:nvSpPr>
          <p:cNvPr id="33794" name="Content Placeholder 2"/>
          <p:cNvSpPr>
            <a:spLocks noGrp="1"/>
          </p:cNvSpPr>
          <p:nvPr>
            <p:ph idx="1"/>
          </p:nvPr>
        </p:nvSpPr>
        <p:spPr>
          <a:xfrm>
            <a:off x="457200" y="838200"/>
            <a:ext cx="8229600" cy="1752600"/>
          </a:xfrm>
        </p:spPr>
        <p:txBody>
          <a:bodyPr/>
          <a:lstStyle/>
          <a:p>
            <a:pPr eaLnBrk="1" hangingPunct="1"/>
            <a:endParaRPr lang="en-US" smtClean="0"/>
          </a:p>
          <a:p>
            <a:pPr eaLnBrk="1" hangingPunct="1"/>
            <a:endParaRPr lang="en-US" smtClean="0"/>
          </a:p>
        </p:txBody>
      </p:sp>
      <p:sp>
        <p:nvSpPr>
          <p:cNvPr id="33795" name="TextBox 8"/>
          <p:cNvSpPr txBox="1">
            <a:spLocks noChangeArrowheads="1"/>
          </p:cNvSpPr>
          <p:nvPr/>
        </p:nvSpPr>
        <p:spPr bwMode="auto">
          <a:xfrm>
            <a:off x="533400" y="914400"/>
            <a:ext cx="8077200" cy="1384300"/>
          </a:xfrm>
          <a:prstGeom prst="rect">
            <a:avLst/>
          </a:prstGeom>
          <a:noFill/>
          <a:ln w="9525">
            <a:noFill/>
            <a:miter lim="800000"/>
            <a:headEnd/>
            <a:tailEnd/>
          </a:ln>
        </p:spPr>
        <p:txBody>
          <a:bodyPr>
            <a:spAutoFit/>
          </a:bodyPr>
          <a:lstStyle/>
          <a:p>
            <a:pPr algn="ctr"/>
            <a:r>
              <a:rPr lang="en-US" sz="2800" b="0">
                <a:solidFill>
                  <a:schemeClr val="bg1"/>
                </a:solidFill>
                <a:latin typeface="Gungsuh" pitchFamily="18" charset="-127"/>
                <a:ea typeface="Gungsuh" pitchFamily="18" charset="-127"/>
              </a:rPr>
              <a:t>Could one say that heat will always flow from an object with higher E</a:t>
            </a:r>
            <a:r>
              <a:rPr lang="en-US" sz="2800" b="0" baseline="-25000">
                <a:solidFill>
                  <a:schemeClr val="bg1"/>
                </a:solidFill>
                <a:latin typeface="Gungsuh" pitchFamily="18" charset="-127"/>
                <a:ea typeface="Gungsuh" pitchFamily="18" charset="-127"/>
              </a:rPr>
              <a:t>thermal </a:t>
            </a:r>
            <a:r>
              <a:rPr lang="en-US" sz="2800" b="0">
                <a:solidFill>
                  <a:schemeClr val="bg1"/>
                </a:solidFill>
                <a:latin typeface="Gungsuh" pitchFamily="18" charset="-127"/>
                <a:ea typeface="Gungsuh" pitchFamily="18" charset="-127"/>
              </a:rPr>
              <a:t>to an object with a lower E</a:t>
            </a:r>
            <a:r>
              <a:rPr lang="en-US" sz="2800" b="0" baseline="-25000">
                <a:solidFill>
                  <a:schemeClr val="bg1"/>
                </a:solidFill>
                <a:latin typeface="Gungsuh" pitchFamily="18" charset="-127"/>
                <a:ea typeface="Gungsuh" pitchFamily="18" charset="-127"/>
              </a:rPr>
              <a:t>thermal</a:t>
            </a:r>
            <a:r>
              <a:rPr lang="en-US" sz="2800" b="0">
                <a:solidFill>
                  <a:schemeClr val="bg1"/>
                </a:solidFill>
                <a:latin typeface="Gungsuh" pitchFamily="18" charset="-127"/>
                <a:ea typeface="Gungsuh" pitchFamily="18" charset="-127"/>
              </a:rPr>
              <a:t>?</a:t>
            </a:r>
            <a:endParaRPr lang="en-US" sz="2800" b="0" baseline="-25000">
              <a:solidFill>
                <a:schemeClr val="bg1"/>
              </a:solidFill>
              <a:latin typeface="Gungsuh" pitchFamily="18" charset="-127"/>
              <a:ea typeface="Gungsuh" pitchFamily="18" charset="-127"/>
            </a:endParaRPr>
          </a:p>
        </p:txBody>
      </p:sp>
      <p:pic>
        <p:nvPicPr>
          <p:cNvPr id="25602" name="Picture 2"/>
          <p:cNvPicPr>
            <a:picLocks noChangeAspect="1" noChangeArrowheads="1"/>
          </p:cNvPicPr>
          <p:nvPr/>
        </p:nvPicPr>
        <p:blipFill>
          <a:blip r:embed="rId2"/>
          <a:srcRect/>
          <a:stretch>
            <a:fillRect/>
          </a:stretch>
        </p:blipFill>
        <p:spPr bwMode="auto">
          <a:xfrm>
            <a:off x="2751138" y="2590800"/>
            <a:ext cx="3725862" cy="2514600"/>
          </a:xfrm>
          <a:prstGeom prst="rect">
            <a:avLst/>
          </a:prstGeom>
          <a:noFill/>
          <a:ln w="9525">
            <a:noFill/>
            <a:miter lim="800000"/>
            <a:headEnd/>
            <a:tailEnd/>
          </a:ln>
        </p:spPr>
      </p:pic>
      <p:sp>
        <p:nvSpPr>
          <p:cNvPr id="6" name="TextBox 5"/>
          <p:cNvSpPr txBox="1"/>
          <p:nvPr/>
        </p:nvSpPr>
        <p:spPr>
          <a:xfrm>
            <a:off x="304800" y="5257800"/>
            <a:ext cx="8534400" cy="1200150"/>
          </a:xfrm>
          <a:prstGeom prst="rect">
            <a:avLst/>
          </a:prstGeom>
          <a:noFill/>
        </p:spPr>
        <p:txBody>
          <a:bodyPr>
            <a:spAutoFit/>
          </a:bodyPr>
          <a:lstStyle/>
          <a:p>
            <a:pPr algn="ctr" fontAlgn="auto">
              <a:spcBef>
                <a:spcPts val="0"/>
              </a:spcBef>
              <a:spcAft>
                <a:spcPts val="0"/>
              </a:spcAft>
              <a:defRPr/>
            </a:pPr>
            <a:r>
              <a:rPr lang="en-US" sz="2400" b="0" dirty="0">
                <a:solidFill>
                  <a:schemeClr val="accent2">
                    <a:lumMod val="40000"/>
                    <a:lumOff val="60000"/>
                  </a:schemeClr>
                </a:solidFill>
                <a:latin typeface="+mn-lt"/>
              </a:rPr>
              <a:t>Say I drop a steaming hot tack in a bowl of warm water</a:t>
            </a:r>
          </a:p>
          <a:p>
            <a:pPr algn="ctr" fontAlgn="auto">
              <a:spcBef>
                <a:spcPts val="0"/>
              </a:spcBef>
              <a:spcAft>
                <a:spcPts val="0"/>
              </a:spcAft>
              <a:defRPr/>
            </a:pPr>
            <a:r>
              <a:rPr lang="en-US" sz="2400" b="0" dirty="0">
                <a:solidFill>
                  <a:schemeClr val="accent2">
                    <a:lumMod val="40000"/>
                    <a:lumOff val="60000"/>
                  </a:schemeClr>
                </a:solidFill>
                <a:latin typeface="+mn-lt"/>
              </a:rPr>
              <a:t>Which has more </a:t>
            </a:r>
            <a:r>
              <a:rPr lang="en-US" sz="2400" b="0" dirty="0">
                <a:solidFill>
                  <a:schemeClr val="bg1"/>
                </a:solidFill>
                <a:latin typeface="Gungsuh" pitchFamily="18" charset="-127"/>
                <a:ea typeface="Gungsuh" pitchFamily="18" charset="-127"/>
              </a:rPr>
              <a:t>E</a:t>
            </a:r>
            <a:r>
              <a:rPr lang="en-US" sz="2400" b="0" baseline="-25000" dirty="0">
                <a:solidFill>
                  <a:schemeClr val="bg1"/>
                </a:solidFill>
                <a:latin typeface="Gungsuh" pitchFamily="18" charset="-127"/>
                <a:ea typeface="Gungsuh" pitchFamily="18" charset="-127"/>
              </a:rPr>
              <a:t>thermal</a:t>
            </a:r>
            <a:r>
              <a:rPr lang="en-US" sz="2400" b="0" dirty="0">
                <a:solidFill>
                  <a:schemeClr val="accent2">
                    <a:lumMod val="40000"/>
                    <a:lumOff val="60000"/>
                  </a:schemeClr>
                </a:solidFill>
                <a:latin typeface="+mn-lt"/>
              </a:rPr>
              <a:t>?  In which direction will it always flow?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fade">
                                      <p:cBhvr>
                                        <p:cTn id="7" dur="2000"/>
                                        <p:tgtEl>
                                          <p:spTgt spid="2560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rtlCol="0">
            <a:normAutofit/>
          </a:bodyPr>
          <a:lstStyle/>
          <a:p>
            <a:pPr eaLnBrk="1" fontAlgn="auto" hangingPunct="1">
              <a:spcAft>
                <a:spcPts val="0"/>
              </a:spcAft>
              <a:defRPr/>
            </a:pPr>
            <a:r>
              <a:rPr lang="en-US" dirty="0" smtClean="0"/>
              <a:t>energy</a:t>
            </a:r>
            <a:endParaRPr lang="en-US" dirty="0"/>
          </a:p>
        </p:txBody>
      </p:sp>
      <p:sp>
        <p:nvSpPr>
          <p:cNvPr id="15362" name="Content Placeholder 2"/>
          <p:cNvSpPr>
            <a:spLocks noGrp="1"/>
          </p:cNvSpPr>
          <p:nvPr>
            <p:ph idx="1"/>
          </p:nvPr>
        </p:nvSpPr>
        <p:spPr>
          <a:xfrm>
            <a:off x="457200" y="1600200"/>
            <a:ext cx="8229600" cy="838200"/>
          </a:xfrm>
        </p:spPr>
        <p:txBody>
          <a:bodyPr/>
          <a:lstStyle/>
          <a:p>
            <a:pPr eaLnBrk="1" hangingPunct="1"/>
            <a:r>
              <a:rPr lang="en-US" smtClean="0"/>
              <a:t>How does one define Energy?</a:t>
            </a:r>
          </a:p>
          <a:p>
            <a:pPr eaLnBrk="1" hangingPunct="1"/>
            <a:endParaRPr lang="en-US" smtClean="0"/>
          </a:p>
          <a:p>
            <a:pPr eaLnBrk="1" hangingPunct="1"/>
            <a:endParaRPr lang="en-US" smtClean="0"/>
          </a:p>
        </p:txBody>
      </p:sp>
      <p:sp>
        <p:nvSpPr>
          <p:cNvPr id="15363" name="TextBox 7"/>
          <p:cNvSpPr txBox="1">
            <a:spLocks noChangeArrowheads="1"/>
          </p:cNvSpPr>
          <p:nvPr/>
        </p:nvSpPr>
        <p:spPr bwMode="auto">
          <a:xfrm>
            <a:off x="4800600" y="5181600"/>
            <a:ext cx="4038600" cy="646113"/>
          </a:xfrm>
          <a:prstGeom prst="rect">
            <a:avLst/>
          </a:prstGeom>
          <a:noFill/>
          <a:ln w="9525">
            <a:noFill/>
            <a:miter lim="800000"/>
            <a:headEnd/>
            <a:tailEnd/>
          </a:ln>
        </p:spPr>
        <p:txBody>
          <a:bodyPr>
            <a:spAutoFit/>
          </a:bodyPr>
          <a:lstStyle/>
          <a:p>
            <a:pPr algn="r"/>
            <a:r>
              <a:rPr lang="en-US" b="0">
                <a:solidFill>
                  <a:schemeClr val="bg1"/>
                </a:solidFill>
                <a:latin typeface="GungsuhChe" pitchFamily="49" charset="-127"/>
              </a:rPr>
              <a:t>Not source--or forms--but as a concept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rtlCol="0">
            <a:normAutofit/>
          </a:bodyPr>
          <a:lstStyle/>
          <a:p>
            <a:pPr eaLnBrk="1" fontAlgn="auto" hangingPunct="1">
              <a:spcAft>
                <a:spcPts val="0"/>
              </a:spcAft>
              <a:defRPr/>
            </a:pPr>
            <a:r>
              <a:rPr lang="en-US" dirty="0"/>
              <a:t>e</a:t>
            </a:r>
            <a:r>
              <a:rPr lang="en-US" dirty="0" smtClean="0"/>
              <a:t>nergy: T vs. heat</a:t>
            </a:r>
            <a:endParaRPr lang="en-US" dirty="0"/>
          </a:p>
        </p:txBody>
      </p:sp>
      <p:sp>
        <p:nvSpPr>
          <p:cNvPr id="34818" name="Content Placeholder 2"/>
          <p:cNvSpPr>
            <a:spLocks noGrp="1"/>
          </p:cNvSpPr>
          <p:nvPr>
            <p:ph idx="1"/>
          </p:nvPr>
        </p:nvSpPr>
        <p:spPr>
          <a:xfrm>
            <a:off x="457200" y="838200"/>
            <a:ext cx="8229600" cy="4525963"/>
          </a:xfrm>
        </p:spPr>
        <p:txBody>
          <a:bodyPr/>
          <a:lstStyle/>
          <a:p>
            <a:pPr eaLnBrk="1" hangingPunct="1"/>
            <a:endParaRPr lang="en-US" smtClean="0"/>
          </a:p>
          <a:p>
            <a:pPr eaLnBrk="1" hangingPunct="1"/>
            <a:endParaRPr lang="en-US" smtClean="0"/>
          </a:p>
        </p:txBody>
      </p:sp>
      <p:pic>
        <p:nvPicPr>
          <p:cNvPr id="34819" name="Picture 2"/>
          <p:cNvPicPr>
            <a:picLocks noChangeAspect="1" noChangeArrowheads="1"/>
          </p:cNvPicPr>
          <p:nvPr/>
        </p:nvPicPr>
        <p:blipFill>
          <a:blip r:embed="rId2"/>
          <a:srcRect t="39375" b="13750"/>
          <a:stretch>
            <a:fillRect/>
          </a:stretch>
        </p:blipFill>
        <p:spPr bwMode="auto">
          <a:xfrm>
            <a:off x="0" y="1127125"/>
            <a:ext cx="9144000" cy="5502275"/>
          </a:xfrm>
          <a:prstGeom prst="rect">
            <a:avLst/>
          </a:prstGeom>
          <a:noFill/>
          <a:ln w="9525">
            <a:noFill/>
            <a:miter lim="800000"/>
            <a:headEnd/>
            <a:tailEnd/>
          </a:ln>
        </p:spPr>
      </p:pic>
      <p:sp>
        <p:nvSpPr>
          <p:cNvPr id="5" name="TextBox 4"/>
          <p:cNvSpPr txBox="1"/>
          <p:nvPr/>
        </p:nvSpPr>
        <p:spPr>
          <a:xfrm>
            <a:off x="1524000" y="1828800"/>
            <a:ext cx="6400800" cy="1754188"/>
          </a:xfrm>
          <a:prstGeom prst="rect">
            <a:avLst/>
          </a:prstGeom>
          <a:solidFill>
            <a:schemeClr val="tx1">
              <a:lumMod val="50000"/>
              <a:lumOff val="50000"/>
            </a:schemeClr>
          </a:solidFill>
        </p:spPr>
        <p:txBody>
          <a:bodyPr>
            <a:spAutoFit/>
          </a:bodyPr>
          <a:lstStyle/>
          <a:p>
            <a:pPr algn="ctr" fontAlgn="auto">
              <a:spcBef>
                <a:spcPts val="0"/>
              </a:spcBef>
              <a:spcAft>
                <a:spcPts val="0"/>
              </a:spcAft>
              <a:defRPr/>
            </a:pPr>
            <a:r>
              <a:rPr lang="en-US" sz="3600" b="0" dirty="0">
                <a:solidFill>
                  <a:schemeClr val="bg1"/>
                </a:solidFill>
                <a:effectLst>
                  <a:outerShdw blurRad="38100" dist="38100" dir="2700000" algn="tl">
                    <a:srgbClr val="000000">
                      <a:alpha val="43137"/>
                    </a:srgbClr>
                  </a:outerShdw>
                </a:effectLst>
                <a:latin typeface="+mn-lt"/>
              </a:rPr>
              <a:t>So what happens as particles in a substance slow down?</a:t>
            </a:r>
          </a:p>
        </p:txBody>
      </p:sp>
      <p:sp>
        <p:nvSpPr>
          <p:cNvPr id="6" name="Down Arrow 5"/>
          <p:cNvSpPr/>
          <p:nvPr/>
        </p:nvSpPr>
        <p:spPr>
          <a:xfrm rot="19441621">
            <a:off x="6502400" y="3217863"/>
            <a:ext cx="484188" cy="21955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p>
        </p:txBody>
      </p:sp>
      <p:sp>
        <p:nvSpPr>
          <p:cNvPr id="7" name="Right Arrow 6"/>
          <p:cNvSpPr/>
          <p:nvPr/>
        </p:nvSpPr>
        <p:spPr>
          <a:xfrm rot="10800000">
            <a:off x="6477000" y="5181600"/>
            <a:ext cx="762000" cy="48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righ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1"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rtlCol="0">
            <a:normAutofit/>
          </a:bodyPr>
          <a:lstStyle/>
          <a:p>
            <a:pPr eaLnBrk="1" fontAlgn="auto" hangingPunct="1">
              <a:spcAft>
                <a:spcPts val="0"/>
              </a:spcAft>
              <a:defRPr/>
            </a:pPr>
            <a:r>
              <a:rPr lang="en-US" dirty="0" smtClean="0"/>
              <a:t>energy: absolute 0</a:t>
            </a:r>
            <a:endParaRPr lang="en-US" dirty="0"/>
          </a:p>
        </p:txBody>
      </p:sp>
      <p:sp>
        <p:nvSpPr>
          <p:cNvPr id="35842" name="Content Placeholder 2"/>
          <p:cNvSpPr>
            <a:spLocks noGrp="1"/>
          </p:cNvSpPr>
          <p:nvPr>
            <p:ph idx="1"/>
          </p:nvPr>
        </p:nvSpPr>
        <p:spPr>
          <a:xfrm>
            <a:off x="457200" y="838200"/>
            <a:ext cx="8229600" cy="4525963"/>
          </a:xfrm>
        </p:spPr>
        <p:txBody>
          <a:bodyPr/>
          <a:lstStyle/>
          <a:p>
            <a:pPr eaLnBrk="1" hangingPunct="1"/>
            <a:endParaRPr lang="en-US" dirty="0" smtClean="0"/>
          </a:p>
          <a:p>
            <a:pPr eaLnBrk="1" hangingPunct="1"/>
            <a:endParaRPr lang="en-US" dirty="0" smtClean="0"/>
          </a:p>
        </p:txBody>
      </p:sp>
      <p:pic>
        <p:nvPicPr>
          <p:cNvPr id="35843" name="Picture 2"/>
          <p:cNvPicPr>
            <a:picLocks noChangeAspect="1" noChangeArrowheads="1"/>
          </p:cNvPicPr>
          <p:nvPr/>
        </p:nvPicPr>
        <p:blipFill>
          <a:blip r:embed="rId2"/>
          <a:srcRect/>
          <a:stretch>
            <a:fillRect/>
          </a:stretch>
        </p:blipFill>
        <p:spPr bwMode="auto">
          <a:xfrm>
            <a:off x="609600" y="1219200"/>
            <a:ext cx="4495800" cy="2857500"/>
          </a:xfrm>
          <a:prstGeom prst="rect">
            <a:avLst/>
          </a:prstGeom>
          <a:noFill/>
          <a:ln w="9525">
            <a:noFill/>
            <a:miter lim="800000"/>
            <a:headEnd/>
            <a:tailEnd/>
          </a:ln>
        </p:spPr>
      </p:pic>
      <p:sp>
        <p:nvSpPr>
          <p:cNvPr id="35844" name="TextBox 8"/>
          <p:cNvSpPr txBox="1">
            <a:spLocks noChangeArrowheads="1"/>
          </p:cNvSpPr>
          <p:nvPr/>
        </p:nvSpPr>
        <p:spPr bwMode="auto">
          <a:xfrm>
            <a:off x="5410200" y="1524000"/>
            <a:ext cx="3352800" cy="923925"/>
          </a:xfrm>
          <a:prstGeom prst="rect">
            <a:avLst/>
          </a:prstGeom>
          <a:noFill/>
          <a:ln w="9525">
            <a:noFill/>
            <a:miter lim="800000"/>
            <a:headEnd/>
            <a:tailEnd/>
          </a:ln>
        </p:spPr>
        <p:txBody>
          <a:bodyPr>
            <a:spAutoFit/>
          </a:bodyPr>
          <a:lstStyle/>
          <a:p>
            <a:r>
              <a:rPr lang="en-US" b="0">
                <a:solidFill>
                  <a:schemeClr val="bg1"/>
                </a:solidFill>
                <a:latin typeface="GungsuhChe" pitchFamily="49" charset="-127"/>
              </a:rPr>
              <a:t>Theoretically, one could slow down particulate motion such that…</a:t>
            </a:r>
          </a:p>
        </p:txBody>
      </p:sp>
      <p:pic>
        <p:nvPicPr>
          <p:cNvPr id="26627" name="Picture 3"/>
          <p:cNvPicPr>
            <a:picLocks noChangeAspect="1" noChangeArrowheads="1"/>
          </p:cNvPicPr>
          <p:nvPr/>
        </p:nvPicPr>
        <p:blipFill>
          <a:blip r:embed="rId3"/>
          <a:srcRect/>
          <a:stretch>
            <a:fillRect/>
          </a:stretch>
        </p:blipFill>
        <p:spPr bwMode="auto">
          <a:xfrm>
            <a:off x="4800600" y="2667000"/>
            <a:ext cx="3924300" cy="3924300"/>
          </a:xfrm>
          <a:prstGeom prst="rect">
            <a:avLst/>
          </a:prstGeom>
          <a:noFill/>
          <a:ln w="9525">
            <a:noFill/>
            <a:miter lim="800000"/>
            <a:headEnd/>
            <a:tailEnd/>
          </a:ln>
        </p:spPr>
      </p:pic>
      <p:sp>
        <p:nvSpPr>
          <p:cNvPr id="11" name="TextBox 10"/>
          <p:cNvSpPr txBox="1">
            <a:spLocks noChangeArrowheads="1"/>
          </p:cNvSpPr>
          <p:nvPr/>
        </p:nvSpPr>
        <p:spPr bwMode="auto">
          <a:xfrm>
            <a:off x="609600" y="4495800"/>
            <a:ext cx="3352800" cy="369888"/>
          </a:xfrm>
          <a:prstGeom prst="rect">
            <a:avLst/>
          </a:prstGeom>
          <a:noFill/>
          <a:ln w="9525">
            <a:noFill/>
            <a:miter lim="800000"/>
            <a:headEnd/>
            <a:tailEnd/>
          </a:ln>
        </p:spPr>
        <p:txBody>
          <a:bodyPr>
            <a:spAutoFit/>
          </a:bodyPr>
          <a:lstStyle/>
          <a:p>
            <a:r>
              <a:rPr lang="en-US" b="0">
                <a:solidFill>
                  <a:schemeClr val="bg1"/>
                </a:solidFill>
                <a:latin typeface="GungsuhChe" pitchFamily="49" charset="-127"/>
              </a:rPr>
              <a:t>What is this called…</a:t>
            </a:r>
          </a:p>
        </p:txBody>
      </p:sp>
      <p:graphicFrame>
        <p:nvGraphicFramePr>
          <p:cNvPr id="12" name="Table 11"/>
          <p:cNvGraphicFramePr>
            <a:graphicFrameLocks noGrp="1"/>
          </p:cNvGraphicFramePr>
          <p:nvPr/>
        </p:nvGraphicFramePr>
        <p:xfrm>
          <a:off x="381000" y="5943600"/>
          <a:ext cx="6096000" cy="640080"/>
        </p:xfrm>
        <a:graphic>
          <a:graphicData uri="http://schemas.openxmlformats.org/drawingml/2006/table">
            <a:tbl>
              <a:tblPr/>
              <a:tblGrid>
                <a:gridCol w="6096000"/>
              </a:tblGrid>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GungsuhChe" pitchFamily="49" charset="-127"/>
                        </a:rPr>
                        <a:t>watch chapter 10 in</a:t>
                      </a:r>
                      <a:br>
                        <a:rPr kumimoji="0" lang="en-US" sz="1800" b="0" i="0" u="none" strike="noStrike" cap="none" normalizeH="0" baseline="0" dirty="0" smtClean="0">
                          <a:ln>
                            <a:noFill/>
                          </a:ln>
                          <a:solidFill>
                            <a:schemeClr val="tx1"/>
                          </a:solidFill>
                          <a:effectLst/>
                          <a:latin typeface="GungsuhChe" pitchFamily="49" charset="-127"/>
                        </a:rPr>
                      </a:br>
                      <a:r>
                        <a:rPr kumimoji="0" lang="en-US" sz="1800" b="0" i="0" u="none" strike="noStrike" cap="none" normalizeH="0" baseline="0" dirty="0" err="1" smtClean="0">
                          <a:ln>
                            <a:noFill/>
                          </a:ln>
                          <a:solidFill>
                            <a:schemeClr val="tx1"/>
                          </a:solidFill>
                          <a:effectLst/>
                          <a:latin typeface="GungsuhChe" pitchFamily="49" charset="-127"/>
                          <a:hlinkClick r:id="rId4"/>
                        </a:rPr>
                        <a:t>Quicktime</a:t>
                      </a:r>
                      <a:r>
                        <a:rPr kumimoji="0" lang="en-US" sz="1800" b="0" i="0" u="none" strike="noStrike" cap="none" normalizeH="0" baseline="0" dirty="0" smtClean="0">
                          <a:ln>
                            <a:noFill/>
                          </a:ln>
                          <a:solidFill>
                            <a:schemeClr val="tx1"/>
                          </a:solidFill>
                          <a:effectLst/>
                          <a:latin typeface="GungsuhChe" pitchFamily="49" charset="-127"/>
                        </a:rPr>
                        <a:t> (1:12:00)</a:t>
                      </a:r>
                    </a:p>
                  </a:txBody>
                  <a:tcPr horzOverflow="overflow">
                    <a:lnL>
                      <a:noFill/>
                    </a:lnL>
                    <a:lnR>
                      <a:noFill/>
                    </a:lnR>
                    <a:lnT>
                      <a:noFill/>
                    </a:lnT>
                    <a:lnB>
                      <a:noFill/>
                    </a:lnB>
                    <a:lnTlToBr>
                      <a:noFill/>
                    </a:lnTlToBr>
                    <a:lnBlToTr>
                      <a:noFill/>
                    </a:lnBlToTr>
                    <a:noFill/>
                  </a:tcPr>
                </a:tc>
              </a:tr>
            </a:tbl>
          </a:graphicData>
        </a:graphic>
      </p:graphicFrame>
      <p:sp>
        <p:nvSpPr>
          <p:cNvPr id="35850" name="Rectangle 13"/>
          <p:cNvSpPr>
            <a:spLocks noChangeArrowheads="1"/>
          </p:cNvSpPr>
          <p:nvPr/>
        </p:nvSpPr>
        <p:spPr bwMode="auto">
          <a:xfrm>
            <a:off x="3048000" y="5867400"/>
            <a:ext cx="1676400" cy="646113"/>
          </a:xfrm>
          <a:prstGeom prst="rect">
            <a:avLst/>
          </a:prstGeom>
          <a:noFill/>
          <a:ln w="9525">
            <a:noFill/>
            <a:miter lim="800000"/>
            <a:headEnd/>
            <a:tailEnd/>
          </a:ln>
        </p:spPr>
        <p:txBody>
          <a:bodyPr>
            <a:spAutoFit/>
          </a:bodyPr>
          <a:lstStyle/>
          <a:p>
            <a:endParaRPr lang="en-US" b="0" dirty="0">
              <a:latin typeface="GungsuhChe" pitchFamily="49" charset="-127"/>
            </a:endParaRPr>
          </a:p>
          <a:p>
            <a:r>
              <a:rPr lang="en-US" b="0" i="1" dirty="0">
                <a:latin typeface="GungsuhChe" pitchFamily="49" charset="-127"/>
                <a:hlinkClick r:id="rId5"/>
              </a:rPr>
              <a:t>Absolute Zero</a:t>
            </a:r>
            <a:r>
              <a:rPr lang="en-US" b="0" dirty="0">
                <a:latin typeface="GungsuhChe" pitchFamily="49" charset="-127"/>
                <a:hlinkClick r:id="rId5"/>
              </a:rPr>
              <a:t> </a:t>
            </a:r>
            <a:endParaRPr lang="en-US" b="0" dirty="0">
              <a:latin typeface="GungsuhChe" pitchFamily="49" charset="-127"/>
            </a:endParaRPr>
          </a:p>
        </p:txBody>
      </p:sp>
      <p:sp>
        <p:nvSpPr>
          <p:cNvPr id="3" name="Rectangle 2"/>
          <p:cNvSpPr/>
          <p:nvPr/>
        </p:nvSpPr>
        <p:spPr>
          <a:xfrm>
            <a:off x="457200" y="4955723"/>
            <a:ext cx="2819400" cy="923330"/>
          </a:xfrm>
          <a:prstGeom prst="rect">
            <a:avLst/>
          </a:prstGeom>
        </p:spPr>
        <p:txBody>
          <a:bodyPr wrap="square">
            <a:spAutoFit/>
          </a:bodyPr>
          <a:lstStyle/>
          <a:p>
            <a:r>
              <a:rPr lang="en-US" dirty="0">
                <a:hlinkClick r:id="rId6"/>
              </a:rPr>
              <a:t>Absolute Zero - The Conquest of Cold - Episode 1</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627"/>
                                        </p:tgtEl>
                                        <p:attrNameLst>
                                          <p:attrName>style.visibility</p:attrName>
                                        </p:attrNameLst>
                                      </p:cBhvr>
                                      <p:to>
                                        <p:strVal val="visible"/>
                                      </p:to>
                                    </p:set>
                                    <p:animEffect transition="in" filter="fade">
                                      <p:cBhvr>
                                        <p:cTn id="12" dur="2000"/>
                                        <p:tgtEl>
                                          <p:spTgt spid="26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rtlCol="0">
            <a:normAutofit/>
          </a:bodyPr>
          <a:lstStyle/>
          <a:p>
            <a:pPr eaLnBrk="1" fontAlgn="auto" hangingPunct="1">
              <a:spcAft>
                <a:spcPts val="0"/>
              </a:spcAft>
              <a:defRPr/>
            </a:pPr>
            <a:r>
              <a:rPr lang="en-US" dirty="0" smtClean="0"/>
              <a:t>energy: absolute 0</a:t>
            </a:r>
            <a:endParaRPr lang="en-US" dirty="0"/>
          </a:p>
        </p:txBody>
      </p:sp>
      <p:sp>
        <p:nvSpPr>
          <p:cNvPr id="36866" name="Content Placeholder 2"/>
          <p:cNvSpPr>
            <a:spLocks noGrp="1"/>
          </p:cNvSpPr>
          <p:nvPr>
            <p:ph idx="1"/>
          </p:nvPr>
        </p:nvSpPr>
        <p:spPr>
          <a:xfrm>
            <a:off x="457200" y="838200"/>
            <a:ext cx="8229600" cy="4525963"/>
          </a:xfrm>
        </p:spPr>
        <p:txBody>
          <a:bodyPr/>
          <a:lstStyle/>
          <a:p>
            <a:pPr eaLnBrk="1" hangingPunct="1"/>
            <a:endParaRPr lang="en-US" smtClean="0"/>
          </a:p>
          <a:p>
            <a:pPr eaLnBrk="1" hangingPunct="1"/>
            <a:endParaRPr lang="en-US" smtClean="0"/>
          </a:p>
        </p:txBody>
      </p:sp>
      <p:sp>
        <p:nvSpPr>
          <p:cNvPr id="9" name="TextBox 8"/>
          <p:cNvSpPr txBox="1"/>
          <p:nvPr/>
        </p:nvSpPr>
        <p:spPr>
          <a:xfrm>
            <a:off x="609600" y="1066800"/>
            <a:ext cx="7620000" cy="369888"/>
          </a:xfrm>
          <a:prstGeom prst="rect">
            <a:avLst/>
          </a:prstGeom>
          <a:noFill/>
        </p:spPr>
        <p:txBody>
          <a:bodyPr>
            <a:spAutoFit/>
          </a:bodyPr>
          <a:lstStyle/>
          <a:p>
            <a:pPr fontAlgn="auto">
              <a:spcBef>
                <a:spcPts val="0"/>
              </a:spcBef>
              <a:spcAft>
                <a:spcPts val="0"/>
              </a:spcAft>
              <a:defRPr/>
            </a:pPr>
            <a:r>
              <a:rPr lang="en-US" b="0" dirty="0">
                <a:solidFill>
                  <a:schemeClr val="bg1"/>
                </a:solidFill>
                <a:latin typeface="+mn-lt"/>
              </a:rPr>
              <a:t>Is there such a thing as </a:t>
            </a:r>
            <a:r>
              <a:rPr lang="en-US" b="0" dirty="0">
                <a:solidFill>
                  <a:schemeClr val="accent1">
                    <a:lumMod val="75000"/>
                  </a:schemeClr>
                </a:solidFill>
                <a:latin typeface="+mn-lt"/>
              </a:rPr>
              <a:t>cold</a:t>
            </a:r>
            <a:r>
              <a:rPr lang="en-US" b="0" dirty="0">
                <a:solidFill>
                  <a:schemeClr val="bg1"/>
                </a:solidFill>
                <a:latin typeface="+mn-lt"/>
              </a:rPr>
              <a:t>?</a:t>
            </a:r>
          </a:p>
        </p:txBody>
      </p:sp>
      <p:pic>
        <p:nvPicPr>
          <p:cNvPr id="36868" name="Picture 2"/>
          <p:cNvPicPr>
            <a:picLocks noChangeAspect="1" noChangeArrowheads="1"/>
          </p:cNvPicPr>
          <p:nvPr/>
        </p:nvPicPr>
        <p:blipFill>
          <a:blip r:embed="rId2"/>
          <a:srcRect/>
          <a:stretch>
            <a:fillRect/>
          </a:stretch>
        </p:blipFill>
        <p:spPr bwMode="auto">
          <a:xfrm>
            <a:off x="2590800" y="1676400"/>
            <a:ext cx="4391025" cy="2857500"/>
          </a:xfrm>
          <a:prstGeom prst="rect">
            <a:avLst/>
          </a:prstGeom>
          <a:noFill/>
          <a:ln w="9525">
            <a:noFill/>
            <a:miter lim="800000"/>
            <a:headEnd/>
            <a:tailEnd/>
          </a:ln>
        </p:spPr>
      </p:pic>
      <p:sp>
        <p:nvSpPr>
          <p:cNvPr id="15" name="TextBox 14"/>
          <p:cNvSpPr txBox="1">
            <a:spLocks noChangeArrowheads="1"/>
          </p:cNvSpPr>
          <p:nvPr/>
        </p:nvSpPr>
        <p:spPr bwMode="auto">
          <a:xfrm>
            <a:off x="533400" y="4876800"/>
            <a:ext cx="7620000" cy="1631950"/>
          </a:xfrm>
          <a:prstGeom prst="rect">
            <a:avLst/>
          </a:prstGeom>
          <a:noFill/>
          <a:ln w="9525">
            <a:noFill/>
            <a:miter lim="800000"/>
            <a:headEnd/>
            <a:tailEnd/>
          </a:ln>
        </p:spPr>
        <p:txBody>
          <a:bodyPr>
            <a:spAutoFit/>
          </a:bodyPr>
          <a:lstStyle/>
          <a:p>
            <a:r>
              <a:rPr lang="en-US" sz="2000" b="0">
                <a:solidFill>
                  <a:schemeClr val="bg1"/>
                </a:solidFill>
                <a:latin typeface="GungsuhChe" pitchFamily="49" charset="-127"/>
              </a:rPr>
              <a:t>Just as darkness is the absence of light, so cold is the absence of heat...</a:t>
            </a:r>
          </a:p>
          <a:p>
            <a:endParaRPr lang="en-US" sz="2000" b="0">
              <a:solidFill>
                <a:schemeClr val="bg1"/>
              </a:solidFill>
              <a:latin typeface="GungsuhChe" pitchFamily="49" charset="-127"/>
            </a:endParaRPr>
          </a:p>
          <a:p>
            <a:r>
              <a:rPr lang="en-US" sz="2000" b="0">
                <a:solidFill>
                  <a:schemeClr val="bg1"/>
                </a:solidFill>
                <a:latin typeface="GungsuhChe" pitchFamily="49" charset="-127"/>
              </a:rPr>
              <a:t>		so refrigerators do not make food cold...they draw out the heat from their contents...</a:t>
            </a:r>
          </a:p>
        </p:txBody>
      </p:sp>
      <p:sp>
        <p:nvSpPr>
          <p:cNvPr id="7" name="Rectangle 6"/>
          <p:cNvSpPr/>
          <p:nvPr/>
        </p:nvSpPr>
        <p:spPr>
          <a:xfrm>
            <a:off x="2590800" y="1676400"/>
            <a:ext cx="4419600" cy="2895600"/>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20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fade">
                                      <p:cBhvr>
                                        <p:cTn id="17" dur="20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bldLvl="5"/>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rtlCol="0">
            <a:normAutofit/>
          </a:bodyPr>
          <a:lstStyle/>
          <a:p>
            <a:pPr eaLnBrk="1" fontAlgn="auto" hangingPunct="1">
              <a:spcAft>
                <a:spcPts val="0"/>
              </a:spcAft>
              <a:defRPr/>
            </a:pPr>
            <a:r>
              <a:rPr lang="en-US" dirty="0" smtClean="0"/>
              <a:t>energy: absolute 0</a:t>
            </a:r>
            <a:endParaRPr lang="en-US" dirty="0"/>
          </a:p>
        </p:txBody>
      </p:sp>
      <p:sp>
        <p:nvSpPr>
          <p:cNvPr id="37890" name="Content Placeholder 2"/>
          <p:cNvSpPr>
            <a:spLocks noGrp="1"/>
          </p:cNvSpPr>
          <p:nvPr>
            <p:ph idx="1"/>
          </p:nvPr>
        </p:nvSpPr>
        <p:spPr>
          <a:xfrm>
            <a:off x="457200" y="838200"/>
            <a:ext cx="8229600" cy="4525963"/>
          </a:xfrm>
        </p:spPr>
        <p:txBody>
          <a:bodyPr/>
          <a:lstStyle/>
          <a:p>
            <a:pPr eaLnBrk="1" hangingPunct="1"/>
            <a:endParaRPr lang="en-US" smtClean="0"/>
          </a:p>
          <a:p>
            <a:pPr eaLnBrk="1" hangingPunct="1"/>
            <a:endParaRPr lang="en-US" smtClean="0"/>
          </a:p>
        </p:txBody>
      </p:sp>
      <p:sp>
        <p:nvSpPr>
          <p:cNvPr id="37891" name="TextBox 14"/>
          <p:cNvSpPr txBox="1">
            <a:spLocks noChangeArrowheads="1"/>
          </p:cNvSpPr>
          <p:nvPr/>
        </p:nvSpPr>
        <p:spPr bwMode="auto">
          <a:xfrm>
            <a:off x="609600" y="838200"/>
            <a:ext cx="8229600" cy="2246313"/>
          </a:xfrm>
          <a:prstGeom prst="rect">
            <a:avLst/>
          </a:prstGeom>
          <a:noFill/>
          <a:ln w="9525">
            <a:noFill/>
            <a:miter lim="800000"/>
            <a:headEnd/>
            <a:tailEnd/>
          </a:ln>
        </p:spPr>
        <p:txBody>
          <a:bodyPr>
            <a:spAutoFit/>
          </a:bodyPr>
          <a:lstStyle/>
          <a:p>
            <a:r>
              <a:rPr lang="en-US" sz="2000" b="0">
                <a:solidFill>
                  <a:schemeClr val="bg1"/>
                </a:solidFill>
                <a:latin typeface="GungsuhChe" pitchFamily="49" charset="-127"/>
              </a:rPr>
              <a:t>What if your meteorologist used the Kelvin scale, which uses centigrade divisions and starts at the " No Motion — Absolute Zero " point... this is what you’d hear;</a:t>
            </a:r>
          </a:p>
          <a:p>
            <a:r>
              <a:rPr lang="en-US" sz="2000" b="0">
                <a:solidFill>
                  <a:schemeClr val="bg1"/>
                </a:solidFill>
                <a:latin typeface="GungsuhChe" pitchFamily="49" charset="-127"/>
              </a:rPr>
              <a:t> </a:t>
            </a:r>
          </a:p>
          <a:p>
            <a:endParaRPr lang="en-US" sz="2000" b="0">
              <a:solidFill>
                <a:schemeClr val="bg1"/>
              </a:solidFill>
              <a:latin typeface="GungsuhChe" pitchFamily="49" charset="-127"/>
            </a:endParaRPr>
          </a:p>
          <a:p>
            <a:endParaRPr lang="en-US" sz="2000" b="0">
              <a:solidFill>
                <a:schemeClr val="bg1"/>
              </a:solidFill>
              <a:latin typeface="GungsuhChe" pitchFamily="49" charset="-127"/>
            </a:endParaRPr>
          </a:p>
          <a:p>
            <a:endParaRPr lang="en-US" sz="2000" b="0">
              <a:solidFill>
                <a:schemeClr val="bg1"/>
              </a:solidFill>
              <a:latin typeface="GungsuhChe" pitchFamily="49" charset="-127"/>
            </a:endParaRPr>
          </a:p>
        </p:txBody>
      </p:sp>
      <p:pic>
        <p:nvPicPr>
          <p:cNvPr id="37892" name="Picture 2"/>
          <p:cNvPicPr>
            <a:picLocks noChangeAspect="1" noChangeArrowheads="1"/>
          </p:cNvPicPr>
          <p:nvPr/>
        </p:nvPicPr>
        <p:blipFill>
          <a:blip r:embed="rId2"/>
          <a:srcRect/>
          <a:stretch>
            <a:fillRect/>
          </a:stretch>
        </p:blipFill>
        <p:spPr bwMode="auto">
          <a:xfrm>
            <a:off x="5410200" y="2743200"/>
            <a:ext cx="3349625" cy="2533650"/>
          </a:xfrm>
          <a:prstGeom prst="rect">
            <a:avLst/>
          </a:prstGeom>
          <a:noFill/>
          <a:ln w="9525">
            <a:noFill/>
            <a:miter lim="800000"/>
            <a:headEnd/>
            <a:tailEnd/>
          </a:ln>
        </p:spPr>
      </p:pic>
      <p:sp>
        <p:nvSpPr>
          <p:cNvPr id="10" name="TextBox 9"/>
          <p:cNvSpPr txBox="1"/>
          <p:nvPr/>
        </p:nvSpPr>
        <p:spPr>
          <a:xfrm>
            <a:off x="304800" y="2286000"/>
            <a:ext cx="5029200" cy="2289175"/>
          </a:xfrm>
          <a:prstGeom prst="rect">
            <a:avLst/>
          </a:prstGeom>
          <a:noFill/>
        </p:spPr>
        <p:txBody>
          <a:bodyPr>
            <a:spAutoFit/>
          </a:bodyPr>
          <a:lstStyle/>
          <a:p>
            <a:endParaRPr lang="en-US" b="0">
              <a:solidFill>
                <a:schemeClr val="bg1"/>
              </a:solidFill>
              <a:latin typeface="GungsuhChe" pitchFamily="49" charset="-127"/>
            </a:endParaRPr>
          </a:p>
          <a:p>
            <a:r>
              <a:rPr lang="en-US" b="0">
                <a:solidFill>
                  <a:schemeClr val="bg1"/>
                </a:solidFill>
                <a:latin typeface="GungsuhChe" pitchFamily="49" charset="-127"/>
              </a:rPr>
              <a:t>"Our over–night low temperature will be around 300 Kelvin.“</a:t>
            </a:r>
          </a:p>
          <a:p>
            <a:r>
              <a:rPr lang="en-US" b="0">
                <a:solidFill>
                  <a:schemeClr val="bg1"/>
                </a:solidFill>
                <a:latin typeface="GungsuhChe" pitchFamily="49" charset="-127"/>
              </a:rPr>
              <a:t> </a:t>
            </a:r>
            <a:br>
              <a:rPr lang="en-US" b="0">
                <a:solidFill>
                  <a:schemeClr val="bg1"/>
                </a:solidFill>
                <a:latin typeface="GungsuhChe" pitchFamily="49" charset="-127"/>
              </a:rPr>
            </a:br>
            <a:r>
              <a:rPr lang="en-US" b="0">
                <a:solidFill>
                  <a:srgbClr val="95B3D7"/>
                </a:solidFill>
                <a:latin typeface="GungsuhChe" pitchFamily="49" charset="-127"/>
              </a:rPr>
              <a:t>Which is 37 degrees on the regular Centigrade scale. </a:t>
            </a:r>
            <a:r>
              <a:rPr lang="en-US" b="0" baseline="-25000">
                <a:solidFill>
                  <a:srgbClr val="95B3D7"/>
                </a:solidFill>
                <a:latin typeface="GungsuhChe" pitchFamily="49" charset="-127"/>
              </a:rPr>
              <a:t>( 273 + 37 = 300)</a:t>
            </a:r>
            <a:r>
              <a:rPr lang="en-US" b="0">
                <a:solidFill>
                  <a:srgbClr val="95B3D7"/>
                </a:solidFill>
                <a:latin typeface="GungsuhChe" pitchFamily="49" charset="-127"/>
              </a:rPr>
              <a:t> </a:t>
            </a:r>
          </a:p>
          <a:p>
            <a:r>
              <a:rPr lang="en-US" b="0">
                <a:solidFill>
                  <a:schemeClr val="bg1"/>
                </a:solidFill>
                <a:latin typeface="GungsuhChe" pitchFamily="49" charset="-127"/>
              </a:rPr>
              <a:t> </a:t>
            </a:r>
          </a:p>
          <a:p>
            <a:endParaRPr lang="en-US" b="0">
              <a:latin typeface="GungsuhChe" pitchFamily="49" charset="-127"/>
            </a:endParaRPr>
          </a:p>
        </p:txBody>
      </p:sp>
      <p:sp>
        <p:nvSpPr>
          <p:cNvPr id="37895" name="Text Box 7"/>
          <p:cNvSpPr txBox="1">
            <a:spLocks noChangeArrowheads="1"/>
          </p:cNvSpPr>
          <p:nvPr/>
        </p:nvSpPr>
        <p:spPr bwMode="auto">
          <a:xfrm>
            <a:off x="609600" y="5105400"/>
            <a:ext cx="4267200" cy="1008063"/>
          </a:xfrm>
          <a:prstGeom prst="rect">
            <a:avLst/>
          </a:prstGeom>
          <a:noFill/>
          <a:ln w="9525">
            <a:noFill/>
            <a:miter lim="800000"/>
            <a:headEnd/>
            <a:tailEnd/>
          </a:ln>
          <a:effectLst/>
        </p:spPr>
        <p:txBody>
          <a:bodyPr>
            <a:spAutoFit/>
          </a:bodyPr>
          <a:lstStyle/>
          <a:p>
            <a:pPr>
              <a:spcBef>
                <a:spcPct val="50000"/>
              </a:spcBef>
            </a:pPr>
            <a:r>
              <a:rPr lang="en-US">
                <a:solidFill>
                  <a:schemeClr val="bg2"/>
                </a:solidFill>
              </a:rPr>
              <a:t>What is so unique about the Kelvin Scale? </a:t>
            </a:r>
          </a:p>
          <a:p>
            <a:pPr>
              <a:spcBef>
                <a:spcPct val="50000"/>
              </a:spcBef>
            </a:pPr>
            <a:r>
              <a:rPr lang="en-US" sz="1600">
                <a:solidFill>
                  <a:schemeClr val="bg2"/>
                </a:solidFill>
              </a:rPr>
              <a:t>(it’s so unique I’m positive about 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20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20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20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7895">
                                            <p:txEl>
                                              <p:pRg st="0" end="0"/>
                                            </p:txEl>
                                          </p:spTgt>
                                        </p:tgtEl>
                                        <p:attrNameLst>
                                          <p:attrName>style.visibility</p:attrName>
                                        </p:attrNameLst>
                                      </p:cBhvr>
                                      <p:to>
                                        <p:strVal val="visible"/>
                                      </p:to>
                                    </p:set>
                                    <p:animEffect transition="in" filter="dissolve">
                                      <p:cBhvr>
                                        <p:cTn id="22" dur="500"/>
                                        <p:tgtEl>
                                          <p:spTgt spid="3789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7895">
                                            <p:txEl>
                                              <p:pRg st="1" end="1"/>
                                            </p:txEl>
                                          </p:spTgt>
                                        </p:tgtEl>
                                        <p:attrNameLst>
                                          <p:attrName>style.visibility</p:attrName>
                                        </p:attrNameLst>
                                      </p:cBhvr>
                                      <p:to>
                                        <p:strVal val="visible"/>
                                      </p:to>
                                    </p:set>
                                    <p:animEffect transition="in" filter="dissolve">
                                      <p:cBhvr>
                                        <p:cTn id="27" dur="500"/>
                                        <p:tgtEl>
                                          <p:spTgt spid="378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3789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rtlCol="0">
            <a:normAutofit/>
          </a:bodyPr>
          <a:lstStyle/>
          <a:p>
            <a:pPr eaLnBrk="1" fontAlgn="auto" hangingPunct="1">
              <a:spcAft>
                <a:spcPts val="0"/>
              </a:spcAft>
              <a:defRPr/>
            </a:pPr>
            <a:r>
              <a:rPr lang="en-US" dirty="0" smtClean="0"/>
              <a:t>energy: absolute 0</a:t>
            </a:r>
            <a:endParaRPr lang="en-US" dirty="0"/>
          </a:p>
        </p:txBody>
      </p:sp>
      <p:sp>
        <p:nvSpPr>
          <p:cNvPr id="38914" name="Content Placeholder 2"/>
          <p:cNvSpPr>
            <a:spLocks noGrp="1"/>
          </p:cNvSpPr>
          <p:nvPr>
            <p:ph idx="1"/>
          </p:nvPr>
        </p:nvSpPr>
        <p:spPr>
          <a:xfrm>
            <a:off x="457200" y="838200"/>
            <a:ext cx="8229600" cy="4525963"/>
          </a:xfrm>
        </p:spPr>
        <p:txBody>
          <a:bodyPr/>
          <a:lstStyle/>
          <a:p>
            <a:pPr eaLnBrk="1" hangingPunct="1"/>
            <a:endParaRPr lang="en-US" smtClean="0"/>
          </a:p>
          <a:p>
            <a:pPr eaLnBrk="1" hangingPunct="1"/>
            <a:endParaRPr lang="en-US" smtClean="0"/>
          </a:p>
        </p:txBody>
      </p:sp>
      <p:sp>
        <p:nvSpPr>
          <p:cNvPr id="9" name="TextBox 8"/>
          <p:cNvSpPr txBox="1">
            <a:spLocks noChangeArrowheads="1"/>
          </p:cNvSpPr>
          <p:nvPr/>
        </p:nvSpPr>
        <p:spPr bwMode="auto">
          <a:xfrm>
            <a:off x="609600" y="1066800"/>
            <a:ext cx="2895600" cy="954088"/>
          </a:xfrm>
          <a:prstGeom prst="rect">
            <a:avLst/>
          </a:prstGeom>
          <a:noFill/>
          <a:ln w="9525">
            <a:noFill/>
            <a:miter lim="800000"/>
            <a:headEnd/>
            <a:tailEnd/>
          </a:ln>
        </p:spPr>
        <p:txBody>
          <a:bodyPr>
            <a:spAutoFit/>
          </a:bodyPr>
          <a:lstStyle/>
          <a:p>
            <a:r>
              <a:rPr lang="en-US" sz="2800" b="0">
                <a:solidFill>
                  <a:schemeClr val="bg1"/>
                </a:solidFill>
                <a:latin typeface="GungsuhChe" pitchFamily="49" charset="-127"/>
              </a:rPr>
              <a:t>How was this derived?</a:t>
            </a:r>
          </a:p>
        </p:txBody>
      </p:sp>
      <p:pic>
        <p:nvPicPr>
          <p:cNvPr id="38916" name="Picture 2"/>
          <p:cNvPicPr>
            <a:picLocks noChangeAspect="1" noChangeArrowheads="1"/>
          </p:cNvPicPr>
          <p:nvPr/>
        </p:nvPicPr>
        <p:blipFill>
          <a:blip r:embed="rId2"/>
          <a:srcRect/>
          <a:stretch>
            <a:fillRect/>
          </a:stretch>
        </p:blipFill>
        <p:spPr bwMode="auto">
          <a:xfrm>
            <a:off x="3733800" y="990600"/>
            <a:ext cx="5140325" cy="5410200"/>
          </a:xfrm>
          <a:prstGeom prst="rect">
            <a:avLst/>
          </a:prstGeom>
          <a:noFill/>
          <a:ln w="9525">
            <a:noFill/>
            <a:miter lim="800000"/>
            <a:headEnd/>
            <a:tailEnd/>
          </a:ln>
        </p:spPr>
      </p:pic>
      <p:pic>
        <p:nvPicPr>
          <p:cNvPr id="38915" name="Picture 3"/>
          <p:cNvPicPr>
            <a:picLocks noChangeAspect="1" noChangeArrowheads="1"/>
          </p:cNvPicPr>
          <p:nvPr/>
        </p:nvPicPr>
        <p:blipFill>
          <a:blip r:embed="rId3"/>
          <a:srcRect/>
          <a:stretch>
            <a:fillRect/>
          </a:stretch>
        </p:blipFill>
        <p:spPr bwMode="auto">
          <a:xfrm>
            <a:off x="685800" y="2209800"/>
            <a:ext cx="3371850" cy="22526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915"/>
                                        </p:tgtEl>
                                        <p:attrNameLst>
                                          <p:attrName>style.visibility</p:attrName>
                                        </p:attrNameLst>
                                      </p:cBhvr>
                                      <p:to>
                                        <p:strVal val="visible"/>
                                      </p:to>
                                    </p:set>
                                    <p:animEffect transition="in" filter="fade">
                                      <p:cBhvr>
                                        <p:cTn id="12" dur="2000"/>
                                        <p:tgtEl>
                                          <p:spTgt spid="38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rtlCol="0">
            <a:normAutofit/>
          </a:bodyPr>
          <a:lstStyle/>
          <a:p>
            <a:pPr eaLnBrk="1" fontAlgn="auto" hangingPunct="1">
              <a:spcAft>
                <a:spcPts val="0"/>
              </a:spcAft>
              <a:defRPr/>
            </a:pPr>
            <a:r>
              <a:rPr lang="en-US" dirty="0"/>
              <a:t>e</a:t>
            </a:r>
            <a:r>
              <a:rPr lang="en-US" dirty="0" smtClean="0"/>
              <a:t>nergy: absolute 0</a:t>
            </a:r>
            <a:endParaRPr lang="en-US" dirty="0"/>
          </a:p>
        </p:txBody>
      </p:sp>
      <p:sp>
        <p:nvSpPr>
          <p:cNvPr id="39938" name="Content Placeholder 2"/>
          <p:cNvSpPr>
            <a:spLocks noGrp="1"/>
          </p:cNvSpPr>
          <p:nvPr>
            <p:ph idx="1"/>
          </p:nvPr>
        </p:nvSpPr>
        <p:spPr>
          <a:xfrm>
            <a:off x="457200" y="838200"/>
            <a:ext cx="8229600" cy="4525963"/>
          </a:xfrm>
        </p:spPr>
        <p:txBody>
          <a:bodyPr/>
          <a:lstStyle/>
          <a:p>
            <a:pPr eaLnBrk="1" hangingPunct="1"/>
            <a:endParaRPr lang="en-US" smtClean="0"/>
          </a:p>
          <a:p>
            <a:pPr eaLnBrk="1" hangingPunct="1"/>
            <a:endParaRPr lang="en-US" smtClean="0"/>
          </a:p>
        </p:txBody>
      </p:sp>
      <p:sp>
        <p:nvSpPr>
          <p:cNvPr id="9" name="TextBox 8"/>
          <p:cNvSpPr txBox="1">
            <a:spLocks noChangeArrowheads="1"/>
          </p:cNvSpPr>
          <p:nvPr/>
        </p:nvSpPr>
        <p:spPr bwMode="auto">
          <a:xfrm>
            <a:off x="533400" y="1066800"/>
            <a:ext cx="7315200" cy="1384300"/>
          </a:xfrm>
          <a:prstGeom prst="rect">
            <a:avLst/>
          </a:prstGeom>
          <a:noFill/>
          <a:ln w="9525">
            <a:noFill/>
            <a:miter lim="800000"/>
            <a:headEnd/>
            <a:tailEnd/>
          </a:ln>
        </p:spPr>
        <p:txBody>
          <a:bodyPr>
            <a:spAutoFit/>
          </a:bodyPr>
          <a:lstStyle/>
          <a:p>
            <a:r>
              <a:rPr lang="en-US" sz="2800" b="0">
                <a:solidFill>
                  <a:schemeClr val="bg1"/>
                </a:solidFill>
                <a:latin typeface="GungsuhChe" pitchFamily="49" charset="-127"/>
              </a:rPr>
              <a:t>Scientists sought to see what T it would have to be in order to reach 0 atm Pressure...</a:t>
            </a:r>
          </a:p>
        </p:txBody>
      </p:sp>
      <p:pic>
        <p:nvPicPr>
          <p:cNvPr id="3" name="Picture 2" descr="10"/>
          <p:cNvPicPr>
            <a:picLocks noChangeAspect="1" noChangeArrowheads="1"/>
          </p:cNvPicPr>
          <p:nvPr/>
        </p:nvPicPr>
        <p:blipFill>
          <a:blip r:embed="rId2"/>
          <a:srcRect/>
          <a:stretch>
            <a:fillRect/>
          </a:stretch>
        </p:blipFill>
        <p:spPr bwMode="auto">
          <a:xfrm>
            <a:off x="119063" y="3733800"/>
            <a:ext cx="8948737" cy="2762250"/>
          </a:xfrm>
          <a:prstGeom prst="rect">
            <a:avLst/>
          </a:prstGeom>
          <a:solidFill>
            <a:schemeClr val="accent3"/>
          </a:solid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457200" y="-228600"/>
            <a:ext cx="8229600" cy="1143000"/>
          </a:xfrm>
        </p:spPr>
        <p:txBody>
          <a:bodyPr/>
          <a:lstStyle/>
          <a:p>
            <a:pPr eaLnBrk="1" hangingPunct="1"/>
            <a:r>
              <a:rPr lang="en-US" smtClean="0">
                <a:solidFill>
                  <a:srgbClr val="C4BD97"/>
                </a:solidFill>
              </a:rPr>
              <a:t>energy: T scales</a:t>
            </a:r>
          </a:p>
        </p:txBody>
      </p:sp>
      <p:sp>
        <p:nvSpPr>
          <p:cNvPr id="40962" name="Content Placeholder 2"/>
          <p:cNvSpPr>
            <a:spLocks noGrp="1"/>
          </p:cNvSpPr>
          <p:nvPr>
            <p:ph idx="1"/>
          </p:nvPr>
        </p:nvSpPr>
        <p:spPr>
          <a:xfrm>
            <a:off x="457200" y="838200"/>
            <a:ext cx="8229600" cy="4525963"/>
          </a:xfrm>
        </p:spPr>
        <p:txBody>
          <a:bodyPr/>
          <a:lstStyle/>
          <a:p>
            <a:pPr eaLnBrk="1" hangingPunct="1"/>
            <a:endParaRPr lang="en-US" smtClean="0"/>
          </a:p>
          <a:p>
            <a:pPr eaLnBrk="1" hangingPunct="1"/>
            <a:endParaRPr lang="en-US" smtClean="0"/>
          </a:p>
        </p:txBody>
      </p:sp>
      <p:sp>
        <p:nvSpPr>
          <p:cNvPr id="9" name="TextBox 8"/>
          <p:cNvSpPr txBox="1">
            <a:spLocks noChangeArrowheads="1"/>
          </p:cNvSpPr>
          <p:nvPr/>
        </p:nvSpPr>
        <p:spPr bwMode="auto">
          <a:xfrm>
            <a:off x="533400" y="838200"/>
            <a:ext cx="7315200" cy="523875"/>
          </a:xfrm>
          <a:prstGeom prst="rect">
            <a:avLst/>
          </a:prstGeom>
          <a:noFill/>
          <a:ln w="9525">
            <a:noFill/>
            <a:miter lim="800000"/>
            <a:headEnd/>
            <a:tailEnd/>
          </a:ln>
        </p:spPr>
        <p:txBody>
          <a:bodyPr>
            <a:spAutoFit/>
          </a:bodyPr>
          <a:lstStyle/>
          <a:p>
            <a:r>
              <a:rPr lang="en-US" sz="2800" b="0">
                <a:solidFill>
                  <a:schemeClr val="bg1"/>
                </a:solidFill>
                <a:latin typeface="GungsuhChe" pitchFamily="49" charset="-127"/>
              </a:rPr>
              <a:t>Consider this perspective...</a:t>
            </a:r>
          </a:p>
        </p:txBody>
      </p:sp>
      <p:graphicFrame>
        <p:nvGraphicFramePr>
          <p:cNvPr id="6" name="Table 5"/>
          <p:cNvGraphicFramePr>
            <a:graphicFrameLocks noGrp="1"/>
          </p:cNvGraphicFramePr>
          <p:nvPr/>
        </p:nvGraphicFramePr>
        <p:xfrm>
          <a:off x="0" y="1676400"/>
          <a:ext cx="9144000" cy="4724400"/>
        </p:xfrm>
        <a:graphic>
          <a:graphicData uri="http://schemas.openxmlformats.org/drawingml/2006/table">
            <a:tbl>
              <a:tblPr/>
              <a:tblGrid>
                <a:gridCol w="2286000"/>
                <a:gridCol w="2286000"/>
                <a:gridCol w="2286000"/>
                <a:gridCol w="2286000"/>
              </a:tblGrid>
              <a:tr h="348781">
                <a:tc>
                  <a:txBody>
                    <a:bodyPr/>
                    <a:lstStyle/>
                    <a:p>
                      <a:pPr marL="0" marR="0" algn="ctr">
                        <a:spcBef>
                          <a:spcPts val="0"/>
                        </a:spcBef>
                        <a:spcAft>
                          <a:spcPts val="0"/>
                        </a:spcAft>
                      </a:pPr>
                      <a:r>
                        <a:rPr lang="en-US" sz="1600" b="1" dirty="0" err="1">
                          <a:latin typeface="Verdana"/>
                          <a:ea typeface="Times New Roman"/>
                          <a:cs typeface="Times New Roman"/>
                        </a:rPr>
                        <a:t>Farenheit</a:t>
                      </a:r>
                      <a:endParaRPr lang="en-US" sz="1600" dirty="0">
                        <a:latin typeface="Times New Roman"/>
                        <a:ea typeface="Times New Roman"/>
                        <a:cs typeface="Times New Roman"/>
                      </a:endParaRPr>
                    </a:p>
                  </a:txBody>
                  <a:tcPr marL="9525" marR="9525" marT="9525" marB="9525" anchor="ctr">
                    <a:lnL>
                      <a:noFill/>
                    </a:lnL>
                    <a:lnR>
                      <a:noFill/>
                    </a:lnR>
                    <a:lnT>
                      <a:noFill/>
                    </a:lnT>
                    <a:lnB>
                      <a:noFill/>
                    </a:lnB>
                    <a:solidFill>
                      <a:schemeClr val="bg1">
                        <a:lumMod val="85000"/>
                      </a:schemeClr>
                    </a:solidFill>
                  </a:tcPr>
                </a:tc>
                <a:tc>
                  <a:txBody>
                    <a:bodyPr/>
                    <a:lstStyle/>
                    <a:p>
                      <a:pPr marL="0" marR="0" algn="ctr">
                        <a:spcBef>
                          <a:spcPts val="0"/>
                        </a:spcBef>
                        <a:spcAft>
                          <a:spcPts val="0"/>
                        </a:spcAft>
                      </a:pPr>
                      <a:r>
                        <a:rPr lang="en-US" sz="1600" b="1">
                          <a:latin typeface="Verdana"/>
                          <a:ea typeface="Times New Roman"/>
                          <a:cs typeface="Times New Roman"/>
                        </a:rPr>
                        <a:t>Celsius</a:t>
                      </a:r>
                      <a:endParaRPr lang="en-US" sz="1600">
                        <a:latin typeface="Times New Roman"/>
                        <a:ea typeface="Times New Roman"/>
                        <a:cs typeface="Times New Roman"/>
                      </a:endParaRPr>
                    </a:p>
                  </a:txBody>
                  <a:tcPr marL="9525" marR="9525" marT="9525" marB="9525" anchor="ctr">
                    <a:lnL>
                      <a:noFill/>
                    </a:lnL>
                    <a:lnR>
                      <a:noFill/>
                    </a:lnR>
                    <a:lnT>
                      <a:noFill/>
                    </a:lnT>
                    <a:lnB>
                      <a:noFill/>
                    </a:lnB>
                    <a:solidFill>
                      <a:schemeClr val="bg1">
                        <a:lumMod val="85000"/>
                      </a:schemeClr>
                    </a:solidFill>
                  </a:tcPr>
                </a:tc>
                <a:tc>
                  <a:txBody>
                    <a:bodyPr/>
                    <a:lstStyle/>
                    <a:p>
                      <a:pPr marL="0" marR="0" algn="ctr">
                        <a:spcBef>
                          <a:spcPts val="0"/>
                        </a:spcBef>
                        <a:spcAft>
                          <a:spcPts val="0"/>
                        </a:spcAft>
                      </a:pPr>
                      <a:r>
                        <a:rPr lang="en-US" sz="1600" b="1">
                          <a:latin typeface="Verdana"/>
                          <a:ea typeface="Times New Roman"/>
                          <a:cs typeface="Times New Roman"/>
                        </a:rPr>
                        <a:t>Kelvin</a:t>
                      </a:r>
                      <a:endParaRPr lang="en-US" sz="1600">
                        <a:latin typeface="Times New Roman"/>
                        <a:ea typeface="Times New Roman"/>
                        <a:cs typeface="Times New Roman"/>
                      </a:endParaRPr>
                    </a:p>
                  </a:txBody>
                  <a:tcPr marL="9525" marR="9525" marT="9525" marB="9525" anchor="ctr">
                    <a:lnL>
                      <a:noFill/>
                    </a:lnL>
                    <a:lnR>
                      <a:noFill/>
                    </a:lnR>
                    <a:lnT>
                      <a:noFill/>
                    </a:lnT>
                    <a:lnB>
                      <a:noFill/>
                    </a:lnB>
                    <a:solidFill>
                      <a:schemeClr val="bg1">
                        <a:lumMod val="85000"/>
                      </a:schemeClr>
                    </a:solidFill>
                  </a:tcPr>
                </a:tc>
                <a:tc>
                  <a:txBody>
                    <a:bodyPr/>
                    <a:lstStyle/>
                    <a:p>
                      <a:pPr marL="0" marR="0" algn="ctr">
                        <a:spcBef>
                          <a:spcPts val="0"/>
                        </a:spcBef>
                        <a:spcAft>
                          <a:spcPts val="0"/>
                        </a:spcAft>
                      </a:pPr>
                      <a:r>
                        <a:rPr lang="en-US" sz="1600" b="1">
                          <a:latin typeface="Verdana"/>
                          <a:ea typeface="Times New Roman"/>
                          <a:cs typeface="Times New Roman"/>
                        </a:rPr>
                        <a:t>comments</a:t>
                      </a:r>
                      <a:endParaRPr lang="en-US" sz="1600">
                        <a:latin typeface="Times New Roman"/>
                        <a:ea typeface="Times New Roman"/>
                        <a:cs typeface="Times New Roman"/>
                      </a:endParaRPr>
                    </a:p>
                  </a:txBody>
                  <a:tcPr marL="9525" marR="9525" marT="9525" marB="9525" anchor="ctr">
                    <a:lnL>
                      <a:noFill/>
                    </a:lnL>
                    <a:lnR>
                      <a:noFill/>
                    </a:lnR>
                    <a:lnT>
                      <a:noFill/>
                    </a:lnT>
                    <a:lnB>
                      <a:noFill/>
                    </a:lnB>
                    <a:solidFill>
                      <a:schemeClr val="bg1">
                        <a:lumMod val="85000"/>
                      </a:schemeClr>
                    </a:solidFill>
                  </a:tcPr>
                </a:tc>
              </a:tr>
              <a:tr h="348781">
                <a:tc>
                  <a:txBody>
                    <a:bodyPr/>
                    <a:lstStyle/>
                    <a:p>
                      <a:pPr marL="0" marR="0" algn="ctr">
                        <a:spcBef>
                          <a:spcPts val="0"/>
                        </a:spcBef>
                        <a:spcAft>
                          <a:spcPts val="0"/>
                        </a:spcAft>
                      </a:pPr>
                      <a:r>
                        <a:rPr lang="en-US" sz="1600">
                          <a:latin typeface="Verdana"/>
                          <a:ea typeface="Times New Roman"/>
                          <a:cs typeface="Times New Roman"/>
                        </a:rPr>
                        <a:t>212</a:t>
                      </a:r>
                      <a:endParaRPr lang="en-US" sz="1600">
                        <a:latin typeface="Times New Roman"/>
                        <a:ea typeface="Times New Roman"/>
                        <a:cs typeface="Times New Roman"/>
                      </a:endParaRPr>
                    </a:p>
                  </a:txBody>
                  <a:tcPr marL="9525" marR="9525" marT="9525" marB="9525" anchor="ctr">
                    <a:lnL>
                      <a:noFill/>
                    </a:lnL>
                    <a:lnR>
                      <a:noFill/>
                    </a:lnR>
                    <a:lnT>
                      <a:noFill/>
                    </a:lnT>
                    <a:lnB>
                      <a:noFill/>
                    </a:lnB>
                    <a:solidFill>
                      <a:schemeClr val="bg1">
                        <a:lumMod val="85000"/>
                      </a:schemeClr>
                    </a:solidFill>
                  </a:tcPr>
                </a:tc>
                <a:tc>
                  <a:txBody>
                    <a:bodyPr/>
                    <a:lstStyle/>
                    <a:p>
                      <a:pPr marL="0" marR="0" algn="ctr">
                        <a:spcBef>
                          <a:spcPts val="0"/>
                        </a:spcBef>
                        <a:spcAft>
                          <a:spcPts val="0"/>
                        </a:spcAft>
                      </a:pPr>
                      <a:r>
                        <a:rPr lang="en-US" sz="1600">
                          <a:latin typeface="Verdana"/>
                          <a:ea typeface="Times New Roman"/>
                          <a:cs typeface="Times New Roman"/>
                        </a:rPr>
                        <a:t>100</a:t>
                      </a:r>
                      <a:endParaRPr lang="en-US" sz="1600">
                        <a:latin typeface="Times New Roman"/>
                        <a:ea typeface="Times New Roman"/>
                        <a:cs typeface="Times New Roman"/>
                      </a:endParaRPr>
                    </a:p>
                  </a:txBody>
                  <a:tcPr marL="9525" marR="9525" marT="9525" marB="9525" anchor="ctr">
                    <a:lnL>
                      <a:noFill/>
                    </a:lnL>
                    <a:lnR>
                      <a:noFill/>
                    </a:lnR>
                    <a:lnT>
                      <a:noFill/>
                    </a:lnT>
                    <a:lnB>
                      <a:noFill/>
                    </a:lnB>
                    <a:solidFill>
                      <a:schemeClr val="bg1">
                        <a:lumMod val="85000"/>
                      </a:schemeClr>
                    </a:solidFill>
                  </a:tcPr>
                </a:tc>
                <a:tc>
                  <a:txBody>
                    <a:bodyPr/>
                    <a:lstStyle/>
                    <a:p>
                      <a:pPr marL="0" marR="0" algn="ctr">
                        <a:spcBef>
                          <a:spcPts val="0"/>
                        </a:spcBef>
                        <a:spcAft>
                          <a:spcPts val="0"/>
                        </a:spcAft>
                      </a:pPr>
                      <a:r>
                        <a:rPr lang="en-US" sz="1600" dirty="0">
                          <a:latin typeface="Verdana"/>
                          <a:ea typeface="Times New Roman"/>
                          <a:cs typeface="Times New Roman"/>
                        </a:rPr>
                        <a:t>373.15</a:t>
                      </a:r>
                      <a:endParaRPr lang="en-US" sz="1600" dirty="0">
                        <a:latin typeface="Times New Roman"/>
                        <a:ea typeface="Times New Roman"/>
                        <a:cs typeface="Times New Roman"/>
                      </a:endParaRPr>
                    </a:p>
                  </a:txBody>
                  <a:tcPr marL="9525" marR="9525" marT="9525" marB="9525" anchor="ctr">
                    <a:lnL>
                      <a:noFill/>
                    </a:lnL>
                    <a:lnR>
                      <a:noFill/>
                    </a:lnR>
                    <a:lnT>
                      <a:noFill/>
                    </a:lnT>
                    <a:lnB>
                      <a:noFill/>
                    </a:lnB>
                    <a:solidFill>
                      <a:schemeClr val="bg1">
                        <a:lumMod val="85000"/>
                      </a:schemeClr>
                    </a:solidFill>
                  </a:tcPr>
                </a:tc>
                <a:tc>
                  <a:txBody>
                    <a:bodyPr/>
                    <a:lstStyle/>
                    <a:p>
                      <a:pPr marL="0" marR="0">
                        <a:spcBef>
                          <a:spcPts val="0"/>
                        </a:spcBef>
                        <a:spcAft>
                          <a:spcPts val="0"/>
                        </a:spcAft>
                      </a:pPr>
                      <a:r>
                        <a:rPr lang="en-US" sz="1600">
                          <a:latin typeface="Verdana"/>
                          <a:ea typeface="Times New Roman"/>
                          <a:cs typeface="Times New Roman"/>
                        </a:rPr>
                        <a:t>water boils</a:t>
                      </a:r>
                      <a:endParaRPr lang="en-US" sz="1600">
                        <a:latin typeface="Times New Roman"/>
                        <a:ea typeface="Times New Roman"/>
                        <a:cs typeface="Times New Roman"/>
                      </a:endParaRPr>
                    </a:p>
                  </a:txBody>
                  <a:tcPr marL="9525" marR="9525" marT="9525" marB="9525" anchor="ctr">
                    <a:lnL>
                      <a:noFill/>
                    </a:lnL>
                    <a:lnR>
                      <a:noFill/>
                    </a:lnR>
                    <a:lnT>
                      <a:noFill/>
                    </a:lnT>
                    <a:lnB>
                      <a:noFill/>
                    </a:lnB>
                    <a:solidFill>
                      <a:schemeClr val="bg1">
                        <a:lumMod val="85000"/>
                      </a:schemeClr>
                    </a:solidFill>
                  </a:tcPr>
                </a:tc>
              </a:tr>
              <a:tr h="674914">
                <a:tc>
                  <a:txBody>
                    <a:bodyPr/>
                    <a:lstStyle/>
                    <a:p>
                      <a:pPr marL="0" marR="0" algn="ctr">
                        <a:spcBef>
                          <a:spcPts val="0"/>
                        </a:spcBef>
                        <a:spcAft>
                          <a:spcPts val="0"/>
                        </a:spcAft>
                      </a:pPr>
                      <a:r>
                        <a:rPr lang="en-US" sz="1600">
                          <a:latin typeface="Verdana"/>
                          <a:ea typeface="Times New Roman"/>
                          <a:cs typeface="Times New Roman"/>
                        </a:rPr>
                        <a:t>32</a:t>
                      </a:r>
                      <a:endParaRPr lang="en-US" sz="1600">
                        <a:latin typeface="Times New Roman"/>
                        <a:ea typeface="Times New Roman"/>
                        <a:cs typeface="Times New Roman"/>
                      </a:endParaRPr>
                    </a:p>
                  </a:txBody>
                  <a:tcPr marL="9525" marR="9525" marT="9525" marB="9525" anchor="ctr">
                    <a:lnL>
                      <a:noFill/>
                    </a:lnL>
                    <a:lnR>
                      <a:noFill/>
                    </a:lnR>
                    <a:lnT>
                      <a:noFill/>
                    </a:lnT>
                    <a:lnB>
                      <a:noFill/>
                    </a:lnB>
                    <a:solidFill>
                      <a:schemeClr val="bg1">
                        <a:lumMod val="85000"/>
                      </a:schemeClr>
                    </a:solidFill>
                  </a:tcPr>
                </a:tc>
                <a:tc>
                  <a:txBody>
                    <a:bodyPr/>
                    <a:lstStyle/>
                    <a:p>
                      <a:pPr marL="0" marR="0" algn="ctr">
                        <a:spcBef>
                          <a:spcPts val="0"/>
                        </a:spcBef>
                        <a:spcAft>
                          <a:spcPts val="0"/>
                        </a:spcAft>
                      </a:pPr>
                      <a:r>
                        <a:rPr lang="en-US" sz="1600">
                          <a:latin typeface="Verdana"/>
                          <a:ea typeface="Times New Roman"/>
                          <a:cs typeface="Times New Roman"/>
                        </a:rPr>
                        <a:t>0</a:t>
                      </a:r>
                      <a:endParaRPr lang="en-US" sz="1600">
                        <a:latin typeface="Times New Roman"/>
                        <a:ea typeface="Times New Roman"/>
                        <a:cs typeface="Times New Roman"/>
                      </a:endParaRPr>
                    </a:p>
                  </a:txBody>
                  <a:tcPr marL="9525" marR="9525" marT="9525" marB="9525" anchor="ctr">
                    <a:lnL>
                      <a:noFill/>
                    </a:lnL>
                    <a:lnR>
                      <a:noFill/>
                    </a:lnR>
                    <a:lnT>
                      <a:noFill/>
                    </a:lnT>
                    <a:lnB>
                      <a:noFill/>
                    </a:lnB>
                    <a:solidFill>
                      <a:schemeClr val="bg1">
                        <a:lumMod val="85000"/>
                      </a:schemeClr>
                    </a:solidFill>
                  </a:tcPr>
                </a:tc>
                <a:tc>
                  <a:txBody>
                    <a:bodyPr/>
                    <a:lstStyle/>
                    <a:p>
                      <a:pPr marL="0" marR="0" algn="ctr">
                        <a:spcBef>
                          <a:spcPts val="0"/>
                        </a:spcBef>
                        <a:spcAft>
                          <a:spcPts val="0"/>
                        </a:spcAft>
                      </a:pPr>
                      <a:r>
                        <a:rPr lang="en-US" sz="1600">
                          <a:latin typeface="Verdana"/>
                          <a:ea typeface="Times New Roman"/>
                          <a:cs typeface="Times New Roman"/>
                        </a:rPr>
                        <a:t>273.15</a:t>
                      </a:r>
                      <a:endParaRPr lang="en-US" sz="1600">
                        <a:latin typeface="Times New Roman"/>
                        <a:ea typeface="Times New Roman"/>
                        <a:cs typeface="Times New Roman"/>
                      </a:endParaRPr>
                    </a:p>
                  </a:txBody>
                  <a:tcPr marL="9525" marR="9525" marT="9525" marB="9525" anchor="ctr">
                    <a:lnL>
                      <a:noFill/>
                    </a:lnL>
                    <a:lnR>
                      <a:noFill/>
                    </a:lnR>
                    <a:lnT>
                      <a:noFill/>
                    </a:lnT>
                    <a:lnB>
                      <a:noFill/>
                    </a:lnB>
                    <a:solidFill>
                      <a:schemeClr val="bg1">
                        <a:lumMod val="85000"/>
                      </a:schemeClr>
                    </a:solidFill>
                  </a:tcPr>
                </a:tc>
                <a:tc>
                  <a:txBody>
                    <a:bodyPr/>
                    <a:lstStyle/>
                    <a:p>
                      <a:pPr marL="0" marR="0">
                        <a:spcBef>
                          <a:spcPts val="0"/>
                        </a:spcBef>
                        <a:spcAft>
                          <a:spcPts val="0"/>
                        </a:spcAft>
                      </a:pPr>
                      <a:r>
                        <a:rPr lang="en-US" sz="1600">
                          <a:latin typeface="Verdana"/>
                          <a:ea typeface="Times New Roman"/>
                          <a:cs typeface="Times New Roman"/>
                        </a:rPr>
                        <a:t>water freezes</a:t>
                      </a:r>
                      <a:endParaRPr lang="en-US" sz="1600">
                        <a:latin typeface="Times New Roman"/>
                        <a:ea typeface="Times New Roman"/>
                        <a:cs typeface="Times New Roman"/>
                      </a:endParaRPr>
                    </a:p>
                  </a:txBody>
                  <a:tcPr marL="9525" marR="9525" marT="9525" marB="9525" anchor="ctr">
                    <a:lnL>
                      <a:noFill/>
                    </a:lnL>
                    <a:lnR>
                      <a:noFill/>
                    </a:lnR>
                    <a:lnT>
                      <a:noFill/>
                    </a:lnT>
                    <a:lnB>
                      <a:noFill/>
                    </a:lnB>
                    <a:solidFill>
                      <a:schemeClr val="bg1">
                        <a:lumMod val="85000"/>
                      </a:schemeClr>
                    </a:solidFill>
                  </a:tcPr>
                </a:tc>
              </a:tr>
              <a:tr h="1001048">
                <a:tc>
                  <a:txBody>
                    <a:bodyPr/>
                    <a:lstStyle/>
                    <a:p>
                      <a:pPr marL="0" marR="0" algn="ctr">
                        <a:spcBef>
                          <a:spcPts val="0"/>
                        </a:spcBef>
                        <a:spcAft>
                          <a:spcPts val="0"/>
                        </a:spcAft>
                      </a:pPr>
                      <a:r>
                        <a:rPr lang="en-US" sz="1600">
                          <a:latin typeface="Verdana"/>
                          <a:ea typeface="Times New Roman"/>
                          <a:cs typeface="Times New Roman"/>
                        </a:rPr>
                        <a:t>-40</a:t>
                      </a:r>
                      <a:endParaRPr lang="en-US" sz="1600">
                        <a:latin typeface="Times New Roman"/>
                        <a:ea typeface="Times New Roman"/>
                        <a:cs typeface="Times New Roman"/>
                      </a:endParaRPr>
                    </a:p>
                  </a:txBody>
                  <a:tcPr marL="9525" marR="9525" marT="9525" marB="9525" anchor="ctr">
                    <a:lnL>
                      <a:noFill/>
                    </a:lnL>
                    <a:lnR>
                      <a:noFill/>
                    </a:lnR>
                    <a:lnT>
                      <a:noFill/>
                    </a:lnT>
                    <a:lnB>
                      <a:noFill/>
                    </a:lnB>
                    <a:solidFill>
                      <a:schemeClr val="bg1">
                        <a:lumMod val="85000"/>
                      </a:schemeClr>
                    </a:solidFill>
                  </a:tcPr>
                </a:tc>
                <a:tc>
                  <a:txBody>
                    <a:bodyPr/>
                    <a:lstStyle/>
                    <a:p>
                      <a:pPr marL="0" marR="0" algn="ctr">
                        <a:spcBef>
                          <a:spcPts val="0"/>
                        </a:spcBef>
                        <a:spcAft>
                          <a:spcPts val="0"/>
                        </a:spcAft>
                      </a:pPr>
                      <a:r>
                        <a:rPr lang="en-US" sz="1600" dirty="0">
                          <a:latin typeface="Verdana"/>
                          <a:ea typeface="Times New Roman"/>
                          <a:cs typeface="Times New Roman"/>
                        </a:rPr>
                        <a:t>-40</a:t>
                      </a:r>
                      <a:endParaRPr lang="en-US" sz="1600" dirty="0">
                        <a:latin typeface="Times New Roman"/>
                        <a:ea typeface="Times New Roman"/>
                        <a:cs typeface="Times New Roman"/>
                      </a:endParaRPr>
                    </a:p>
                  </a:txBody>
                  <a:tcPr marL="9525" marR="9525" marT="9525" marB="9525" anchor="ctr">
                    <a:lnL>
                      <a:noFill/>
                    </a:lnL>
                    <a:lnR>
                      <a:noFill/>
                    </a:lnR>
                    <a:lnT>
                      <a:noFill/>
                    </a:lnT>
                    <a:lnB>
                      <a:noFill/>
                    </a:lnB>
                    <a:solidFill>
                      <a:schemeClr val="bg1">
                        <a:lumMod val="85000"/>
                      </a:schemeClr>
                    </a:solidFill>
                  </a:tcPr>
                </a:tc>
                <a:tc>
                  <a:txBody>
                    <a:bodyPr/>
                    <a:lstStyle/>
                    <a:p>
                      <a:pPr marL="0" marR="0" algn="ctr">
                        <a:spcBef>
                          <a:spcPts val="0"/>
                        </a:spcBef>
                        <a:spcAft>
                          <a:spcPts val="0"/>
                        </a:spcAft>
                      </a:pPr>
                      <a:r>
                        <a:rPr lang="en-US" sz="1600">
                          <a:latin typeface="Verdana"/>
                          <a:ea typeface="Times New Roman"/>
                          <a:cs typeface="Times New Roman"/>
                        </a:rPr>
                        <a:t>233.15</a:t>
                      </a:r>
                      <a:endParaRPr lang="en-US" sz="1600">
                        <a:latin typeface="Times New Roman"/>
                        <a:ea typeface="Times New Roman"/>
                        <a:cs typeface="Times New Roman"/>
                      </a:endParaRPr>
                    </a:p>
                  </a:txBody>
                  <a:tcPr marL="9525" marR="9525" marT="9525" marB="9525" anchor="ctr">
                    <a:lnL>
                      <a:noFill/>
                    </a:lnL>
                    <a:lnR>
                      <a:noFill/>
                    </a:lnR>
                    <a:lnT>
                      <a:noFill/>
                    </a:lnT>
                    <a:lnB>
                      <a:noFill/>
                    </a:lnB>
                    <a:solidFill>
                      <a:schemeClr val="bg1">
                        <a:lumMod val="85000"/>
                      </a:schemeClr>
                    </a:solidFill>
                  </a:tcPr>
                </a:tc>
                <a:tc>
                  <a:txBody>
                    <a:bodyPr/>
                    <a:lstStyle/>
                    <a:p>
                      <a:pPr marL="0" marR="0">
                        <a:spcBef>
                          <a:spcPts val="0"/>
                        </a:spcBef>
                        <a:spcAft>
                          <a:spcPts val="0"/>
                        </a:spcAft>
                      </a:pPr>
                      <a:r>
                        <a:rPr lang="en-US" sz="1600" dirty="0" err="1">
                          <a:latin typeface="Verdana"/>
                          <a:ea typeface="Times New Roman"/>
                          <a:cs typeface="Times New Roman"/>
                        </a:rPr>
                        <a:t>Farenheit</a:t>
                      </a:r>
                      <a:r>
                        <a:rPr lang="en-US" sz="1600" dirty="0">
                          <a:latin typeface="Verdana"/>
                          <a:ea typeface="Times New Roman"/>
                          <a:cs typeface="Times New Roman"/>
                        </a:rPr>
                        <a:t> equals Celsius</a:t>
                      </a:r>
                      <a:endParaRPr lang="en-US" sz="1600" dirty="0">
                        <a:latin typeface="Times New Roman"/>
                        <a:ea typeface="Times New Roman"/>
                        <a:cs typeface="Times New Roman"/>
                      </a:endParaRPr>
                    </a:p>
                  </a:txBody>
                  <a:tcPr marL="9525" marR="9525" marT="9525" marB="9525" anchor="ctr">
                    <a:lnL>
                      <a:noFill/>
                    </a:lnL>
                    <a:lnR>
                      <a:noFill/>
                    </a:lnR>
                    <a:lnT>
                      <a:noFill/>
                    </a:lnT>
                    <a:lnB>
                      <a:noFill/>
                    </a:lnB>
                    <a:solidFill>
                      <a:schemeClr val="bg1">
                        <a:lumMod val="85000"/>
                      </a:schemeClr>
                    </a:solidFill>
                  </a:tcPr>
                </a:tc>
              </a:tr>
              <a:tr h="1001048">
                <a:tc>
                  <a:txBody>
                    <a:bodyPr/>
                    <a:lstStyle/>
                    <a:p>
                      <a:pPr marL="0" marR="0" algn="ctr">
                        <a:spcBef>
                          <a:spcPts val="0"/>
                        </a:spcBef>
                        <a:spcAft>
                          <a:spcPts val="0"/>
                        </a:spcAft>
                      </a:pPr>
                      <a:r>
                        <a:rPr lang="en-US" sz="1600">
                          <a:latin typeface="Verdana"/>
                          <a:ea typeface="Times New Roman"/>
                          <a:cs typeface="Times New Roman"/>
                        </a:rPr>
                        <a:t>-320.42</a:t>
                      </a:r>
                      <a:endParaRPr lang="en-US" sz="1600">
                        <a:latin typeface="Times New Roman"/>
                        <a:ea typeface="Times New Roman"/>
                        <a:cs typeface="Times New Roman"/>
                      </a:endParaRPr>
                    </a:p>
                  </a:txBody>
                  <a:tcPr marL="9525" marR="9525" marT="9525" marB="9525" anchor="ctr">
                    <a:lnL>
                      <a:noFill/>
                    </a:lnL>
                    <a:lnR>
                      <a:noFill/>
                    </a:lnR>
                    <a:lnT>
                      <a:noFill/>
                    </a:lnT>
                    <a:lnB>
                      <a:noFill/>
                    </a:lnB>
                    <a:solidFill>
                      <a:schemeClr val="bg1">
                        <a:lumMod val="85000"/>
                      </a:schemeClr>
                    </a:solidFill>
                  </a:tcPr>
                </a:tc>
                <a:tc>
                  <a:txBody>
                    <a:bodyPr/>
                    <a:lstStyle/>
                    <a:p>
                      <a:pPr marL="0" marR="0" algn="ctr">
                        <a:spcBef>
                          <a:spcPts val="0"/>
                        </a:spcBef>
                        <a:spcAft>
                          <a:spcPts val="0"/>
                        </a:spcAft>
                      </a:pPr>
                      <a:r>
                        <a:rPr lang="en-US" sz="1600">
                          <a:latin typeface="Verdana"/>
                          <a:ea typeface="Times New Roman"/>
                          <a:cs typeface="Times New Roman"/>
                        </a:rPr>
                        <a:t>-195.79</a:t>
                      </a:r>
                      <a:endParaRPr lang="en-US" sz="1600">
                        <a:latin typeface="Times New Roman"/>
                        <a:ea typeface="Times New Roman"/>
                        <a:cs typeface="Times New Roman"/>
                      </a:endParaRPr>
                    </a:p>
                  </a:txBody>
                  <a:tcPr marL="9525" marR="9525" marT="9525" marB="9525" anchor="ctr">
                    <a:lnL>
                      <a:noFill/>
                    </a:lnL>
                    <a:lnR>
                      <a:noFill/>
                    </a:lnR>
                    <a:lnT>
                      <a:noFill/>
                    </a:lnT>
                    <a:lnB>
                      <a:noFill/>
                    </a:lnB>
                    <a:solidFill>
                      <a:schemeClr val="bg1">
                        <a:lumMod val="85000"/>
                      </a:schemeClr>
                    </a:solidFill>
                  </a:tcPr>
                </a:tc>
                <a:tc>
                  <a:txBody>
                    <a:bodyPr/>
                    <a:lstStyle/>
                    <a:p>
                      <a:pPr marL="0" marR="0" algn="ctr">
                        <a:spcBef>
                          <a:spcPts val="0"/>
                        </a:spcBef>
                        <a:spcAft>
                          <a:spcPts val="0"/>
                        </a:spcAft>
                      </a:pPr>
                      <a:r>
                        <a:rPr lang="en-US" sz="1600">
                          <a:latin typeface="Verdana"/>
                          <a:ea typeface="Times New Roman"/>
                          <a:cs typeface="Times New Roman"/>
                        </a:rPr>
                        <a:t>77.36</a:t>
                      </a:r>
                      <a:endParaRPr lang="en-US" sz="1600">
                        <a:latin typeface="Times New Roman"/>
                        <a:ea typeface="Times New Roman"/>
                        <a:cs typeface="Times New Roman"/>
                      </a:endParaRPr>
                    </a:p>
                  </a:txBody>
                  <a:tcPr marL="9525" marR="9525" marT="9525" marB="9525" anchor="ctr">
                    <a:lnL>
                      <a:noFill/>
                    </a:lnL>
                    <a:lnR>
                      <a:noFill/>
                    </a:lnR>
                    <a:lnT>
                      <a:noFill/>
                    </a:lnT>
                    <a:lnB>
                      <a:noFill/>
                    </a:lnB>
                    <a:solidFill>
                      <a:schemeClr val="bg1">
                        <a:lumMod val="85000"/>
                      </a:schemeClr>
                    </a:solidFill>
                  </a:tcPr>
                </a:tc>
                <a:tc>
                  <a:txBody>
                    <a:bodyPr/>
                    <a:lstStyle/>
                    <a:p>
                      <a:pPr marL="0" marR="0">
                        <a:spcBef>
                          <a:spcPts val="0"/>
                        </a:spcBef>
                        <a:spcAft>
                          <a:spcPts val="0"/>
                        </a:spcAft>
                      </a:pPr>
                      <a:r>
                        <a:rPr lang="en-US" sz="1600">
                          <a:latin typeface="Verdana"/>
                          <a:ea typeface="Times New Roman"/>
                          <a:cs typeface="Times New Roman"/>
                        </a:rPr>
                        <a:t>liquid nitrogen boils</a:t>
                      </a:r>
                      <a:endParaRPr lang="en-US" sz="1600">
                        <a:latin typeface="Times New Roman"/>
                        <a:ea typeface="Times New Roman"/>
                        <a:cs typeface="Times New Roman"/>
                      </a:endParaRPr>
                    </a:p>
                  </a:txBody>
                  <a:tcPr marL="9525" marR="9525" marT="9525" marB="9525" anchor="ctr">
                    <a:lnL>
                      <a:noFill/>
                    </a:lnL>
                    <a:lnR>
                      <a:noFill/>
                    </a:lnR>
                    <a:lnT>
                      <a:noFill/>
                    </a:lnT>
                    <a:lnB>
                      <a:noFill/>
                    </a:lnB>
                    <a:solidFill>
                      <a:schemeClr val="bg1">
                        <a:lumMod val="85000"/>
                      </a:schemeClr>
                    </a:solidFill>
                  </a:tcPr>
                </a:tc>
              </a:tr>
              <a:tr h="674914">
                <a:tc>
                  <a:txBody>
                    <a:bodyPr/>
                    <a:lstStyle/>
                    <a:p>
                      <a:pPr marL="0" marR="0" algn="ctr">
                        <a:spcBef>
                          <a:spcPts val="0"/>
                        </a:spcBef>
                        <a:spcAft>
                          <a:spcPts val="0"/>
                        </a:spcAft>
                      </a:pPr>
                      <a:r>
                        <a:rPr lang="en-US" sz="1600">
                          <a:latin typeface="Verdana"/>
                          <a:ea typeface="Times New Roman"/>
                          <a:cs typeface="Times New Roman"/>
                        </a:rPr>
                        <a:t>-452.11</a:t>
                      </a:r>
                      <a:endParaRPr lang="en-US" sz="1600">
                        <a:latin typeface="Times New Roman"/>
                        <a:ea typeface="Times New Roman"/>
                        <a:cs typeface="Times New Roman"/>
                      </a:endParaRPr>
                    </a:p>
                  </a:txBody>
                  <a:tcPr marL="9525" marR="9525" marT="9525" marB="9525" anchor="ctr">
                    <a:lnL>
                      <a:noFill/>
                    </a:lnL>
                    <a:lnR>
                      <a:noFill/>
                    </a:lnR>
                    <a:lnT>
                      <a:noFill/>
                    </a:lnT>
                    <a:lnB>
                      <a:noFill/>
                    </a:lnB>
                    <a:solidFill>
                      <a:schemeClr val="bg1">
                        <a:lumMod val="85000"/>
                      </a:schemeClr>
                    </a:solidFill>
                  </a:tcPr>
                </a:tc>
                <a:tc>
                  <a:txBody>
                    <a:bodyPr/>
                    <a:lstStyle/>
                    <a:p>
                      <a:pPr marL="0" marR="0" algn="ctr">
                        <a:spcBef>
                          <a:spcPts val="0"/>
                        </a:spcBef>
                        <a:spcAft>
                          <a:spcPts val="0"/>
                        </a:spcAft>
                      </a:pPr>
                      <a:r>
                        <a:rPr lang="en-US" sz="1600">
                          <a:latin typeface="Verdana"/>
                          <a:ea typeface="Times New Roman"/>
                          <a:cs typeface="Times New Roman"/>
                        </a:rPr>
                        <a:t>-268.95</a:t>
                      </a:r>
                      <a:endParaRPr lang="en-US" sz="1600">
                        <a:latin typeface="Times New Roman"/>
                        <a:ea typeface="Times New Roman"/>
                        <a:cs typeface="Times New Roman"/>
                      </a:endParaRPr>
                    </a:p>
                  </a:txBody>
                  <a:tcPr marL="9525" marR="9525" marT="9525" marB="9525" anchor="ctr">
                    <a:lnL>
                      <a:noFill/>
                    </a:lnL>
                    <a:lnR>
                      <a:noFill/>
                    </a:lnR>
                    <a:lnT>
                      <a:noFill/>
                    </a:lnT>
                    <a:lnB>
                      <a:noFill/>
                    </a:lnB>
                    <a:solidFill>
                      <a:schemeClr val="bg1">
                        <a:lumMod val="85000"/>
                      </a:schemeClr>
                    </a:solidFill>
                  </a:tcPr>
                </a:tc>
                <a:tc>
                  <a:txBody>
                    <a:bodyPr/>
                    <a:lstStyle/>
                    <a:p>
                      <a:pPr marL="0" marR="0" algn="ctr">
                        <a:spcBef>
                          <a:spcPts val="0"/>
                        </a:spcBef>
                        <a:spcAft>
                          <a:spcPts val="0"/>
                        </a:spcAft>
                      </a:pPr>
                      <a:r>
                        <a:rPr lang="en-US" sz="1600">
                          <a:latin typeface="Verdana"/>
                          <a:ea typeface="Times New Roman"/>
                          <a:cs typeface="Times New Roman"/>
                        </a:rPr>
                        <a:t>4.2</a:t>
                      </a:r>
                      <a:endParaRPr lang="en-US" sz="1600">
                        <a:latin typeface="Times New Roman"/>
                        <a:ea typeface="Times New Roman"/>
                        <a:cs typeface="Times New Roman"/>
                      </a:endParaRPr>
                    </a:p>
                  </a:txBody>
                  <a:tcPr marL="9525" marR="9525" marT="9525" marB="9525" anchor="ctr">
                    <a:lnL>
                      <a:noFill/>
                    </a:lnL>
                    <a:lnR>
                      <a:noFill/>
                    </a:lnR>
                    <a:lnT>
                      <a:noFill/>
                    </a:lnT>
                    <a:lnB>
                      <a:noFill/>
                    </a:lnB>
                    <a:solidFill>
                      <a:schemeClr val="bg1">
                        <a:lumMod val="85000"/>
                      </a:schemeClr>
                    </a:solidFill>
                  </a:tcPr>
                </a:tc>
                <a:tc>
                  <a:txBody>
                    <a:bodyPr/>
                    <a:lstStyle/>
                    <a:p>
                      <a:pPr marL="0" marR="0">
                        <a:spcBef>
                          <a:spcPts val="0"/>
                        </a:spcBef>
                        <a:spcAft>
                          <a:spcPts val="0"/>
                        </a:spcAft>
                      </a:pPr>
                      <a:r>
                        <a:rPr lang="en-US" sz="1600">
                          <a:latin typeface="Verdana"/>
                          <a:ea typeface="Times New Roman"/>
                          <a:cs typeface="Times New Roman"/>
                        </a:rPr>
                        <a:t>liquid helium boils</a:t>
                      </a:r>
                      <a:endParaRPr lang="en-US" sz="1600">
                        <a:latin typeface="Times New Roman"/>
                        <a:ea typeface="Times New Roman"/>
                        <a:cs typeface="Times New Roman"/>
                      </a:endParaRPr>
                    </a:p>
                  </a:txBody>
                  <a:tcPr marL="9525" marR="9525" marT="9525" marB="9525" anchor="ctr">
                    <a:lnL>
                      <a:noFill/>
                    </a:lnL>
                    <a:lnR>
                      <a:noFill/>
                    </a:lnR>
                    <a:lnT>
                      <a:noFill/>
                    </a:lnT>
                    <a:lnB>
                      <a:noFill/>
                    </a:lnB>
                    <a:solidFill>
                      <a:schemeClr val="bg1">
                        <a:lumMod val="85000"/>
                      </a:schemeClr>
                    </a:solidFill>
                  </a:tcPr>
                </a:tc>
              </a:tr>
              <a:tr h="674914">
                <a:tc>
                  <a:txBody>
                    <a:bodyPr/>
                    <a:lstStyle/>
                    <a:p>
                      <a:pPr marL="0" marR="0" algn="ctr">
                        <a:spcBef>
                          <a:spcPts val="0"/>
                        </a:spcBef>
                        <a:spcAft>
                          <a:spcPts val="0"/>
                        </a:spcAft>
                      </a:pPr>
                      <a:r>
                        <a:rPr lang="en-US" sz="1600">
                          <a:latin typeface="Verdana"/>
                          <a:ea typeface="Times New Roman"/>
                          <a:cs typeface="Times New Roman"/>
                        </a:rPr>
                        <a:t>-459.67</a:t>
                      </a:r>
                      <a:endParaRPr lang="en-US" sz="1600">
                        <a:latin typeface="Times New Roman"/>
                        <a:ea typeface="Times New Roman"/>
                        <a:cs typeface="Times New Roman"/>
                      </a:endParaRPr>
                    </a:p>
                  </a:txBody>
                  <a:tcPr marL="9525" marR="9525" marT="9525" marB="9525" anchor="ctr">
                    <a:lnL>
                      <a:noFill/>
                    </a:lnL>
                    <a:lnR>
                      <a:noFill/>
                    </a:lnR>
                    <a:lnT>
                      <a:noFill/>
                    </a:lnT>
                    <a:lnB>
                      <a:noFill/>
                    </a:lnB>
                    <a:solidFill>
                      <a:schemeClr val="bg1">
                        <a:lumMod val="85000"/>
                      </a:schemeClr>
                    </a:solidFill>
                  </a:tcPr>
                </a:tc>
                <a:tc>
                  <a:txBody>
                    <a:bodyPr/>
                    <a:lstStyle/>
                    <a:p>
                      <a:pPr marL="0" marR="0" algn="ctr">
                        <a:spcBef>
                          <a:spcPts val="0"/>
                        </a:spcBef>
                        <a:spcAft>
                          <a:spcPts val="0"/>
                        </a:spcAft>
                      </a:pPr>
                      <a:r>
                        <a:rPr lang="en-US" sz="1600">
                          <a:latin typeface="Verdana"/>
                          <a:ea typeface="Times New Roman"/>
                          <a:cs typeface="Times New Roman"/>
                        </a:rPr>
                        <a:t>-273.15</a:t>
                      </a:r>
                      <a:endParaRPr lang="en-US" sz="1600">
                        <a:latin typeface="Times New Roman"/>
                        <a:ea typeface="Times New Roman"/>
                        <a:cs typeface="Times New Roman"/>
                      </a:endParaRPr>
                    </a:p>
                  </a:txBody>
                  <a:tcPr marL="9525" marR="9525" marT="9525" marB="9525" anchor="ctr">
                    <a:lnL>
                      <a:noFill/>
                    </a:lnL>
                    <a:lnR>
                      <a:noFill/>
                    </a:lnR>
                    <a:lnT>
                      <a:noFill/>
                    </a:lnT>
                    <a:lnB>
                      <a:noFill/>
                    </a:lnB>
                    <a:solidFill>
                      <a:schemeClr val="bg1">
                        <a:lumMod val="85000"/>
                      </a:schemeClr>
                    </a:solidFill>
                  </a:tcPr>
                </a:tc>
                <a:tc>
                  <a:txBody>
                    <a:bodyPr/>
                    <a:lstStyle/>
                    <a:p>
                      <a:pPr marL="0" marR="0" algn="ctr">
                        <a:spcBef>
                          <a:spcPts val="0"/>
                        </a:spcBef>
                        <a:spcAft>
                          <a:spcPts val="0"/>
                        </a:spcAft>
                      </a:pPr>
                      <a:r>
                        <a:rPr lang="en-US" sz="1600" dirty="0">
                          <a:latin typeface="Verdana"/>
                          <a:ea typeface="Times New Roman"/>
                          <a:cs typeface="Times New Roman"/>
                        </a:rPr>
                        <a:t>0</a:t>
                      </a:r>
                      <a:endParaRPr lang="en-US" sz="1600" dirty="0">
                        <a:latin typeface="Times New Roman"/>
                        <a:ea typeface="Times New Roman"/>
                        <a:cs typeface="Times New Roman"/>
                      </a:endParaRPr>
                    </a:p>
                  </a:txBody>
                  <a:tcPr marL="9525" marR="9525" marT="9525" marB="9525" anchor="ctr">
                    <a:lnL>
                      <a:noFill/>
                    </a:lnL>
                    <a:lnR>
                      <a:noFill/>
                    </a:lnR>
                    <a:lnT>
                      <a:noFill/>
                    </a:lnT>
                    <a:lnB>
                      <a:noFill/>
                    </a:lnB>
                    <a:solidFill>
                      <a:schemeClr val="bg1">
                        <a:lumMod val="85000"/>
                      </a:schemeClr>
                    </a:solidFill>
                  </a:tcPr>
                </a:tc>
                <a:tc>
                  <a:txBody>
                    <a:bodyPr/>
                    <a:lstStyle/>
                    <a:p>
                      <a:pPr marL="0" marR="0">
                        <a:spcBef>
                          <a:spcPts val="0"/>
                        </a:spcBef>
                        <a:spcAft>
                          <a:spcPts val="0"/>
                        </a:spcAft>
                      </a:pPr>
                      <a:r>
                        <a:rPr lang="en-US" sz="1600" dirty="0">
                          <a:latin typeface="Verdana"/>
                          <a:ea typeface="Times New Roman"/>
                          <a:cs typeface="Times New Roman"/>
                        </a:rPr>
                        <a:t>absolute zero</a:t>
                      </a:r>
                      <a:endParaRPr lang="en-US" sz="1600" dirty="0">
                        <a:latin typeface="Times New Roman"/>
                        <a:ea typeface="Times New Roman"/>
                        <a:cs typeface="Times New Roman"/>
                      </a:endParaRPr>
                    </a:p>
                  </a:txBody>
                  <a:tcPr marL="9525" marR="9525" marT="9525" marB="9525" anchor="ctr">
                    <a:lnL>
                      <a:noFill/>
                    </a:lnL>
                    <a:lnR>
                      <a:noFill/>
                    </a:lnR>
                    <a:lnT>
                      <a:noFill/>
                    </a:lnT>
                    <a:lnB>
                      <a:noFill/>
                    </a:lnB>
                    <a:solidFill>
                      <a:schemeClr val="bg1">
                        <a:lumMod val="85000"/>
                      </a:schemeClr>
                    </a:solidFill>
                  </a:tcPr>
                </a:tc>
              </a:tr>
            </a:tbl>
          </a:graphicData>
        </a:graphic>
      </p:graphicFrame>
      <p:pic>
        <p:nvPicPr>
          <p:cNvPr id="3074" name="Picture 2"/>
          <p:cNvPicPr>
            <a:picLocks noChangeAspect="1" noChangeArrowheads="1"/>
          </p:cNvPicPr>
          <p:nvPr/>
        </p:nvPicPr>
        <p:blipFill>
          <a:blip r:embed="rId2"/>
          <a:srcRect/>
          <a:stretch>
            <a:fillRect/>
          </a:stretch>
        </p:blipFill>
        <p:spPr bwMode="auto">
          <a:xfrm>
            <a:off x="609600" y="762000"/>
            <a:ext cx="5410200" cy="59515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a:xfrm>
            <a:off x="457200" y="-228600"/>
            <a:ext cx="8229600" cy="1143000"/>
          </a:xfrm>
        </p:spPr>
        <p:txBody>
          <a:bodyPr/>
          <a:lstStyle/>
          <a:p>
            <a:pPr eaLnBrk="1" hangingPunct="1"/>
            <a:r>
              <a:rPr lang="en-US" smtClean="0">
                <a:solidFill>
                  <a:srgbClr val="C4BD97"/>
                </a:solidFill>
              </a:rPr>
              <a:t>energy: T scales</a:t>
            </a:r>
          </a:p>
        </p:txBody>
      </p:sp>
      <p:sp>
        <p:nvSpPr>
          <p:cNvPr id="41986" name="Content Placeholder 2"/>
          <p:cNvSpPr>
            <a:spLocks noGrp="1"/>
          </p:cNvSpPr>
          <p:nvPr>
            <p:ph idx="1"/>
          </p:nvPr>
        </p:nvSpPr>
        <p:spPr>
          <a:xfrm>
            <a:off x="457200" y="838200"/>
            <a:ext cx="8229600" cy="4525963"/>
          </a:xfrm>
        </p:spPr>
        <p:txBody>
          <a:bodyPr/>
          <a:lstStyle/>
          <a:p>
            <a:pPr eaLnBrk="1" hangingPunct="1"/>
            <a:endParaRPr lang="en-US" smtClean="0"/>
          </a:p>
          <a:p>
            <a:pPr eaLnBrk="1" hangingPunct="1"/>
            <a:endParaRPr lang="en-US" smtClean="0"/>
          </a:p>
        </p:txBody>
      </p:sp>
      <p:sp>
        <p:nvSpPr>
          <p:cNvPr id="41987" name="TextBox 8"/>
          <p:cNvSpPr txBox="1">
            <a:spLocks noChangeArrowheads="1"/>
          </p:cNvSpPr>
          <p:nvPr/>
        </p:nvSpPr>
        <p:spPr bwMode="auto">
          <a:xfrm>
            <a:off x="533400" y="838200"/>
            <a:ext cx="7315200" cy="523875"/>
          </a:xfrm>
          <a:prstGeom prst="rect">
            <a:avLst/>
          </a:prstGeom>
          <a:noFill/>
          <a:ln w="9525">
            <a:noFill/>
            <a:miter lim="800000"/>
            <a:headEnd/>
            <a:tailEnd/>
          </a:ln>
        </p:spPr>
        <p:txBody>
          <a:bodyPr>
            <a:spAutoFit/>
          </a:bodyPr>
          <a:lstStyle/>
          <a:p>
            <a:r>
              <a:rPr lang="en-US" sz="2800" b="0">
                <a:solidFill>
                  <a:schemeClr val="bg1"/>
                </a:solidFill>
                <a:latin typeface="GungsuhChe" pitchFamily="49" charset="-127"/>
              </a:rPr>
              <a:t>Consider this perspective...</a:t>
            </a:r>
          </a:p>
        </p:txBody>
      </p:sp>
      <p:sp>
        <p:nvSpPr>
          <p:cNvPr id="7" name="TextBox 6"/>
          <p:cNvSpPr txBox="1"/>
          <p:nvPr/>
        </p:nvSpPr>
        <p:spPr>
          <a:xfrm>
            <a:off x="533400" y="1524000"/>
            <a:ext cx="8305800" cy="5170488"/>
          </a:xfrm>
          <a:prstGeom prst="rect">
            <a:avLst/>
          </a:prstGeom>
          <a:noFill/>
        </p:spPr>
        <p:txBody>
          <a:bodyPr>
            <a:spAutoFit/>
          </a:bodyPr>
          <a:lstStyle/>
          <a:p>
            <a:pPr fontAlgn="auto">
              <a:spcBef>
                <a:spcPts val="0"/>
              </a:spcBef>
              <a:spcAft>
                <a:spcPts val="0"/>
              </a:spcAft>
              <a:defRPr/>
            </a:pPr>
            <a:r>
              <a:rPr lang="en-US" b="0" dirty="0">
                <a:solidFill>
                  <a:schemeClr val="bg1">
                    <a:lumMod val="95000"/>
                  </a:schemeClr>
                </a:solidFill>
                <a:latin typeface="+mn-lt"/>
              </a:rPr>
              <a:t>A biological comparison…</a:t>
            </a:r>
          </a:p>
          <a:p>
            <a:pPr fontAlgn="auto">
              <a:spcBef>
                <a:spcPts val="0"/>
              </a:spcBef>
              <a:spcAft>
                <a:spcPts val="0"/>
              </a:spcAft>
              <a:defRPr/>
            </a:pPr>
            <a:r>
              <a:rPr lang="en-US" dirty="0">
                <a:solidFill>
                  <a:schemeClr val="bg1">
                    <a:lumMod val="95000"/>
                  </a:schemeClr>
                </a:solidFill>
                <a:latin typeface="+mn-lt"/>
              </a:rPr>
              <a:t>Body Temperature Regulation</a:t>
            </a:r>
          </a:p>
          <a:p>
            <a:pPr fontAlgn="auto">
              <a:spcBef>
                <a:spcPts val="0"/>
              </a:spcBef>
              <a:spcAft>
                <a:spcPts val="0"/>
              </a:spcAft>
              <a:defRPr/>
            </a:pPr>
            <a:r>
              <a:rPr lang="en-US" b="0" dirty="0">
                <a:solidFill>
                  <a:schemeClr val="bg1">
                    <a:lumMod val="95000"/>
                  </a:schemeClr>
                </a:solidFill>
                <a:latin typeface="+mn-lt"/>
              </a:rPr>
              <a:t>Human life is only compatible </a:t>
            </a:r>
          </a:p>
          <a:p>
            <a:pPr fontAlgn="auto">
              <a:spcBef>
                <a:spcPts val="0"/>
              </a:spcBef>
              <a:spcAft>
                <a:spcPts val="0"/>
              </a:spcAft>
              <a:defRPr/>
            </a:pPr>
            <a:r>
              <a:rPr lang="en-US" b="0" dirty="0">
                <a:solidFill>
                  <a:schemeClr val="bg1">
                    <a:lumMod val="95000"/>
                  </a:schemeClr>
                </a:solidFill>
                <a:latin typeface="+mn-lt"/>
              </a:rPr>
              <a:t>with a narrow range of temperatures: </a:t>
            </a:r>
          </a:p>
          <a:p>
            <a:pPr fontAlgn="auto">
              <a:spcBef>
                <a:spcPts val="0"/>
              </a:spcBef>
              <a:spcAft>
                <a:spcPts val="0"/>
              </a:spcAft>
              <a:defRPr/>
            </a:pPr>
            <a:endParaRPr lang="en-US" b="0" dirty="0">
              <a:solidFill>
                <a:schemeClr val="bg1">
                  <a:lumMod val="95000"/>
                </a:schemeClr>
              </a:solidFill>
              <a:latin typeface="+mn-lt"/>
            </a:endParaRPr>
          </a:p>
          <a:p>
            <a:pPr fontAlgn="auto">
              <a:spcBef>
                <a:spcPts val="0"/>
              </a:spcBef>
              <a:spcAft>
                <a:spcPts val="0"/>
              </a:spcAft>
              <a:defRPr/>
            </a:pPr>
            <a:endParaRPr lang="en-US" b="0" dirty="0">
              <a:solidFill>
                <a:schemeClr val="bg1"/>
              </a:solidFill>
              <a:latin typeface="+mn-lt"/>
            </a:endParaRPr>
          </a:p>
          <a:p>
            <a:pPr fontAlgn="auto">
              <a:spcBef>
                <a:spcPts val="0"/>
              </a:spcBef>
              <a:spcAft>
                <a:spcPts val="0"/>
              </a:spcAft>
              <a:defRPr/>
            </a:pPr>
            <a:endParaRPr lang="en-US" b="0" dirty="0">
              <a:solidFill>
                <a:schemeClr val="bg1"/>
              </a:solidFill>
              <a:latin typeface="+mn-lt"/>
            </a:endParaRPr>
          </a:p>
          <a:p>
            <a:pPr fontAlgn="auto">
              <a:spcBef>
                <a:spcPts val="0"/>
              </a:spcBef>
              <a:spcAft>
                <a:spcPts val="0"/>
              </a:spcAft>
              <a:defRPr/>
            </a:pPr>
            <a:endParaRPr lang="en-US" b="0" dirty="0">
              <a:solidFill>
                <a:schemeClr val="bg1"/>
              </a:solidFill>
              <a:latin typeface="+mn-lt"/>
            </a:endParaRPr>
          </a:p>
          <a:p>
            <a:pPr fontAlgn="auto">
              <a:spcBef>
                <a:spcPts val="0"/>
              </a:spcBef>
              <a:spcAft>
                <a:spcPts val="0"/>
              </a:spcAft>
              <a:defRPr/>
            </a:pPr>
            <a:r>
              <a:rPr lang="en-US" sz="2400" dirty="0">
                <a:solidFill>
                  <a:schemeClr val="bg1"/>
                </a:solidFill>
                <a:latin typeface="+mn-lt"/>
              </a:rPr>
              <a:t>Temperature (</a:t>
            </a:r>
            <a:r>
              <a:rPr lang="en-US" sz="2400" baseline="30000" dirty="0">
                <a:solidFill>
                  <a:schemeClr val="bg1"/>
                </a:solidFill>
                <a:latin typeface="+mn-lt"/>
              </a:rPr>
              <a:t>o</a:t>
            </a:r>
            <a:r>
              <a:rPr lang="en-US" sz="2400" dirty="0">
                <a:solidFill>
                  <a:schemeClr val="bg1"/>
                </a:solidFill>
                <a:latin typeface="+mn-lt"/>
              </a:rPr>
              <a:t>C)</a:t>
            </a:r>
            <a:r>
              <a:rPr lang="en-US" sz="2400" b="0" dirty="0">
                <a:solidFill>
                  <a:schemeClr val="bg1"/>
                </a:solidFill>
                <a:latin typeface="+mn-lt"/>
              </a:rPr>
              <a:t>     		 </a:t>
            </a:r>
            <a:r>
              <a:rPr lang="en-US" sz="2400" dirty="0">
                <a:solidFill>
                  <a:schemeClr val="bg1"/>
                </a:solidFill>
                <a:latin typeface="+mn-lt"/>
              </a:rPr>
              <a:t>Symptoms</a:t>
            </a:r>
            <a:endParaRPr lang="en-US" sz="2400" b="0" dirty="0">
              <a:solidFill>
                <a:schemeClr val="bg1"/>
              </a:solidFill>
              <a:latin typeface="+mn-lt"/>
            </a:endParaRPr>
          </a:p>
          <a:p>
            <a:pPr fontAlgn="auto">
              <a:spcBef>
                <a:spcPts val="0"/>
              </a:spcBef>
              <a:spcAft>
                <a:spcPts val="0"/>
              </a:spcAft>
              <a:defRPr/>
            </a:pPr>
            <a:r>
              <a:rPr lang="en-US" sz="2400" b="0" dirty="0">
                <a:solidFill>
                  <a:schemeClr val="bg1"/>
                </a:solidFill>
                <a:latin typeface="+mn-lt"/>
              </a:rPr>
              <a:t>	28		muscle failure</a:t>
            </a:r>
          </a:p>
          <a:p>
            <a:pPr fontAlgn="auto">
              <a:spcBef>
                <a:spcPts val="0"/>
              </a:spcBef>
              <a:spcAft>
                <a:spcPts val="0"/>
              </a:spcAft>
              <a:defRPr/>
            </a:pPr>
            <a:r>
              <a:rPr lang="en-US" sz="2400" b="0" dirty="0">
                <a:solidFill>
                  <a:schemeClr val="bg1"/>
                </a:solidFill>
                <a:latin typeface="+mn-lt"/>
              </a:rPr>
              <a:t>	30		loss of body temp. control</a:t>
            </a:r>
          </a:p>
          <a:p>
            <a:pPr fontAlgn="auto">
              <a:spcBef>
                <a:spcPts val="0"/>
              </a:spcBef>
              <a:spcAft>
                <a:spcPts val="0"/>
              </a:spcAft>
              <a:defRPr/>
            </a:pPr>
            <a:r>
              <a:rPr lang="en-US" sz="2400" b="0" dirty="0">
                <a:solidFill>
                  <a:schemeClr val="bg1"/>
                </a:solidFill>
                <a:latin typeface="+mn-lt"/>
              </a:rPr>
              <a:t>	33		loss of consciousness</a:t>
            </a:r>
          </a:p>
          <a:p>
            <a:pPr fontAlgn="auto">
              <a:spcBef>
                <a:spcPts val="0"/>
              </a:spcBef>
              <a:spcAft>
                <a:spcPts val="0"/>
              </a:spcAft>
              <a:defRPr/>
            </a:pPr>
            <a:r>
              <a:rPr lang="en-US" sz="2400" b="0" dirty="0">
                <a:solidFill>
                  <a:schemeClr val="bg1"/>
                </a:solidFill>
                <a:latin typeface="+mn-lt"/>
              </a:rPr>
              <a:t>	</a:t>
            </a:r>
            <a:r>
              <a:rPr lang="en-US" sz="2400" b="0" dirty="0">
                <a:solidFill>
                  <a:srgbClr val="FFC000"/>
                </a:solidFill>
                <a:latin typeface="+mn-lt"/>
              </a:rPr>
              <a:t>37		normal</a:t>
            </a:r>
          </a:p>
          <a:p>
            <a:pPr fontAlgn="auto">
              <a:spcBef>
                <a:spcPts val="0"/>
              </a:spcBef>
              <a:spcAft>
                <a:spcPts val="0"/>
              </a:spcAft>
              <a:defRPr/>
            </a:pPr>
            <a:r>
              <a:rPr lang="en-US" sz="2400" b="0" dirty="0">
                <a:solidFill>
                  <a:schemeClr val="bg1"/>
                </a:solidFill>
                <a:latin typeface="+mn-lt"/>
              </a:rPr>
              <a:t>	42		central nervous system breakdown</a:t>
            </a:r>
          </a:p>
          <a:p>
            <a:pPr fontAlgn="auto">
              <a:spcBef>
                <a:spcPts val="0"/>
              </a:spcBef>
              <a:spcAft>
                <a:spcPts val="0"/>
              </a:spcAft>
              <a:defRPr/>
            </a:pPr>
            <a:r>
              <a:rPr lang="en-US" sz="2400" b="0" dirty="0">
                <a:solidFill>
                  <a:schemeClr val="bg1"/>
                </a:solidFill>
                <a:latin typeface="+mn-lt"/>
              </a:rPr>
              <a:t>	44		</a:t>
            </a:r>
            <a:r>
              <a:rPr lang="en-US" sz="2000" b="0" dirty="0">
                <a:solidFill>
                  <a:schemeClr val="bg1"/>
                </a:solidFill>
                <a:latin typeface="+mn-lt"/>
              </a:rPr>
              <a:t>death by irreversible protein damage</a:t>
            </a:r>
            <a:endParaRPr lang="en-US" sz="2400" b="0" dirty="0">
              <a:solidFill>
                <a:schemeClr val="bg1"/>
              </a:solidFill>
              <a:latin typeface="+mn-lt"/>
            </a:endParaRPr>
          </a:p>
          <a:p>
            <a:pPr fontAlgn="auto">
              <a:spcBef>
                <a:spcPts val="0"/>
              </a:spcBef>
              <a:spcAft>
                <a:spcPts val="0"/>
              </a:spcAft>
              <a:defRPr/>
            </a:pPr>
            <a:endParaRPr lang="en-US" b="0" dirty="0">
              <a:solidFill>
                <a:schemeClr val="bg1">
                  <a:lumMod val="95000"/>
                </a:schemeClr>
              </a:solidFill>
              <a:latin typeface="+mn-lt"/>
            </a:endParaRPr>
          </a:p>
        </p:txBody>
      </p:sp>
      <p:pic>
        <p:nvPicPr>
          <p:cNvPr id="41989" name="Picture 3"/>
          <p:cNvPicPr>
            <a:picLocks noChangeAspect="1" noChangeArrowheads="1"/>
          </p:cNvPicPr>
          <p:nvPr/>
        </p:nvPicPr>
        <p:blipFill>
          <a:blip r:embed="rId2"/>
          <a:srcRect/>
          <a:stretch>
            <a:fillRect/>
          </a:stretch>
        </p:blipFill>
        <p:spPr bwMode="auto">
          <a:xfrm>
            <a:off x="6781800" y="838200"/>
            <a:ext cx="2052638" cy="3081338"/>
          </a:xfrm>
          <a:prstGeom prst="rect">
            <a:avLst/>
          </a:prstGeom>
          <a:noFill/>
          <a:ln w="9525">
            <a:noFill/>
            <a:miter lim="800000"/>
            <a:headEnd/>
            <a:tailEnd/>
          </a:ln>
        </p:spPr>
      </p:pic>
      <p:pic>
        <p:nvPicPr>
          <p:cNvPr id="41990" name="Picture 4"/>
          <p:cNvPicPr>
            <a:picLocks noChangeAspect="1" noChangeArrowheads="1"/>
          </p:cNvPicPr>
          <p:nvPr/>
        </p:nvPicPr>
        <p:blipFill>
          <a:blip r:embed="rId3"/>
          <a:srcRect/>
          <a:stretch>
            <a:fillRect/>
          </a:stretch>
        </p:blipFill>
        <p:spPr bwMode="auto">
          <a:xfrm>
            <a:off x="5048250" y="1498600"/>
            <a:ext cx="1504950" cy="200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idx="4294967295"/>
          </p:nvPr>
        </p:nvSpPr>
        <p:spPr>
          <a:xfrm>
            <a:off x="457200" y="-228600"/>
            <a:ext cx="8229600" cy="1143000"/>
          </a:xfrm>
        </p:spPr>
        <p:txBody>
          <a:bodyPr/>
          <a:lstStyle/>
          <a:p>
            <a:pPr eaLnBrk="1" hangingPunct="1"/>
            <a:r>
              <a:rPr lang="en-US" smtClean="0">
                <a:solidFill>
                  <a:srgbClr val="C4BD97"/>
                </a:solidFill>
              </a:rPr>
              <a:t>energy: T scales</a:t>
            </a:r>
          </a:p>
        </p:txBody>
      </p:sp>
      <p:sp>
        <p:nvSpPr>
          <p:cNvPr id="43010" name="Content Placeholder 2"/>
          <p:cNvSpPr>
            <a:spLocks noGrp="1"/>
          </p:cNvSpPr>
          <p:nvPr>
            <p:ph idx="4294967295"/>
          </p:nvPr>
        </p:nvSpPr>
        <p:spPr>
          <a:xfrm>
            <a:off x="457200" y="838200"/>
            <a:ext cx="8229600" cy="4525963"/>
          </a:xfrm>
        </p:spPr>
        <p:txBody>
          <a:bodyPr/>
          <a:lstStyle/>
          <a:p>
            <a:pPr eaLnBrk="1" hangingPunct="1"/>
            <a:endParaRPr lang="en-US" smtClean="0">
              <a:solidFill>
                <a:schemeClr val="bg2"/>
              </a:solidFill>
            </a:endParaRPr>
          </a:p>
          <a:p>
            <a:pPr eaLnBrk="1" hangingPunct="1"/>
            <a:endParaRPr lang="en-US" smtClean="0">
              <a:solidFill>
                <a:schemeClr val="bg2"/>
              </a:solidFill>
            </a:endParaRPr>
          </a:p>
        </p:txBody>
      </p:sp>
      <p:sp>
        <p:nvSpPr>
          <p:cNvPr id="67588" name="TextBox 8"/>
          <p:cNvSpPr txBox="1">
            <a:spLocks noChangeArrowheads="1"/>
          </p:cNvSpPr>
          <p:nvPr/>
        </p:nvSpPr>
        <p:spPr bwMode="auto">
          <a:xfrm>
            <a:off x="533400" y="838200"/>
            <a:ext cx="8229600" cy="5764213"/>
          </a:xfrm>
          <a:prstGeom prst="rect">
            <a:avLst/>
          </a:prstGeom>
          <a:noFill/>
          <a:ln w="9525">
            <a:noFill/>
            <a:miter lim="800000"/>
            <a:headEnd/>
            <a:tailEnd/>
          </a:ln>
        </p:spPr>
        <p:txBody>
          <a:bodyPr>
            <a:spAutoFit/>
          </a:bodyPr>
          <a:lstStyle/>
          <a:p>
            <a:r>
              <a:rPr lang="en-US" sz="2800" b="0">
                <a:solidFill>
                  <a:schemeClr val="bg2"/>
                </a:solidFill>
                <a:latin typeface="GungsuhChe" pitchFamily="49" charset="-127"/>
              </a:rPr>
              <a:t>Is what we feel different from </a:t>
            </a:r>
          </a:p>
          <a:p>
            <a:r>
              <a:rPr lang="en-US" sz="2800" b="0">
                <a:solidFill>
                  <a:schemeClr val="bg2"/>
                </a:solidFill>
                <a:latin typeface="GungsuhChe" pitchFamily="49" charset="-127"/>
              </a:rPr>
              <a:t>reality?...</a:t>
            </a:r>
          </a:p>
          <a:p>
            <a:endParaRPr lang="en-US" sz="2800" b="0">
              <a:solidFill>
                <a:schemeClr val="bg2"/>
              </a:solidFill>
              <a:latin typeface="GungsuhChe" pitchFamily="49" charset="-127"/>
            </a:endParaRPr>
          </a:p>
          <a:p>
            <a:pPr>
              <a:buFontTx/>
              <a:buChar char="•"/>
            </a:pPr>
            <a:r>
              <a:rPr lang="en-US" sz="2000" b="0">
                <a:solidFill>
                  <a:schemeClr val="bg2"/>
                </a:solidFill>
              </a:rPr>
              <a:t>Relative humidity is the ratio of the current absolute humidity to the highest possible absolute humidity (which depends on the current air temperature).</a:t>
            </a:r>
            <a:r>
              <a:rPr lang="en-US" b="0">
                <a:solidFill>
                  <a:schemeClr val="bg2"/>
                </a:solidFill>
              </a:rPr>
              <a:t> </a:t>
            </a:r>
            <a:r>
              <a:rPr lang="en-US" sz="1600" b="0">
                <a:solidFill>
                  <a:schemeClr val="bg2"/>
                </a:solidFill>
              </a:rPr>
              <a:t>A reading of 100 percent relative humidity means that the air is totally saturated with water vapor and cannot hold any more, creating the possibility of rain.</a:t>
            </a:r>
          </a:p>
          <a:p>
            <a:endParaRPr lang="en-US" b="0">
              <a:solidFill>
                <a:schemeClr val="bg2"/>
              </a:solidFill>
            </a:endParaRPr>
          </a:p>
          <a:p>
            <a:pPr>
              <a:buFontTx/>
              <a:buChar char="•"/>
            </a:pPr>
            <a:r>
              <a:rPr lang="en-US" b="0">
                <a:solidFill>
                  <a:schemeClr val="bg2"/>
                </a:solidFill>
              </a:rPr>
              <a:t> </a:t>
            </a:r>
            <a:r>
              <a:rPr lang="en-US" sz="2000" b="0">
                <a:solidFill>
                  <a:schemeClr val="bg2"/>
                </a:solidFill>
              </a:rPr>
              <a:t>Humans are very sensitive to humidity, as the skin relies on the air to get rid of moisture. The process of </a:t>
            </a:r>
            <a:r>
              <a:rPr lang="en-US" sz="2000" b="0">
                <a:solidFill>
                  <a:schemeClr val="bg2"/>
                </a:solidFill>
                <a:hlinkClick r:id="rId2"/>
              </a:rPr>
              <a:t>sweating</a:t>
            </a:r>
            <a:r>
              <a:rPr lang="en-US" sz="2000" b="0">
                <a:solidFill>
                  <a:schemeClr val="bg2"/>
                </a:solidFill>
              </a:rPr>
              <a:t> is your body's attempt to keep cool and maintain its current temperature.</a:t>
            </a:r>
            <a:r>
              <a:rPr lang="en-US" b="0">
                <a:solidFill>
                  <a:schemeClr val="bg2"/>
                </a:solidFill>
              </a:rPr>
              <a:t> </a:t>
            </a:r>
            <a:r>
              <a:rPr lang="en-US" sz="1600" b="0">
                <a:solidFill>
                  <a:schemeClr val="bg2"/>
                </a:solidFill>
              </a:rPr>
              <a:t>If the air is at 100-percent relative humidity…		If the relative humidity is low…</a:t>
            </a:r>
          </a:p>
          <a:p>
            <a:endParaRPr lang="en-US" b="0">
              <a:solidFill>
                <a:schemeClr val="bg2"/>
              </a:solidFill>
            </a:endParaRPr>
          </a:p>
          <a:p>
            <a:pPr>
              <a:buFontTx/>
              <a:buChar char="•"/>
            </a:pPr>
            <a:r>
              <a:rPr lang="en-US" sz="2000" b="0">
                <a:solidFill>
                  <a:schemeClr val="bg2"/>
                </a:solidFill>
              </a:rPr>
              <a:t>For example, if the air temperature is 75 degrees Fahrenheit (24 degrees Celsius) and the relative humidity is zero percent, the air temperature feels like 69 degrees Fahrenheit (21 C) to our bodies. If the air temperature is 75 degrees Fahrenheit (24 C) and the relative humidity is 100 percent, we feel like it's 80 degrees (27 C) out. </a:t>
            </a:r>
          </a:p>
        </p:txBody>
      </p:sp>
      <p:pic>
        <p:nvPicPr>
          <p:cNvPr id="43012" name="Picture 3"/>
          <p:cNvPicPr>
            <a:picLocks noChangeAspect="1" noChangeArrowheads="1"/>
          </p:cNvPicPr>
          <p:nvPr/>
        </p:nvPicPr>
        <p:blipFill>
          <a:blip r:embed="rId3"/>
          <a:srcRect/>
          <a:stretch>
            <a:fillRect/>
          </a:stretch>
        </p:blipFill>
        <p:spPr bwMode="auto">
          <a:xfrm>
            <a:off x="7645400" y="304800"/>
            <a:ext cx="1268413" cy="1905000"/>
          </a:xfrm>
          <a:prstGeom prst="rect">
            <a:avLst/>
          </a:prstGeom>
          <a:noFill/>
          <a:ln w="9525">
            <a:noFill/>
            <a:miter lim="800000"/>
            <a:headEnd/>
            <a:tailEnd/>
          </a:ln>
        </p:spPr>
      </p:pic>
      <p:sp>
        <p:nvSpPr>
          <p:cNvPr id="67592" name="Text Box 8"/>
          <p:cNvSpPr txBox="1">
            <a:spLocks noChangeArrowheads="1"/>
          </p:cNvSpPr>
          <p:nvPr/>
        </p:nvSpPr>
        <p:spPr bwMode="auto">
          <a:xfrm>
            <a:off x="7620000" y="552450"/>
            <a:ext cx="1219200" cy="1581150"/>
          </a:xfrm>
          <a:prstGeom prst="rect">
            <a:avLst/>
          </a:prstGeom>
          <a:solidFill>
            <a:schemeClr val="bg2">
              <a:alpha val="59999"/>
            </a:schemeClr>
          </a:solidFill>
          <a:ln w="9525">
            <a:noFill/>
            <a:miter lim="800000"/>
            <a:headEnd/>
            <a:tailEnd/>
          </a:ln>
        </p:spPr>
        <p:txBody>
          <a:bodyPr>
            <a:spAutoFit/>
          </a:bodyPr>
          <a:lstStyle/>
          <a:p>
            <a:pPr algn="ctr"/>
            <a:r>
              <a:rPr lang="en-US" sz="1400" b="0">
                <a:solidFill>
                  <a:srgbClr val="452D1B"/>
                </a:solidFill>
              </a:rPr>
              <a:t>People tend to feel most comfortable at a relative humidity of about 45 percent.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588">
                                            <p:txEl>
                                              <p:pRg st="0" end="0"/>
                                            </p:txEl>
                                          </p:spTgt>
                                        </p:tgtEl>
                                        <p:attrNameLst>
                                          <p:attrName>style.visibility</p:attrName>
                                        </p:attrNameLst>
                                      </p:cBhvr>
                                      <p:to>
                                        <p:strVal val="visible"/>
                                      </p:to>
                                    </p:set>
                                    <p:animEffect transition="in" filter="fade">
                                      <p:cBhvr>
                                        <p:cTn id="7" dur="2000"/>
                                        <p:tgtEl>
                                          <p:spTgt spid="675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7588">
                                            <p:txEl>
                                              <p:pRg st="1" end="1"/>
                                            </p:txEl>
                                          </p:spTgt>
                                        </p:tgtEl>
                                        <p:attrNameLst>
                                          <p:attrName>style.visibility</p:attrName>
                                        </p:attrNameLst>
                                      </p:cBhvr>
                                      <p:to>
                                        <p:strVal val="visible"/>
                                      </p:to>
                                    </p:set>
                                    <p:animEffect transition="in" filter="fade">
                                      <p:cBhvr>
                                        <p:cTn id="12" dur="2000"/>
                                        <p:tgtEl>
                                          <p:spTgt spid="6758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7588">
                                            <p:txEl>
                                              <p:pRg st="3" end="3"/>
                                            </p:txEl>
                                          </p:spTgt>
                                        </p:tgtEl>
                                        <p:attrNameLst>
                                          <p:attrName>style.visibility</p:attrName>
                                        </p:attrNameLst>
                                      </p:cBhvr>
                                      <p:to>
                                        <p:strVal val="visible"/>
                                      </p:to>
                                    </p:set>
                                    <p:animEffect transition="in" filter="fade">
                                      <p:cBhvr>
                                        <p:cTn id="17" dur="2000"/>
                                        <p:tgtEl>
                                          <p:spTgt spid="6758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7588">
                                            <p:txEl>
                                              <p:pRg st="5" end="5"/>
                                            </p:txEl>
                                          </p:spTgt>
                                        </p:tgtEl>
                                        <p:attrNameLst>
                                          <p:attrName>style.visibility</p:attrName>
                                        </p:attrNameLst>
                                      </p:cBhvr>
                                      <p:to>
                                        <p:strVal val="visible"/>
                                      </p:to>
                                    </p:set>
                                    <p:animEffect transition="in" filter="fade">
                                      <p:cBhvr>
                                        <p:cTn id="22" dur="2000"/>
                                        <p:tgtEl>
                                          <p:spTgt spid="67588">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7588">
                                            <p:txEl>
                                              <p:pRg st="7" end="7"/>
                                            </p:txEl>
                                          </p:spTgt>
                                        </p:tgtEl>
                                        <p:attrNameLst>
                                          <p:attrName>style.visibility</p:attrName>
                                        </p:attrNameLst>
                                      </p:cBhvr>
                                      <p:to>
                                        <p:strVal val="visible"/>
                                      </p:to>
                                    </p:set>
                                    <p:animEffect transition="in" filter="fade">
                                      <p:cBhvr>
                                        <p:cTn id="27" dur="2000"/>
                                        <p:tgtEl>
                                          <p:spTgt spid="67588">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7592"/>
                                        </p:tgtEl>
                                        <p:attrNameLst>
                                          <p:attrName>style.visibility</p:attrName>
                                        </p:attrNameLst>
                                      </p:cBhvr>
                                      <p:to>
                                        <p:strVal val="visible"/>
                                      </p:to>
                                    </p:set>
                                    <p:animEffect transition="in" filter="dissolve">
                                      <p:cBhvr>
                                        <p:cTn id="32" dur="500"/>
                                        <p:tgtEl>
                                          <p:spTgt spid="67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build="p"/>
      <p:bldP spid="6759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rtlCol="0">
            <a:normAutofit/>
          </a:bodyPr>
          <a:lstStyle/>
          <a:p>
            <a:pPr eaLnBrk="1" fontAlgn="auto" hangingPunct="1">
              <a:spcAft>
                <a:spcPts val="0"/>
              </a:spcAft>
              <a:defRPr/>
            </a:pPr>
            <a:r>
              <a:rPr lang="en-US" dirty="0"/>
              <a:t>e</a:t>
            </a:r>
            <a:r>
              <a:rPr lang="en-US" dirty="0" smtClean="0"/>
              <a:t>nergy: heat units</a:t>
            </a:r>
            <a:endParaRPr lang="en-US" dirty="0"/>
          </a:p>
        </p:txBody>
      </p:sp>
      <p:sp>
        <p:nvSpPr>
          <p:cNvPr id="44034" name="Content Placeholder 2"/>
          <p:cNvSpPr>
            <a:spLocks noGrp="1"/>
          </p:cNvSpPr>
          <p:nvPr>
            <p:ph idx="1"/>
          </p:nvPr>
        </p:nvSpPr>
        <p:spPr>
          <a:xfrm>
            <a:off x="457200" y="838200"/>
            <a:ext cx="8229600" cy="838200"/>
          </a:xfrm>
        </p:spPr>
        <p:txBody>
          <a:bodyPr/>
          <a:lstStyle/>
          <a:p>
            <a:pPr eaLnBrk="1" hangingPunct="1"/>
            <a:endParaRPr lang="en-US" smtClean="0"/>
          </a:p>
          <a:p>
            <a:pPr eaLnBrk="1" hangingPunct="1"/>
            <a:endParaRPr lang="en-US" smtClean="0"/>
          </a:p>
        </p:txBody>
      </p:sp>
      <p:sp>
        <p:nvSpPr>
          <p:cNvPr id="9" name="TextBox 8"/>
          <p:cNvSpPr txBox="1">
            <a:spLocks noChangeArrowheads="1"/>
          </p:cNvSpPr>
          <p:nvPr/>
        </p:nvSpPr>
        <p:spPr bwMode="auto">
          <a:xfrm>
            <a:off x="533400" y="838200"/>
            <a:ext cx="7315200" cy="954088"/>
          </a:xfrm>
          <a:prstGeom prst="rect">
            <a:avLst/>
          </a:prstGeom>
          <a:noFill/>
          <a:ln w="9525">
            <a:noFill/>
            <a:miter lim="800000"/>
            <a:headEnd/>
            <a:tailEnd/>
          </a:ln>
        </p:spPr>
        <p:txBody>
          <a:bodyPr>
            <a:spAutoFit/>
          </a:bodyPr>
          <a:lstStyle/>
          <a:p>
            <a:r>
              <a:rPr lang="en-US" sz="2800" b="0">
                <a:solidFill>
                  <a:schemeClr val="bg1"/>
                </a:solidFill>
                <a:latin typeface="GungsuhChe" pitchFamily="49" charset="-127"/>
              </a:rPr>
              <a:t>What is it?...</a:t>
            </a:r>
          </a:p>
          <a:p>
            <a:r>
              <a:rPr lang="en-US" sz="2800" b="0">
                <a:solidFill>
                  <a:schemeClr val="bg1"/>
                </a:solidFill>
                <a:latin typeface="GungsuhChe" pitchFamily="49" charset="-127"/>
              </a:rPr>
              <a:t>			What is a Calorie?</a:t>
            </a:r>
          </a:p>
        </p:txBody>
      </p:sp>
      <p:pic>
        <p:nvPicPr>
          <p:cNvPr id="43011" name="Picture 3"/>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152400" y="2133600"/>
            <a:ext cx="7129463" cy="3886200"/>
          </a:xfrm>
          <a:prstGeom prst="rect">
            <a:avLst/>
          </a:prstGeom>
          <a:noFill/>
          <a:ln w="9525">
            <a:noFill/>
            <a:miter lim="800000"/>
            <a:headEnd/>
            <a:tailEnd/>
          </a:ln>
        </p:spPr>
      </p:pic>
      <p:pic>
        <p:nvPicPr>
          <p:cNvPr id="43012" name="Picture 4"/>
          <p:cNvPicPr>
            <a:picLocks noChangeAspect="1" noChangeArrowheads="1"/>
          </p:cNvPicPr>
          <p:nvPr/>
        </p:nvPicPr>
        <p:blipFill>
          <a:blip r:embed="rId3"/>
          <a:srcRect/>
          <a:stretch>
            <a:fillRect/>
          </a:stretch>
        </p:blipFill>
        <p:spPr bwMode="auto">
          <a:xfrm>
            <a:off x="685800" y="1905000"/>
            <a:ext cx="4191000" cy="4598988"/>
          </a:xfrm>
          <a:prstGeom prst="rect">
            <a:avLst/>
          </a:prstGeom>
          <a:noFill/>
          <a:ln w="9525">
            <a:noFill/>
            <a:miter lim="800000"/>
            <a:headEnd/>
            <a:tailEnd/>
          </a:ln>
        </p:spPr>
      </p:pic>
      <p:pic>
        <p:nvPicPr>
          <p:cNvPr id="45058" name="Picture 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7239000" y="685800"/>
            <a:ext cx="1905000" cy="1905000"/>
          </a:xfrm>
          <a:prstGeom prst="rect">
            <a:avLst/>
          </a:prstGeom>
          <a:noFill/>
          <a:ln w="9525">
            <a:noFill/>
            <a:miter lim="800000"/>
            <a:headEnd/>
            <a:tailEnd/>
          </a:ln>
        </p:spPr>
      </p:pic>
      <p:sp>
        <p:nvSpPr>
          <p:cNvPr id="8" name="TextBox 7"/>
          <p:cNvSpPr txBox="1"/>
          <p:nvPr/>
        </p:nvSpPr>
        <p:spPr>
          <a:xfrm>
            <a:off x="5486400" y="1981200"/>
            <a:ext cx="2514600" cy="523875"/>
          </a:xfrm>
          <a:prstGeom prst="rect">
            <a:avLst/>
          </a:prstGeom>
          <a:noFill/>
        </p:spPr>
        <p:txBody>
          <a:bodyPr>
            <a:spAutoFit/>
          </a:bodyPr>
          <a:lstStyle/>
          <a:p>
            <a:pPr fontAlgn="auto">
              <a:spcBef>
                <a:spcPts val="0"/>
              </a:spcBef>
              <a:spcAft>
                <a:spcPts val="0"/>
              </a:spcAft>
              <a:defRPr/>
            </a:pPr>
            <a:r>
              <a:rPr lang="en-US" sz="2800" b="0" dirty="0">
                <a:solidFill>
                  <a:schemeClr val="bg2">
                    <a:lumMod val="90000"/>
                  </a:schemeClr>
                </a:solidFill>
                <a:effectLst>
                  <a:outerShdw blurRad="38100" dist="38100" dir="2700000" algn="tl">
                    <a:srgbClr val="000000">
                      <a:alpha val="43137"/>
                    </a:srgbClr>
                  </a:outerShdw>
                </a:effectLst>
                <a:latin typeface="+mn-lt"/>
              </a:rPr>
              <a:t>25 Calories</a:t>
            </a:r>
          </a:p>
        </p:txBody>
      </p:sp>
      <p:pic>
        <p:nvPicPr>
          <p:cNvPr id="45059" name="Picture 3"/>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4876800" y="2514600"/>
            <a:ext cx="5715000" cy="3810000"/>
          </a:xfrm>
          <a:prstGeom prst="rect">
            <a:avLst/>
          </a:prstGeom>
          <a:noFill/>
          <a:ln w="9525">
            <a:noFill/>
            <a:miter lim="800000"/>
            <a:headEnd/>
            <a:tailEnd/>
          </a:ln>
        </p:spPr>
      </p:pic>
      <p:sp>
        <p:nvSpPr>
          <p:cNvPr id="10" name="TextBox 9"/>
          <p:cNvSpPr txBox="1"/>
          <p:nvPr/>
        </p:nvSpPr>
        <p:spPr>
          <a:xfrm>
            <a:off x="6019800" y="5943600"/>
            <a:ext cx="2514600" cy="523875"/>
          </a:xfrm>
          <a:prstGeom prst="rect">
            <a:avLst/>
          </a:prstGeom>
          <a:noFill/>
        </p:spPr>
        <p:txBody>
          <a:bodyPr>
            <a:spAutoFit/>
          </a:bodyPr>
          <a:lstStyle/>
          <a:p>
            <a:pPr fontAlgn="auto">
              <a:spcBef>
                <a:spcPts val="0"/>
              </a:spcBef>
              <a:spcAft>
                <a:spcPts val="0"/>
              </a:spcAft>
              <a:defRPr/>
            </a:pPr>
            <a:r>
              <a:rPr lang="en-US" sz="2800" b="0" dirty="0">
                <a:solidFill>
                  <a:schemeClr val="bg2">
                    <a:lumMod val="90000"/>
                  </a:schemeClr>
                </a:solidFill>
                <a:effectLst>
                  <a:outerShdw blurRad="38100" dist="38100" dir="2700000" algn="tl">
                    <a:srgbClr val="000000">
                      <a:alpha val="43137"/>
                    </a:srgbClr>
                  </a:outerShdw>
                </a:effectLst>
                <a:latin typeface="+mn-lt"/>
              </a:rPr>
              <a:t>170 Calories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012"/>
                                        </p:tgtEl>
                                        <p:attrNameLst>
                                          <p:attrName>style.visibility</p:attrName>
                                        </p:attrNameLst>
                                      </p:cBhvr>
                                      <p:to>
                                        <p:strVal val="visible"/>
                                      </p:to>
                                    </p:set>
                                    <p:animEffect transition="in" filter="fade">
                                      <p:cBhvr>
                                        <p:cTn id="7" dur="2000"/>
                                        <p:tgtEl>
                                          <p:spTgt spid="430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2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2000"/>
                                        <p:tgtEl>
                                          <p:spTgt spid="43012"/>
                                        </p:tgtEl>
                                      </p:cBhvr>
                                    </p:animEffect>
                                    <p:set>
                                      <p:cBhvr>
                                        <p:cTn id="17" dur="1" fill="hold">
                                          <p:stCondLst>
                                            <p:cond delay="1999"/>
                                          </p:stCondLst>
                                        </p:cTn>
                                        <p:tgtEl>
                                          <p:spTgt spid="430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011"/>
                                        </p:tgtEl>
                                        <p:attrNameLst>
                                          <p:attrName>style.visibility</p:attrName>
                                        </p:attrNameLst>
                                      </p:cBhvr>
                                      <p:to>
                                        <p:strVal val="visible"/>
                                      </p:to>
                                    </p:set>
                                    <p:animEffect transition="in" filter="fade">
                                      <p:cBhvr>
                                        <p:cTn id="22" dur="2000"/>
                                        <p:tgtEl>
                                          <p:spTgt spid="430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5058"/>
                                        </p:tgtEl>
                                        <p:attrNameLst>
                                          <p:attrName>style.visibility</p:attrName>
                                        </p:attrNameLst>
                                      </p:cBhvr>
                                      <p:to>
                                        <p:strVal val="visible"/>
                                      </p:to>
                                    </p:set>
                                    <p:animEffect transition="in" filter="fade">
                                      <p:cBhvr>
                                        <p:cTn id="27" dur="2000"/>
                                        <p:tgtEl>
                                          <p:spTgt spid="4505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5059"/>
                                        </p:tgtEl>
                                        <p:attrNameLst>
                                          <p:attrName>style.visibility</p:attrName>
                                        </p:attrNameLst>
                                      </p:cBhvr>
                                      <p:to>
                                        <p:strVal val="visible"/>
                                      </p:to>
                                    </p:set>
                                    <p:animEffect transition="in" filter="fade">
                                      <p:cBhvr>
                                        <p:cTn id="37" dur="2000"/>
                                        <p:tgtEl>
                                          <p:spTgt spid="4505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bldLvl="5"/>
      <p:bldP spid="8"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rtlCol="0">
            <a:normAutofit/>
          </a:bodyPr>
          <a:lstStyle/>
          <a:p>
            <a:pPr eaLnBrk="1" fontAlgn="auto" hangingPunct="1">
              <a:spcAft>
                <a:spcPts val="0"/>
              </a:spcAft>
              <a:defRPr/>
            </a:pPr>
            <a:r>
              <a:rPr lang="en-US" dirty="0"/>
              <a:t>e</a:t>
            </a:r>
            <a:r>
              <a:rPr lang="en-US" dirty="0" smtClean="0"/>
              <a:t>nergy: its forms</a:t>
            </a:r>
            <a:endParaRPr lang="en-US" dirty="0"/>
          </a:p>
        </p:txBody>
      </p:sp>
      <p:sp>
        <p:nvSpPr>
          <p:cNvPr id="5" name="TextBox 4"/>
          <p:cNvSpPr txBox="1"/>
          <p:nvPr/>
        </p:nvSpPr>
        <p:spPr>
          <a:xfrm>
            <a:off x="7620000" y="152400"/>
            <a:ext cx="1295400" cy="1200150"/>
          </a:xfrm>
          <a:prstGeom prst="rect">
            <a:avLst/>
          </a:prstGeom>
          <a:noFill/>
        </p:spPr>
        <p:txBody>
          <a:bodyPr>
            <a:spAutoFit/>
          </a:bodyPr>
          <a:lstStyle/>
          <a:p>
            <a:pPr algn="r" fontAlgn="auto">
              <a:spcBef>
                <a:spcPts val="0"/>
              </a:spcBef>
              <a:spcAft>
                <a:spcPts val="0"/>
              </a:spcAft>
              <a:defRPr/>
            </a:pPr>
            <a:r>
              <a:rPr lang="en-US" b="0" dirty="0">
                <a:solidFill>
                  <a:schemeClr val="accent2">
                    <a:lumMod val="60000"/>
                    <a:lumOff val="40000"/>
                  </a:schemeClr>
                </a:solidFill>
                <a:latin typeface="+mn-lt"/>
                <a:hlinkClick r:id="rId2" tooltip="20% renewable energy by 2020"/>
              </a:rPr>
              <a:t>20% renewable </a:t>
            </a:r>
            <a:r>
              <a:rPr lang="en-US" dirty="0">
                <a:solidFill>
                  <a:schemeClr val="accent2">
                    <a:lumMod val="60000"/>
                    <a:lumOff val="40000"/>
                  </a:schemeClr>
                </a:solidFill>
                <a:latin typeface="+mn-lt"/>
                <a:hlinkClick r:id="rId2" tooltip="20% renewable energy by 2020"/>
              </a:rPr>
              <a:t>energy</a:t>
            </a:r>
            <a:r>
              <a:rPr lang="en-US" b="0" dirty="0">
                <a:solidFill>
                  <a:schemeClr val="accent2">
                    <a:lumMod val="60000"/>
                    <a:lumOff val="40000"/>
                  </a:schemeClr>
                </a:solidFill>
                <a:latin typeface="+mn-lt"/>
                <a:hlinkClick r:id="rId2" tooltip="20% renewable energy by 2020"/>
              </a:rPr>
              <a:t> by 2020</a:t>
            </a:r>
            <a:endParaRPr lang="en-US" b="0" dirty="0">
              <a:solidFill>
                <a:schemeClr val="accent2">
                  <a:lumMod val="60000"/>
                  <a:lumOff val="40000"/>
                </a:schemeClr>
              </a:solidFill>
              <a:latin typeface="+mn-lt"/>
            </a:endParaRPr>
          </a:p>
        </p:txBody>
      </p:sp>
      <p:pic>
        <p:nvPicPr>
          <p:cNvPr id="16387" name="Picture 2"/>
          <p:cNvPicPr>
            <a:picLocks noChangeAspect="1" noChangeArrowheads="1"/>
          </p:cNvPicPr>
          <p:nvPr/>
        </p:nvPicPr>
        <p:blipFill>
          <a:blip r:embed="rId3"/>
          <a:srcRect/>
          <a:stretch>
            <a:fillRect/>
          </a:stretch>
        </p:blipFill>
        <p:spPr bwMode="auto">
          <a:xfrm>
            <a:off x="457200" y="1143000"/>
            <a:ext cx="4419600" cy="2071688"/>
          </a:xfrm>
          <a:prstGeom prst="rect">
            <a:avLst/>
          </a:prstGeom>
          <a:noFill/>
          <a:ln w="9525">
            <a:noFill/>
            <a:miter lim="800000"/>
            <a:headEnd/>
            <a:tailEnd/>
          </a:ln>
        </p:spPr>
      </p:pic>
      <p:pic>
        <p:nvPicPr>
          <p:cNvPr id="19459" name="Picture 3"/>
          <p:cNvPicPr>
            <a:picLocks noChangeAspect="1" noChangeArrowheads="1"/>
          </p:cNvPicPr>
          <p:nvPr/>
        </p:nvPicPr>
        <p:blipFill>
          <a:blip r:embed="rId4"/>
          <a:srcRect/>
          <a:stretch>
            <a:fillRect/>
          </a:stretch>
        </p:blipFill>
        <p:spPr bwMode="auto">
          <a:xfrm>
            <a:off x="5943600" y="2819400"/>
            <a:ext cx="2857500" cy="3733800"/>
          </a:xfrm>
          <a:prstGeom prst="rect">
            <a:avLst/>
          </a:prstGeom>
          <a:noFill/>
          <a:ln w="9525">
            <a:noFill/>
            <a:miter lim="800000"/>
            <a:headEnd/>
            <a:tailEnd/>
          </a:ln>
        </p:spPr>
      </p:pic>
      <p:pic>
        <p:nvPicPr>
          <p:cNvPr id="19460" name="Picture 4"/>
          <p:cNvPicPr>
            <a:picLocks noChangeAspect="1" noChangeArrowheads="1"/>
          </p:cNvPicPr>
          <p:nvPr/>
        </p:nvPicPr>
        <p:blipFill>
          <a:blip r:embed="rId5"/>
          <a:srcRect/>
          <a:stretch>
            <a:fillRect/>
          </a:stretch>
        </p:blipFill>
        <p:spPr bwMode="auto">
          <a:xfrm>
            <a:off x="381000" y="3886200"/>
            <a:ext cx="3048000" cy="2762250"/>
          </a:xfrm>
          <a:prstGeom prst="rect">
            <a:avLst/>
          </a:prstGeom>
          <a:noFill/>
          <a:ln w="9525">
            <a:noFill/>
            <a:miter lim="800000"/>
            <a:headEnd/>
            <a:tailEnd/>
          </a:ln>
        </p:spPr>
      </p:pic>
      <p:pic>
        <p:nvPicPr>
          <p:cNvPr id="19461" name="Picture 5"/>
          <p:cNvPicPr>
            <a:picLocks noChangeAspect="1" noChangeArrowheads="1"/>
          </p:cNvPicPr>
          <p:nvPr/>
        </p:nvPicPr>
        <p:blipFill>
          <a:blip r:embed="rId6"/>
          <a:srcRect/>
          <a:stretch>
            <a:fillRect/>
          </a:stretch>
        </p:blipFill>
        <p:spPr bwMode="auto">
          <a:xfrm>
            <a:off x="2667000" y="2209800"/>
            <a:ext cx="2695575" cy="4038600"/>
          </a:xfrm>
          <a:prstGeom prst="rect">
            <a:avLst/>
          </a:prstGeom>
          <a:noFill/>
          <a:ln w="9525">
            <a:noFill/>
            <a:miter lim="800000"/>
            <a:headEnd/>
            <a:tailEnd/>
          </a:ln>
        </p:spPr>
      </p:pic>
      <p:pic>
        <p:nvPicPr>
          <p:cNvPr id="19462" name="Picture 6"/>
          <p:cNvPicPr>
            <a:picLocks noChangeAspect="1" noChangeArrowheads="1"/>
          </p:cNvPicPr>
          <p:nvPr/>
        </p:nvPicPr>
        <p:blipFill>
          <a:blip r:embed="rId7"/>
          <a:srcRect/>
          <a:stretch>
            <a:fillRect/>
          </a:stretch>
        </p:blipFill>
        <p:spPr bwMode="auto">
          <a:xfrm>
            <a:off x="1100138" y="1490663"/>
            <a:ext cx="6943725" cy="3876675"/>
          </a:xfrm>
          <a:prstGeom prst="rect">
            <a:avLst/>
          </a:prstGeom>
          <a:noFill/>
          <a:ln w="9525">
            <a:noFill/>
            <a:miter lim="800000"/>
            <a:headEnd/>
            <a:tailEnd/>
          </a:ln>
        </p:spPr>
      </p:pic>
      <p:pic>
        <p:nvPicPr>
          <p:cNvPr id="19463" name="Picture 7"/>
          <p:cNvPicPr>
            <a:picLocks noChangeAspect="1" noChangeArrowheads="1"/>
          </p:cNvPicPr>
          <p:nvPr/>
        </p:nvPicPr>
        <p:blipFill>
          <a:blip r:embed="rId8"/>
          <a:srcRect/>
          <a:stretch>
            <a:fillRect/>
          </a:stretch>
        </p:blipFill>
        <p:spPr bwMode="auto">
          <a:xfrm>
            <a:off x="609600" y="1447800"/>
            <a:ext cx="7394575" cy="4924425"/>
          </a:xfrm>
          <a:prstGeom prst="rect">
            <a:avLst/>
          </a:prstGeom>
          <a:noFill/>
          <a:ln w="9525">
            <a:noFill/>
            <a:miter lim="800000"/>
            <a:headEnd/>
            <a:tailEnd/>
          </a:ln>
        </p:spPr>
      </p:pic>
      <p:pic>
        <p:nvPicPr>
          <p:cNvPr id="19464" name="Picture 8"/>
          <p:cNvPicPr>
            <a:picLocks noChangeAspect="1" noChangeArrowheads="1"/>
          </p:cNvPicPr>
          <p:nvPr/>
        </p:nvPicPr>
        <p:blipFill>
          <a:blip r:embed="rId9"/>
          <a:srcRect/>
          <a:stretch>
            <a:fillRect/>
          </a:stretch>
        </p:blipFill>
        <p:spPr bwMode="auto">
          <a:xfrm>
            <a:off x="838200" y="1905000"/>
            <a:ext cx="3886200" cy="3908425"/>
          </a:xfrm>
          <a:prstGeom prst="rect">
            <a:avLst/>
          </a:prstGeom>
          <a:noFill/>
          <a:ln w="9525">
            <a:noFill/>
            <a:miter lim="800000"/>
            <a:headEnd/>
            <a:tailEnd/>
          </a:ln>
        </p:spPr>
      </p:pic>
      <p:pic>
        <p:nvPicPr>
          <p:cNvPr id="19465" name="Picture 9"/>
          <p:cNvPicPr>
            <a:picLocks noChangeAspect="1" noChangeArrowheads="1"/>
          </p:cNvPicPr>
          <p:nvPr/>
        </p:nvPicPr>
        <p:blipFill>
          <a:blip r:embed="rId10"/>
          <a:srcRect/>
          <a:stretch>
            <a:fillRect/>
          </a:stretch>
        </p:blipFill>
        <p:spPr bwMode="auto">
          <a:xfrm>
            <a:off x="762000" y="1676400"/>
            <a:ext cx="7173913" cy="4543425"/>
          </a:xfrm>
          <a:prstGeom prst="rect">
            <a:avLst/>
          </a:prstGeom>
          <a:noFill/>
          <a:ln w="9525">
            <a:noFill/>
            <a:miter lim="800000"/>
            <a:headEnd/>
            <a:tailEnd/>
          </a:ln>
        </p:spPr>
      </p:pic>
      <p:pic>
        <p:nvPicPr>
          <p:cNvPr id="19466" name="Picture 10"/>
          <p:cNvPicPr>
            <a:picLocks noChangeAspect="1" noChangeArrowheads="1"/>
          </p:cNvPicPr>
          <p:nvPr/>
        </p:nvPicPr>
        <p:blipFill>
          <a:blip r:embed="rId11"/>
          <a:srcRect/>
          <a:stretch>
            <a:fillRect/>
          </a:stretch>
        </p:blipFill>
        <p:spPr bwMode="auto">
          <a:xfrm>
            <a:off x="914400" y="1447800"/>
            <a:ext cx="6858000" cy="5143500"/>
          </a:xfrm>
          <a:prstGeom prst="rect">
            <a:avLst/>
          </a:prstGeom>
          <a:noFill/>
          <a:ln w="9525">
            <a:noFill/>
            <a:miter lim="800000"/>
            <a:headEnd/>
            <a:tailEnd/>
          </a:ln>
        </p:spPr>
      </p:pic>
      <p:pic>
        <p:nvPicPr>
          <p:cNvPr id="19467" name="Picture 11"/>
          <p:cNvPicPr>
            <a:picLocks noChangeAspect="1" noChangeArrowheads="1"/>
          </p:cNvPicPr>
          <p:nvPr/>
        </p:nvPicPr>
        <p:blipFill>
          <a:blip r:embed="rId12"/>
          <a:srcRect/>
          <a:stretch>
            <a:fillRect/>
          </a:stretch>
        </p:blipFill>
        <p:spPr bwMode="auto">
          <a:xfrm>
            <a:off x="685800" y="1143000"/>
            <a:ext cx="7239000" cy="5429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fade">
                                      <p:cBhvr>
                                        <p:cTn id="7" dur="1000"/>
                                        <p:tgtEl>
                                          <p:spTgt spid="194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fade">
                                      <p:cBhvr>
                                        <p:cTn id="12" dur="2000"/>
                                        <p:tgtEl>
                                          <p:spTgt spid="1946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461"/>
                                        </p:tgtEl>
                                        <p:attrNameLst>
                                          <p:attrName>style.visibility</p:attrName>
                                        </p:attrNameLst>
                                      </p:cBhvr>
                                      <p:to>
                                        <p:strVal val="visible"/>
                                      </p:to>
                                    </p:set>
                                    <p:animEffect transition="in" filter="fade">
                                      <p:cBhvr>
                                        <p:cTn id="17" dur="2000"/>
                                        <p:tgtEl>
                                          <p:spTgt spid="1946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462"/>
                                        </p:tgtEl>
                                        <p:attrNameLst>
                                          <p:attrName>style.visibility</p:attrName>
                                        </p:attrNameLst>
                                      </p:cBhvr>
                                      <p:to>
                                        <p:strVal val="visible"/>
                                      </p:to>
                                    </p:set>
                                    <p:animEffect transition="in" filter="fade">
                                      <p:cBhvr>
                                        <p:cTn id="22" dur="2000"/>
                                        <p:tgtEl>
                                          <p:spTgt spid="1946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463"/>
                                        </p:tgtEl>
                                        <p:attrNameLst>
                                          <p:attrName>style.visibility</p:attrName>
                                        </p:attrNameLst>
                                      </p:cBhvr>
                                      <p:to>
                                        <p:strVal val="visible"/>
                                      </p:to>
                                    </p:set>
                                    <p:animEffect transition="in" filter="fade">
                                      <p:cBhvr>
                                        <p:cTn id="27" dur="2000"/>
                                        <p:tgtEl>
                                          <p:spTgt spid="1946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464"/>
                                        </p:tgtEl>
                                        <p:attrNameLst>
                                          <p:attrName>style.visibility</p:attrName>
                                        </p:attrNameLst>
                                      </p:cBhvr>
                                      <p:to>
                                        <p:strVal val="visible"/>
                                      </p:to>
                                    </p:set>
                                    <p:animEffect transition="in" filter="fade">
                                      <p:cBhvr>
                                        <p:cTn id="32" dur="2000"/>
                                        <p:tgtEl>
                                          <p:spTgt spid="1946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465"/>
                                        </p:tgtEl>
                                        <p:attrNameLst>
                                          <p:attrName>style.visibility</p:attrName>
                                        </p:attrNameLst>
                                      </p:cBhvr>
                                      <p:to>
                                        <p:strVal val="visible"/>
                                      </p:to>
                                    </p:set>
                                    <p:animEffect transition="in" filter="fade">
                                      <p:cBhvr>
                                        <p:cTn id="37" dur="2000"/>
                                        <p:tgtEl>
                                          <p:spTgt spid="1946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466"/>
                                        </p:tgtEl>
                                        <p:attrNameLst>
                                          <p:attrName>style.visibility</p:attrName>
                                        </p:attrNameLst>
                                      </p:cBhvr>
                                      <p:to>
                                        <p:strVal val="visible"/>
                                      </p:to>
                                    </p:set>
                                    <p:animEffect transition="in" filter="fade">
                                      <p:cBhvr>
                                        <p:cTn id="42" dur="2000"/>
                                        <p:tgtEl>
                                          <p:spTgt spid="1946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9467"/>
                                        </p:tgtEl>
                                        <p:attrNameLst>
                                          <p:attrName>style.visibility</p:attrName>
                                        </p:attrNameLst>
                                      </p:cBhvr>
                                      <p:to>
                                        <p:strVal val="visible"/>
                                      </p:to>
                                    </p:set>
                                    <p:animEffect transition="in" filter="fade">
                                      <p:cBhvr>
                                        <p:cTn id="47" dur="2000"/>
                                        <p:tgtEl>
                                          <p:spTgt spid="19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rtlCol="0">
            <a:normAutofit/>
          </a:bodyPr>
          <a:lstStyle/>
          <a:p>
            <a:pPr eaLnBrk="1" fontAlgn="auto" hangingPunct="1">
              <a:spcAft>
                <a:spcPts val="0"/>
              </a:spcAft>
              <a:defRPr/>
            </a:pPr>
            <a:r>
              <a:rPr lang="en-US" dirty="0"/>
              <a:t>e</a:t>
            </a:r>
            <a:r>
              <a:rPr lang="en-US" dirty="0" smtClean="0"/>
              <a:t>nergy: heat units</a:t>
            </a:r>
            <a:endParaRPr lang="en-US" dirty="0"/>
          </a:p>
        </p:txBody>
      </p:sp>
      <p:sp>
        <p:nvSpPr>
          <p:cNvPr id="45058" name="Content Placeholder 2"/>
          <p:cNvSpPr>
            <a:spLocks noGrp="1"/>
          </p:cNvSpPr>
          <p:nvPr>
            <p:ph idx="1"/>
          </p:nvPr>
        </p:nvSpPr>
        <p:spPr>
          <a:xfrm>
            <a:off x="457200" y="838200"/>
            <a:ext cx="8229600" cy="838200"/>
          </a:xfrm>
        </p:spPr>
        <p:txBody>
          <a:bodyPr/>
          <a:lstStyle/>
          <a:p>
            <a:pPr eaLnBrk="1" hangingPunct="1"/>
            <a:endParaRPr lang="en-US" smtClean="0"/>
          </a:p>
          <a:p>
            <a:pPr eaLnBrk="1" hangingPunct="1"/>
            <a:endParaRPr lang="en-US" smtClean="0"/>
          </a:p>
        </p:txBody>
      </p:sp>
      <p:sp>
        <p:nvSpPr>
          <p:cNvPr id="45059" name="TextBox 8"/>
          <p:cNvSpPr txBox="1">
            <a:spLocks noChangeArrowheads="1"/>
          </p:cNvSpPr>
          <p:nvPr/>
        </p:nvSpPr>
        <p:spPr bwMode="auto">
          <a:xfrm>
            <a:off x="533400" y="838200"/>
            <a:ext cx="7315200" cy="954088"/>
          </a:xfrm>
          <a:prstGeom prst="rect">
            <a:avLst/>
          </a:prstGeom>
          <a:noFill/>
          <a:ln w="9525">
            <a:noFill/>
            <a:miter lim="800000"/>
            <a:headEnd/>
            <a:tailEnd/>
          </a:ln>
        </p:spPr>
        <p:txBody>
          <a:bodyPr>
            <a:spAutoFit/>
          </a:bodyPr>
          <a:lstStyle/>
          <a:p>
            <a:r>
              <a:rPr lang="en-US" sz="2800" b="0">
                <a:solidFill>
                  <a:schemeClr val="bg1"/>
                </a:solidFill>
                <a:latin typeface="GungsuhChe" pitchFamily="49" charset="-127"/>
              </a:rPr>
              <a:t>What is it?...</a:t>
            </a:r>
          </a:p>
          <a:p>
            <a:r>
              <a:rPr lang="en-US" sz="2800" b="0">
                <a:solidFill>
                  <a:schemeClr val="bg1"/>
                </a:solidFill>
                <a:latin typeface="GungsuhChe" pitchFamily="49" charset="-127"/>
              </a:rPr>
              <a:t>			What is a calorie?</a:t>
            </a:r>
          </a:p>
        </p:txBody>
      </p:sp>
      <p:pic>
        <p:nvPicPr>
          <p:cNvPr id="3" name="Picture 2"/>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7620000" y="381000"/>
            <a:ext cx="1219200" cy="1219200"/>
          </a:xfrm>
          <a:prstGeom prst="rect">
            <a:avLst/>
          </a:prstGeom>
          <a:noFill/>
          <a:ln w="9525">
            <a:noFill/>
            <a:miter lim="800000"/>
            <a:headEnd/>
            <a:tailEnd/>
          </a:ln>
        </p:spPr>
      </p:pic>
      <p:sp>
        <p:nvSpPr>
          <p:cNvPr id="13" name="TextBox 12"/>
          <p:cNvSpPr txBox="1"/>
          <p:nvPr/>
        </p:nvSpPr>
        <p:spPr>
          <a:xfrm>
            <a:off x="457200" y="1828800"/>
            <a:ext cx="8001000" cy="2432050"/>
          </a:xfrm>
          <a:prstGeom prst="rect">
            <a:avLst/>
          </a:prstGeom>
          <a:noFill/>
        </p:spPr>
        <p:txBody>
          <a:bodyPr>
            <a:spAutoFit/>
          </a:bodyPr>
          <a:lstStyle/>
          <a:p>
            <a:pPr fontAlgn="auto">
              <a:spcBef>
                <a:spcPts val="0"/>
              </a:spcBef>
              <a:spcAft>
                <a:spcPts val="0"/>
              </a:spcAft>
              <a:defRPr/>
            </a:pPr>
            <a:r>
              <a:rPr lang="en-US" sz="2000" b="0" i="1" dirty="0">
                <a:solidFill>
                  <a:schemeClr val="bg1">
                    <a:lumMod val="95000"/>
                  </a:schemeClr>
                </a:solidFill>
                <a:latin typeface="+mn-lt"/>
              </a:rPr>
              <a:t>How many calories do you burn just trying to understand what a calorie is?</a:t>
            </a:r>
            <a:r>
              <a:rPr lang="en-US" sz="2000" b="0" dirty="0">
                <a:solidFill>
                  <a:schemeClr val="bg1">
                    <a:lumMod val="95000"/>
                  </a:schemeClr>
                </a:solidFill>
                <a:latin typeface="+mn-lt"/>
              </a:rPr>
              <a:t> </a:t>
            </a:r>
          </a:p>
          <a:p>
            <a:pPr fontAlgn="auto">
              <a:spcBef>
                <a:spcPts val="0"/>
              </a:spcBef>
              <a:spcAft>
                <a:spcPts val="0"/>
              </a:spcAft>
              <a:defRPr/>
            </a:pPr>
            <a:r>
              <a:rPr lang="en-US" sz="2000" b="0" dirty="0">
                <a:solidFill>
                  <a:schemeClr val="bg1">
                    <a:lumMod val="95000"/>
                  </a:schemeClr>
                </a:solidFill>
                <a:latin typeface="+mn-lt"/>
              </a:rPr>
              <a:t>First of all, we have to establish whether we are talking about </a:t>
            </a:r>
            <a:r>
              <a:rPr lang="en-US" sz="2000" b="0" i="1" dirty="0">
                <a:solidFill>
                  <a:schemeClr val="bg1">
                    <a:lumMod val="95000"/>
                  </a:schemeClr>
                </a:solidFill>
                <a:latin typeface="+mn-lt"/>
              </a:rPr>
              <a:t>Calorie</a:t>
            </a:r>
            <a:r>
              <a:rPr lang="en-US" sz="2000" b="0" dirty="0">
                <a:solidFill>
                  <a:schemeClr val="bg1">
                    <a:lumMod val="95000"/>
                  </a:schemeClr>
                </a:solidFill>
                <a:latin typeface="+mn-lt"/>
              </a:rPr>
              <a:t> with a capital </a:t>
            </a:r>
            <a:r>
              <a:rPr lang="en-US" sz="2000" b="0" i="1" dirty="0">
                <a:solidFill>
                  <a:schemeClr val="bg1">
                    <a:lumMod val="95000"/>
                  </a:schemeClr>
                </a:solidFill>
                <a:latin typeface="+mn-lt"/>
              </a:rPr>
              <a:t>C</a:t>
            </a:r>
            <a:r>
              <a:rPr lang="en-US" sz="2000" b="0" dirty="0">
                <a:solidFill>
                  <a:schemeClr val="bg1">
                    <a:lumMod val="95000"/>
                  </a:schemeClr>
                </a:solidFill>
                <a:latin typeface="+mn-lt"/>
              </a:rPr>
              <a:t> or </a:t>
            </a:r>
            <a:r>
              <a:rPr lang="en-US" sz="2000" b="0" i="1" dirty="0">
                <a:solidFill>
                  <a:schemeClr val="bg1">
                    <a:lumMod val="95000"/>
                  </a:schemeClr>
                </a:solidFill>
                <a:latin typeface="+mn-lt"/>
              </a:rPr>
              <a:t>calorie</a:t>
            </a:r>
            <a:r>
              <a:rPr lang="en-US" sz="2000" b="0" dirty="0">
                <a:solidFill>
                  <a:schemeClr val="bg1">
                    <a:lumMod val="95000"/>
                  </a:schemeClr>
                </a:solidFill>
                <a:latin typeface="+mn-lt"/>
              </a:rPr>
              <a:t> with a lowercase </a:t>
            </a:r>
            <a:r>
              <a:rPr lang="en-US" sz="2000" b="0" i="1" dirty="0">
                <a:solidFill>
                  <a:schemeClr val="bg1">
                    <a:lumMod val="95000"/>
                  </a:schemeClr>
                </a:solidFill>
                <a:latin typeface="+mn-lt"/>
              </a:rPr>
              <a:t>c.</a:t>
            </a:r>
          </a:p>
          <a:p>
            <a:pPr fontAlgn="auto">
              <a:spcBef>
                <a:spcPts val="0"/>
              </a:spcBef>
              <a:spcAft>
                <a:spcPts val="0"/>
              </a:spcAft>
              <a:defRPr/>
            </a:pPr>
            <a:endParaRPr lang="en-US" sz="2000" b="0" i="1" dirty="0">
              <a:solidFill>
                <a:schemeClr val="bg1">
                  <a:lumMod val="95000"/>
                </a:schemeClr>
              </a:solidFill>
              <a:latin typeface="+mn-lt"/>
            </a:endParaRPr>
          </a:p>
          <a:p>
            <a:pPr fontAlgn="auto">
              <a:spcBef>
                <a:spcPts val="0"/>
              </a:spcBef>
              <a:spcAft>
                <a:spcPts val="0"/>
              </a:spcAft>
              <a:defRPr/>
            </a:pPr>
            <a:r>
              <a:rPr lang="en-US" sz="2000" b="0" i="1" dirty="0">
                <a:solidFill>
                  <a:schemeClr val="bg1">
                    <a:lumMod val="95000"/>
                  </a:schemeClr>
                </a:solidFill>
                <a:latin typeface="+mn-lt"/>
              </a:rPr>
              <a:t>			      </a:t>
            </a:r>
            <a:r>
              <a:rPr lang="en-US" sz="3200" b="0" i="1" dirty="0">
                <a:solidFill>
                  <a:schemeClr val="bg1">
                    <a:lumMod val="95000"/>
                  </a:schemeClr>
                </a:solidFill>
                <a:latin typeface="+mn-lt"/>
              </a:rPr>
              <a:t>What?</a:t>
            </a:r>
            <a:r>
              <a:rPr lang="en-US" sz="3200" b="0" dirty="0">
                <a:solidFill>
                  <a:schemeClr val="bg1">
                    <a:lumMod val="95000"/>
                  </a:schemeClr>
                </a:solidFill>
                <a:latin typeface="+mn-lt"/>
              </a:rPr>
              <a:t> </a:t>
            </a:r>
            <a:endParaRPr lang="en-US" sz="2000" b="0" dirty="0">
              <a:solidFill>
                <a:schemeClr val="bg1">
                  <a:lumMod val="95000"/>
                </a:schemeClr>
              </a:solidFill>
              <a:latin typeface="+mn-lt"/>
            </a:endParaRPr>
          </a:p>
          <a:p>
            <a:pPr fontAlgn="auto">
              <a:spcBef>
                <a:spcPts val="0"/>
              </a:spcBef>
              <a:spcAft>
                <a:spcPts val="0"/>
              </a:spcAft>
              <a:defRPr/>
            </a:pPr>
            <a:endParaRPr lang="en-US" sz="2000" b="0" dirty="0">
              <a:solidFill>
                <a:schemeClr val="bg1">
                  <a:lumMod val="95000"/>
                </a:schemeClr>
              </a:solidFill>
              <a:latin typeface="+mn-lt"/>
            </a:endParaRPr>
          </a:p>
        </p:txBody>
      </p:sp>
      <p:sp>
        <p:nvSpPr>
          <p:cNvPr id="14" name="TextBox 13"/>
          <p:cNvSpPr txBox="1"/>
          <p:nvPr/>
        </p:nvSpPr>
        <p:spPr>
          <a:xfrm>
            <a:off x="5105400" y="3200400"/>
            <a:ext cx="3810000" cy="3540125"/>
          </a:xfrm>
          <a:prstGeom prst="rect">
            <a:avLst/>
          </a:prstGeom>
          <a:noFill/>
        </p:spPr>
        <p:txBody>
          <a:bodyPr>
            <a:spAutoFit/>
          </a:bodyPr>
          <a:lstStyle/>
          <a:p>
            <a:pPr algn="ctr" fontAlgn="auto">
              <a:spcBef>
                <a:spcPts val="0"/>
              </a:spcBef>
              <a:spcAft>
                <a:spcPts val="0"/>
              </a:spcAft>
              <a:defRPr/>
            </a:pPr>
            <a:r>
              <a:rPr lang="en-US" sz="3200" b="0" dirty="0">
                <a:solidFill>
                  <a:srgbClr val="FFC000"/>
                </a:solidFill>
                <a:latin typeface="+mn-lt"/>
              </a:rPr>
              <a:t>A </a:t>
            </a:r>
            <a:r>
              <a:rPr lang="en-US" sz="3200" b="0" i="1" dirty="0">
                <a:solidFill>
                  <a:srgbClr val="FFC000"/>
                </a:solidFill>
                <a:effectLst>
                  <a:outerShdw blurRad="38100" dist="38100" dir="2700000" algn="tl">
                    <a:srgbClr val="000000">
                      <a:alpha val="43137"/>
                    </a:srgbClr>
                  </a:outerShdw>
                </a:effectLst>
                <a:latin typeface="+mn-lt"/>
              </a:rPr>
              <a:t>Calorie</a:t>
            </a:r>
            <a:r>
              <a:rPr lang="en-US" sz="3200" b="0" dirty="0">
                <a:solidFill>
                  <a:srgbClr val="FFC000"/>
                </a:solidFill>
                <a:effectLst>
                  <a:outerShdw blurRad="38100" dist="38100" dir="2700000" algn="tl">
                    <a:srgbClr val="000000">
                      <a:alpha val="43137"/>
                    </a:srgbClr>
                  </a:outerShdw>
                </a:effectLst>
                <a:latin typeface="+mn-lt"/>
              </a:rPr>
              <a:t> </a:t>
            </a:r>
            <a:r>
              <a:rPr lang="en-US" sz="3200" b="0" dirty="0">
                <a:solidFill>
                  <a:schemeClr val="bg2"/>
                </a:solidFill>
                <a:effectLst>
                  <a:outerShdw blurRad="38100" dist="38100" dir="2700000" algn="tl">
                    <a:srgbClr val="000000">
                      <a:alpha val="43137"/>
                    </a:srgbClr>
                  </a:outerShdw>
                </a:effectLst>
                <a:latin typeface="+mn-lt"/>
              </a:rPr>
              <a:t>(kilocalorie) </a:t>
            </a:r>
            <a:r>
              <a:rPr lang="en-US" sz="3200" b="0" dirty="0">
                <a:solidFill>
                  <a:srgbClr val="FFC000"/>
                </a:solidFill>
                <a:latin typeface="+mn-lt"/>
              </a:rPr>
              <a:t>is the amount of energy it takes to raise 1 kg. of water 1 </a:t>
            </a:r>
            <a:r>
              <a:rPr lang="en-US" sz="3200" b="0" baseline="30000" dirty="0">
                <a:solidFill>
                  <a:srgbClr val="FFC000"/>
                </a:solidFill>
                <a:latin typeface="+mn-lt"/>
              </a:rPr>
              <a:t>o</a:t>
            </a:r>
            <a:r>
              <a:rPr lang="en-US" sz="3200" b="0" dirty="0">
                <a:solidFill>
                  <a:srgbClr val="FFC000"/>
                </a:solidFill>
                <a:latin typeface="+mn-lt"/>
              </a:rPr>
              <a:t>C </a:t>
            </a:r>
            <a:r>
              <a:rPr lang="en-US" sz="3200" b="0" dirty="0">
                <a:solidFill>
                  <a:schemeClr val="accent6">
                    <a:lumMod val="40000"/>
                    <a:lumOff val="60000"/>
                  </a:schemeClr>
                </a:solidFill>
                <a:latin typeface="+mn-lt"/>
              </a:rPr>
              <a:t>(4,184J)</a:t>
            </a:r>
          </a:p>
        </p:txBody>
      </p:sp>
      <p:sp>
        <p:nvSpPr>
          <p:cNvPr id="11" name="TextBox 10"/>
          <p:cNvSpPr txBox="1"/>
          <p:nvPr/>
        </p:nvSpPr>
        <p:spPr>
          <a:xfrm>
            <a:off x="304800" y="3354388"/>
            <a:ext cx="3657600" cy="3046412"/>
          </a:xfrm>
          <a:prstGeom prst="rect">
            <a:avLst/>
          </a:prstGeom>
          <a:noFill/>
        </p:spPr>
        <p:txBody>
          <a:bodyPr>
            <a:spAutoFit/>
          </a:bodyPr>
          <a:lstStyle/>
          <a:p>
            <a:pPr algn="ctr" fontAlgn="auto">
              <a:spcBef>
                <a:spcPts val="0"/>
              </a:spcBef>
              <a:spcAft>
                <a:spcPts val="0"/>
              </a:spcAft>
              <a:defRPr/>
            </a:pPr>
            <a:r>
              <a:rPr lang="en-US" sz="3200" b="0" dirty="0">
                <a:solidFill>
                  <a:srgbClr val="FFC000"/>
                </a:solidFill>
                <a:latin typeface="+mn-lt"/>
              </a:rPr>
              <a:t>A </a:t>
            </a:r>
            <a:r>
              <a:rPr lang="en-US" sz="3200" b="0" i="1" dirty="0">
                <a:solidFill>
                  <a:srgbClr val="FFC000"/>
                </a:solidFill>
                <a:effectLst>
                  <a:outerShdw blurRad="38100" dist="38100" dir="2700000" algn="tl">
                    <a:srgbClr val="000000">
                      <a:alpha val="43137"/>
                    </a:srgbClr>
                  </a:outerShdw>
                </a:effectLst>
                <a:latin typeface="+mn-lt"/>
              </a:rPr>
              <a:t>calorie</a:t>
            </a:r>
            <a:r>
              <a:rPr lang="en-US" sz="3200" b="0" dirty="0">
                <a:solidFill>
                  <a:srgbClr val="FFC000"/>
                </a:solidFill>
                <a:effectLst>
                  <a:outerShdw blurRad="38100" dist="38100" dir="2700000" algn="tl">
                    <a:srgbClr val="000000">
                      <a:alpha val="43137"/>
                    </a:srgbClr>
                  </a:outerShdw>
                </a:effectLst>
                <a:latin typeface="+mn-lt"/>
              </a:rPr>
              <a:t> </a:t>
            </a:r>
            <a:r>
              <a:rPr lang="en-US" sz="3200" b="0" dirty="0">
                <a:solidFill>
                  <a:schemeClr val="bg2"/>
                </a:solidFill>
                <a:effectLst>
                  <a:outerShdw blurRad="38100" dist="38100" dir="2700000" algn="tl">
                    <a:srgbClr val="000000">
                      <a:alpha val="43137"/>
                    </a:srgbClr>
                  </a:outerShdw>
                </a:effectLst>
                <a:latin typeface="+mn-lt"/>
              </a:rPr>
              <a:t>(small calorie)</a:t>
            </a:r>
            <a:r>
              <a:rPr lang="en-US" sz="3200" b="0" dirty="0">
                <a:solidFill>
                  <a:srgbClr val="FFC000"/>
                </a:solidFill>
                <a:effectLst>
                  <a:outerShdw blurRad="38100" dist="38100" dir="2700000" algn="tl">
                    <a:srgbClr val="000000">
                      <a:alpha val="43137"/>
                    </a:srgbClr>
                  </a:outerShdw>
                </a:effectLst>
                <a:latin typeface="+mn-lt"/>
              </a:rPr>
              <a:t> </a:t>
            </a:r>
            <a:r>
              <a:rPr lang="en-US" sz="3200" b="0" dirty="0">
                <a:solidFill>
                  <a:srgbClr val="FFC000"/>
                </a:solidFill>
                <a:latin typeface="+mn-lt"/>
              </a:rPr>
              <a:t>is the amount of energy it takes to raise 1 g. of water 1 </a:t>
            </a:r>
            <a:r>
              <a:rPr lang="en-US" sz="3200" b="0" baseline="30000" dirty="0">
                <a:solidFill>
                  <a:srgbClr val="FFC000"/>
                </a:solidFill>
                <a:latin typeface="+mn-lt"/>
              </a:rPr>
              <a:t>o</a:t>
            </a:r>
            <a:r>
              <a:rPr lang="en-US" sz="3200" b="0" dirty="0">
                <a:solidFill>
                  <a:srgbClr val="FFC000"/>
                </a:solidFill>
                <a:latin typeface="+mn-lt"/>
              </a:rPr>
              <a:t>C </a:t>
            </a:r>
            <a:r>
              <a:rPr lang="en-US" sz="3200" b="0" dirty="0">
                <a:solidFill>
                  <a:schemeClr val="accent6">
                    <a:lumMod val="40000"/>
                    <a:lumOff val="60000"/>
                  </a:schemeClr>
                </a:solidFill>
                <a:latin typeface="+mn-lt"/>
              </a:rPr>
              <a:t>(4.184J)</a:t>
            </a:r>
          </a:p>
        </p:txBody>
      </p:sp>
      <p:pic>
        <p:nvPicPr>
          <p:cNvPr id="46083" name="Picture 3"/>
          <p:cNvPicPr>
            <a:picLocks noChangeAspect="1" noChangeArrowheads="1"/>
          </p:cNvPicPr>
          <p:nvPr/>
        </p:nvPicPr>
        <p:blipFill>
          <a:blip r:embed="rId3"/>
          <a:srcRect/>
          <a:stretch>
            <a:fillRect/>
          </a:stretch>
        </p:blipFill>
        <p:spPr bwMode="auto">
          <a:xfrm>
            <a:off x="381000" y="717550"/>
            <a:ext cx="3352800" cy="2635250"/>
          </a:xfrm>
          <a:prstGeom prst="rect">
            <a:avLst/>
          </a:prstGeom>
          <a:noFill/>
          <a:ln w="9525">
            <a:noFill/>
            <a:miter lim="800000"/>
            <a:headEnd/>
            <a:tailEnd/>
          </a:ln>
        </p:spPr>
      </p:pic>
      <p:pic>
        <p:nvPicPr>
          <p:cNvPr id="45065" name="Picture 4"/>
          <p:cNvPicPr>
            <a:picLocks noChangeAspect="1" noChangeArrowheads="1"/>
          </p:cNvPicPr>
          <p:nvPr/>
        </p:nvPicPr>
        <p:blipFill>
          <a:blip r:embed="rId4"/>
          <a:srcRect/>
          <a:stretch>
            <a:fillRect/>
          </a:stretch>
        </p:blipFill>
        <p:spPr bwMode="auto">
          <a:xfrm>
            <a:off x="6096000" y="457200"/>
            <a:ext cx="1854200" cy="27813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6083"/>
                                        </p:tgtEl>
                                        <p:attrNameLst>
                                          <p:attrName>style.visibility</p:attrName>
                                        </p:attrNameLst>
                                      </p:cBhvr>
                                      <p:to>
                                        <p:strVal val="visible"/>
                                      </p:to>
                                    </p:set>
                                    <p:animEffect transition="in" filter="fade">
                                      <p:cBhvr>
                                        <p:cTn id="27" dur="2000"/>
                                        <p:tgtEl>
                                          <p:spTgt spid="4608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5065"/>
                                        </p:tgtEl>
                                        <p:attrNameLst>
                                          <p:attrName>style.visibility</p:attrName>
                                        </p:attrNameLst>
                                      </p:cBhvr>
                                      <p:to>
                                        <p:strVal val="visible"/>
                                      </p:to>
                                    </p:set>
                                    <p:animEffect transition="in" filter="fade">
                                      <p:cBhvr>
                                        <p:cTn id="32" dur="2000"/>
                                        <p:tgtEl>
                                          <p:spTgt spid="4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rtlCol="0">
            <a:normAutofit/>
          </a:bodyPr>
          <a:lstStyle/>
          <a:p>
            <a:pPr eaLnBrk="1" fontAlgn="auto" hangingPunct="1">
              <a:spcAft>
                <a:spcPts val="0"/>
              </a:spcAft>
              <a:defRPr/>
            </a:pPr>
            <a:r>
              <a:rPr lang="en-US" dirty="0"/>
              <a:t>e</a:t>
            </a:r>
            <a:r>
              <a:rPr lang="en-US" dirty="0" smtClean="0"/>
              <a:t>nergy: dieting</a:t>
            </a:r>
            <a:endParaRPr lang="en-US" dirty="0"/>
          </a:p>
        </p:txBody>
      </p:sp>
      <p:sp>
        <p:nvSpPr>
          <p:cNvPr id="46082" name="Content Placeholder 2"/>
          <p:cNvSpPr>
            <a:spLocks noGrp="1"/>
          </p:cNvSpPr>
          <p:nvPr>
            <p:ph idx="1"/>
          </p:nvPr>
        </p:nvSpPr>
        <p:spPr>
          <a:xfrm>
            <a:off x="457200" y="838200"/>
            <a:ext cx="8229600" cy="838200"/>
          </a:xfrm>
        </p:spPr>
        <p:txBody>
          <a:bodyPr/>
          <a:lstStyle/>
          <a:p>
            <a:pPr eaLnBrk="1" hangingPunct="1"/>
            <a:endParaRPr lang="en-US" smtClean="0"/>
          </a:p>
          <a:p>
            <a:pPr eaLnBrk="1" hangingPunct="1"/>
            <a:endParaRPr lang="en-US" smtClean="0"/>
          </a:p>
        </p:txBody>
      </p:sp>
      <p:graphicFrame>
        <p:nvGraphicFramePr>
          <p:cNvPr id="12" name="Table 11"/>
          <p:cNvGraphicFramePr>
            <a:graphicFrameLocks noGrp="1"/>
          </p:cNvGraphicFramePr>
          <p:nvPr/>
        </p:nvGraphicFramePr>
        <p:xfrm>
          <a:off x="304800" y="914400"/>
          <a:ext cx="8458200" cy="5766606"/>
        </p:xfrm>
        <a:graphic>
          <a:graphicData uri="http://schemas.openxmlformats.org/drawingml/2006/table">
            <a:tbl>
              <a:tblPr/>
              <a:tblGrid>
                <a:gridCol w="8458200"/>
              </a:tblGrid>
              <a:tr h="4064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bg2"/>
                          </a:solidFill>
                          <a:effectLst/>
                          <a:latin typeface="Arial" charset="0"/>
                          <a:cs typeface="Times New Roman" pitchFamily="18" charset="0"/>
                        </a:rPr>
                        <a:t>As we now know, it takes 1 calorie to heat 1 gram of water 1 degree centigrade. </a:t>
                      </a:r>
                      <a:endParaRPr kumimoji="0" lang="en-US" sz="2400" b="0" i="0" u="none" strike="noStrike" cap="none" normalizeH="0" baseline="0" smtClean="0">
                        <a:ln>
                          <a:noFill/>
                        </a:ln>
                        <a:solidFill>
                          <a:schemeClr val="bg2"/>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bg2"/>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bg2"/>
                          </a:solidFill>
                          <a:effectLst/>
                          <a:latin typeface="Calibri" pitchFamily="34" charset="0"/>
                          <a:cs typeface="Times New Roman" pitchFamily="18" charset="0"/>
                        </a:rPr>
                        <a:t>Translated into meaningful terms, this means that if you eat a very cold dessert (generally consisting of water in large part), the natural processes which raise the consumed dessert to body temperature during the digestive cycle literally sucks the calories out of the only available source, your body fat. </a:t>
                      </a:r>
                    </a:p>
                    <a:p>
                      <a:pPr marL="0" marR="0" lvl="0" indent="0" algn="l" defTabSz="914400" rtl="0" eaLnBrk="1" fontAlgn="base" latinLnBrk="0" hangingPunct="1">
                        <a:lnSpc>
                          <a:spcPct val="100000"/>
                        </a:lnSpc>
                        <a:spcBef>
                          <a:spcPts val="1000"/>
                        </a:spcBef>
                        <a:spcAft>
                          <a:spcPts val="1000"/>
                        </a:spcAft>
                        <a:buClrTx/>
                        <a:buSzTx/>
                        <a:buFontTx/>
                        <a:buNone/>
                        <a:tabLst/>
                      </a:pPr>
                      <a:r>
                        <a:rPr kumimoji="0" lang="en-US" sz="2400" b="0" i="0" u="none" strike="noStrike" cap="none" normalizeH="0" baseline="0" smtClean="0">
                          <a:ln>
                            <a:noFill/>
                          </a:ln>
                          <a:solidFill>
                            <a:schemeClr val="bg2"/>
                          </a:solidFill>
                          <a:effectLst/>
                          <a:latin typeface="Calibri" pitchFamily="34" charset="0"/>
                          <a:cs typeface="Times New Roman" pitchFamily="18" charset="0"/>
                        </a:rPr>
                        <a:t>For example, a dessert served and eaten at near 0 degrees C (32.2 deg. F) will in a short time be raised to the normal body temperature of 37 degrees C (98.6 deg. F). </a:t>
                      </a:r>
                    </a:p>
                    <a:p>
                      <a:pPr marL="0" marR="0" lvl="0" indent="0" algn="l" defTabSz="914400" rtl="0" eaLnBrk="1" fontAlgn="base" latinLnBrk="0" hangingPunct="1">
                        <a:lnSpc>
                          <a:spcPct val="100000"/>
                        </a:lnSpc>
                        <a:spcBef>
                          <a:spcPts val="1000"/>
                        </a:spcBef>
                        <a:spcAft>
                          <a:spcPts val="1000"/>
                        </a:spcAft>
                        <a:buClrTx/>
                        <a:buSzTx/>
                        <a:buFontTx/>
                        <a:buNone/>
                        <a:tabLst/>
                      </a:pPr>
                      <a:r>
                        <a:rPr kumimoji="0" lang="en-US" sz="2400" b="0" i="0" u="none" strike="noStrike" cap="none" normalizeH="0" baseline="0" smtClean="0">
                          <a:ln>
                            <a:noFill/>
                          </a:ln>
                          <a:solidFill>
                            <a:schemeClr val="bg2"/>
                          </a:solidFill>
                          <a:effectLst/>
                          <a:latin typeface="Calibri" pitchFamily="34" charset="0"/>
                          <a:cs typeface="Times New Roman" pitchFamily="18" charset="0"/>
                        </a:rPr>
                        <a:t>For each gram of dessert eaten, that process takes approximately 37 calories as stated above. </a:t>
                      </a:r>
                    </a:p>
                    <a:p>
                      <a:pPr marL="0" marR="0" lvl="0" indent="0" algn="l" defTabSz="914400" rtl="0" eaLnBrk="1" fontAlgn="base" latinLnBrk="0" hangingPunct="1">
                        <a:lnSpc>
                          <a:spcPct val="100000"/>
                        </a:lnSpc>
                        <a:spcBef>
                          <a:spcPts val="1000"/>
                        </a:spcBef>
                        <a:spcAft>
                          <a:spcPts val="1000"/>
                        </a:spcAft>
                        <a:buClrTx/>
                        <a:buSzTx/>
                        <a:buFontTx/>
                        <a:buNone/>
                        <a:tabLst/>
                      </a:pPr>
                      <a:r>
                        <a:rPr kumimoji="0" lang="en-US" sz="2400" b="0" i="0" u="none" strike="noStrike" cap="none" normalizeH="0" baseline="0" smtClean="0">
                          <a:ln>
                            <a:noFill/>
                          </a:ln>
                          <a:solidFill>
                            <a:schemeClr val="bg2"/>
                          </a:solidFill>
                          <a:effectLst/>
                          <a:latin typeface="Calibri" pitchFamily="34" charset="0"/>
                          <a:cs typeface="Times New Roman" pitchFamily="18" charset="0"/>
                        </a:rPr>
                        <a:t>The average dessert portion is 6 oz, or 168 grams. </a:t>
                      </a:r>
                    </a:p>
                  </a:txBody>
                  <a:tcPr marL="5483" marR="5483" marT="5483" marB="5483" anchor="ctr" horzOverflow="overflow">
                    <a:lnL>
                      <a:noFill/>
                    </a:lnL>
                    <a:lnR>
                      <a:noFill/>
                    </a:lnR>
                    <a:lnT>
                      <a:noFill/>
                    </a:lnT>
                    <a:lnB>
                      <a:noFill/>
                    </a:lnB>
                    <a:lnTlToBr>
                      <a:noFill/>
                    </a:lnTlToBr>
                    <a:lnBlToTr>
                      <a:noFill/>
                    </a:lnBlToTr>
                    <a:noFill/>
                  </a:tcPr>
                </a:tc>
              </a:tr>
            </a:tbl>
          </a:graphicData>
        </a:graphic>
      </p:graphicFrame>
      <p:sp>
        <p:nvSpPr>
          <p:cNvPr id="46085" name="Rectangle 1"/>
          <p:cNvSpPr>
            <a:spLocks noChangeArrowheads="1"/>
          </p:cNvSpPr>
          <p:nvPr/>
        </p:nvSpPr>
        <p:spPr bwMode="auto">
          <a:xfrm>
            <a:off x="0" y="0"/>
            <a:ext cx="9144000" cy="457200"/>
          </a:xfrm>
          <a:prstGeom prst="rect">
            <a:avLst/>
          </a:prstGeom>
          <a:noFill/>
          <a:ln w="9525">
            <a:noFill/>
            <a:miter lim="800000"/>
            <a:headEnd/>
            <a:tailEnd/>
          </a:ln>
        </p:spPr>
        <p:txBody>
          <a:bodyPr wrap="none" lIns="0" rIns="0" anchor="ctr">
            <a:spAutoFit/>
          </a:bodyPr>
          <a:lstStyle/>
          <a:p>
            <a:r>
              <a:rPr lang="en-US" sz="1400">
                <a:solidFill>
                  <a:srgbClr val="006600"/>
                </a:solidFill>
                <a:latin typeface="Arial Unicode MS"/>
                <a:ea typeface="Arial Unicode MS"/>
                <a:cs typeface="Arial Unicode MS"/>
              </a:rPr>
              <a:t>The Ice Cream Diet</a:t>
            </a:r>
            <a:endParaRPr lang="en-US" sz="2400">
              <a:solidFill>
                <a:srgbClr val="006600"/>
              </a:solidFill>
              <a:latin typeface="Arial Unicode MS"/>
              <a:ea typeface="Arial Unicode MS"/>
              <a:cs typeface="Arial Unicode MS"/>
            </a:endParaRPr>
          </a:p>
          <a:p>
            <a:pPr eaLnBrk="0" hangingPunct="0"/>
            <a:endParaRPr lang="en-US" b="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rtlCol="0">
            <a:normAutofit/>
          </a:bodyPr>
          <a:lstStyle/>
          <a:p>
            <a:pPr eaLnBrk="1" fontAlgn="auto" hangingPunct="1">
              <a:spcAft>
                <a:spcPts val="0"/>
              </a:spcAft>
              <a:defRPr/>
            </a:pPr>
            <a:r>
              <a:rPr lang="en-US" dirty="0"/>
              <a:t>e</a:t>
            </a:r>
            <a:r>
              <a:rPr lang="en-US" dirty="0" smtClean="0"/>
              <a:t>nergy: dieting</a:t>
            </a:r>
            <a:endParaRPr lang="en-US" dirty="0"/>
          </a:p>
        </p:txBody>
      </p:sp>
      <p:sp>
        <p:nvSpPr>
          <p:cNvPr id="47106" name="Content Placeholder 2"/>
          <p:cNvSpPr>
            <a:spLocks noGrp="1"/>
          </p:cNvSpPr>
          <p:nvPr>
            <p:ph idx="1"/>
          </p:nvPr>
        </p:nvSpPr>
        <p:spPr>
          <a:xfrm>
            <a:off x="457200" y="838200"/>
            <a:ext cx="8229600" cy="838200"/>
          </a:xfrm>
        </p:spPr>
        <p:txBody>
          <a:bodyPr/>
          <a:lstStyle/>
          <a:p>
            <a:pPr eaLnBrk="1" hangingPunct="1"/>
            <a:endParaRPr lang="en-US" smtClean="0"/>
          </a:p>
          <a:p>
            <a:pPr eaLnBrk="1" hangingPunct="1"/>
            <a:endParaRPr lang="en-US" smtClean="0"/>
          </a:p>
        </p:txBody>
      </p:sp>
      <p:graphicFrame>
        <p:nvGraphicFramePr>
          <p:cNvPr id="12" name="Table 11"/>
          <p:cNvGraphicFramePr>
            <a:graphicFrameLocks noGrp="1"/>
          </p:cNvGraphicFramePr>
          <p:nvPr>
            <p:extLst>
              <p:ext uri="{D42A27DB-BD31-4B8C-83A1-F6EECF244321}">
                <p14:modId xmlns:p14="http://schemas.microsoft.com/office/powerpoint/2010/main" val="3319808140"/>
              </p:ext>
            </p:extLst>
          </p:nvPr>
        </p:nvGraphicFramePr>
        <p:xfrm>
          <a:off x="76200" y="658813"/>
          <a:ext cx="9144000" cy="5893606"/>
        </p:xfrm>
        <a:graphic>
          <a:graphicData uri="http://schemas.openxmlformats.org/drawingml/2006/table">
            <a:tbl>
              <a:tblPr/>
              <a:tblGrid>
                <a:gridCol w="9144000"/>
              </a:tblGrid>
              <a:tr h="4064000">
                <a:tc>
                  <a:txBody>
                    <a:bodyPr/>
                    <a:lstStyle/>
                    <a:p>
                      <a:pPr marL="127000" marR="0" lvl="0" indent="0" algn="l" defTabSz="914400" rtl="0" eaLnBrk="1" fontAlgn="base" latinLnBrk="0" hangingPunct="1">
                        <a:lnSpc>
                          <a:spcPct val="100000"/>
                        </a:lnSpc>
                        <a:spcBef>
                          <a:spcPts val="1000"/>
                        </a:spcBef>
                        <a:spcAft>
                          <a:spcPts val="1000"/>
                        </a:spcAft>
                        <a:buClrTx/>
                        <a:buSzTx/>
                        <a:buFontTx/>
                        <a:buNone/>
                        <a:tabLst/>
                      </a:pPr>
                      <a:r>
                        <a:rPr kumimoji="0" lang="en-US" sz="2400" b="0" i="0" u="none" strike="noStrike" cap="none" normalizeH="0" baseline="0" dirty="0" smtClean="0">
                          <a:ln>
                            <a:noFill/>
                          </a:ln>
                          <a:solidFill>
                            <a:schemeClr val="bg2"/>
                          </a:solidFill>
                          <a:effectLst/>
                          <a:latin typeface="Calibri" pitchFamily="34" charset="0"/>
                          <a:cs typeface="Times New Roman" pitchFamily="18" charset="0"/>
                        </a:rPr>
                        <a:t>Therefore, by operation of thermodynamic law, 6,216 calories                 (1 cal./g/deg. x 37 deg. x 168 g) are extracted from body fat as the dessert’s temperature is normalized. Allowing for the 1,200 latent calories in the dessert, the net calorie loss is approximately 5,000 calories. </a:t>
                      </a:r>
                    </a:p>
                    <a:p>
                      <a:pPr marL="127000" marR="0" lvl="0" indent="0" algn="l" defTabSz="914400" rtl="0" eaLnBrk="1" fontAlgn="base" latinLnBrk="0" hangingPunct="1">
                        <a:lnSpc>
                          <a:spcPct val="100000"/>
                        </a:lnSpc>
                        <a:spcBef>
                          <a:spcPts val="1000"/>
                        </a:spcBef>
                        <a:spcAft>
                          <a:spcPts val="1000"/>
                        </a:spcAft>
                        <a:buClrTx/>
                        <a:buSzTx/>
                        <a:buFontTx/>
                        <a:buNone/>
                        <a:tabLst/>
                      </a:pPr>
                      <a:r>
                        <a:rPr kumimoji="0" lang="en-US" sz="2400" b="0" i="0" u="none" strike="noStrike" cap="none" normalizeH="0" baseline="0" dirty="0" smtClean="0">
                          <a:ln>
                            <a:noFill/>
                          </a:ln>
                          <a:solidFill>
                            <a:schemeClr val="bg2"/>
                          </a:solidFill>
                          <a:effectLst/>
                          <a:latin typeface="Calibri" pitchFamily="34" charset="0"/>
                          <a:cs typeface="Times New Roman" pitchFamily="18" charset="0"/>
                        </a:rPr>
                        <a:t>Obviously, the more cold dessert you eat, the better off you are and the faster you will lose weight, if that is your goal. </a:t>
                      </a:r>
                    </a:p>
                    <a:p>
                      <a:pPr marL="127000" marR="0" lvl="0" indent="0" algn="l" defTabSz="914400" rtl="0" eaLnBrk="1" fontAlgn="base" latinLnBrk="0" hangingPunct="1">
                        <a:lnSpc>
                          <a:spcPct val="100000"/>
                        </a:lnSpc>
                        <a:spcBef>
                          <a:spcPts val="1000"/>
                        </a:spcBef>
                        <a:spcAft>
                          <a:spcPts val="1000"/>
                        </a:spcAft>
                        <a:buClrTx/>
                        <a:buSzTx/>
                        <a:buFontTx/>
                        <a:buNone/>
                        <a:tabLst/>
                      </a:pPr>
                      <a:r>
                        <a:rPr kumimoji="0" lang="en-US" sz="2400" b="0" i="0" u="none" strike="noStrike" cap="none" normalizeH="0" baseline="0" dirty="0" smtClean="0">
                          <a:ln>
                            <a:noFill/>
                          </a:ln>
                          <a:solidFill>
                            <a:schemeClr val="bg2"/>
                          </a:solidFill>
                          <a:effectLst/>
                          <a:latin typeface="Calibri" pitchFamily="34" charset="0"/>
                          <a:cs typeface="Times New Roman" pitchFamily="18" charset="0"/>
                        </a:rPr>
                        <a:t>Frozen desserts, e.g., ice cream, are even more beneficial, since it takes 83 cal./</a:t>
                      </a:r>
                      <a:r>
                        <a:rPr kumimoji="0" lang="en-US" sz="2400" b="0" i="0" u="none" strike="noStrike" cap="none" normalizeH="0" baseline="0" dirty="0" err="1" smtClean="0">
                          <a:ln>
                            <a:noFill/>
                          </a:ln>
                          <a:solidFill>
                            <a:schemeClr val="bg2"/>
                          </a:solidFill>
                          <a:effectLst/>
                          <a:latin typeface="Calibri" pitchFamily="34" charset="0"/>
                          <a:cs typeface="Times New Roman" pitchFamily="18" charset="0"/>
                        </a:rPr>
                        <a:t>gm</a:t>
                      </a:r>
                      <a:r>
                        <a:rPr kumimoji="0" lang="en-US" sz="2400" b="0" i="0" u="none" strike="noStrike" cap="none" normalizeH="0" baseline="0" dirty="0" smtClean="0">
                          <a:ln>
                            <a:noFill/>
                          </a:ln>
                          <a:solidFill>
                            <a:schemeClr val="bg2"/>
                          </a:solidFill>
                          <a:effectLst/>
                          <a:latin typeface="Calibri" pitchFamily="34" charset="0"/>
                          <a:cs typeface="Times New Roman" pitchFamily="18" charset="0"/>
                        </a:rPr>
                        <a:t> to melt them (i.e., raise them to 0 deg. C) and an additional 37 cal./</a:t>
                      </a:r>
                      <a:r>
                        <a:rPr kumimoji="0" lang="en-US" sz="2400" b="0" i="0" u="none" strike="noStrike" cap="none" normalizeH="0" baseline="0" dirty="0" err="1" smtClean="0">
                          <a:ln>
                            <a:noFill/>
                          </a:ln>
                          <a:solidFill>
                            <a:schemeClr val="bg2"/>
                          </a:solidFill>
                          <a:effectLst/>
                          <a:latin typeface="Calibri" pitchFamily="34" charset="0"/>
                          <a:cs typeface="Times New Roman" pitchFamily="18" charset="0"/>
                        </a:rPr>
                        <a:t>gm</a:t>
                      </a:r>
                      <a:r>
                        <a:rPr kumimoji="0" lang="en-US" sz="2400" b="0" i="0" u="none" strike="noStrike" cap="none" normalizeH="0" baseline="0" dirty="0" smtClean="0">
                          <a:ln>
                            <a:noFill/>
                          </a:ln>
                          <a:solidFill>
                            <a:schemeClr val="bg2"/>
                          </a:solidFill>
                          <a:effectLst/>
                          <a:latin typeface="Calibri" pitchFamily="34" charset="0"/>
                          <a:cs typeface="Times New Roman" pitchFamily="18" charset="0"/>
                        </a:rPr>
                        <a:t> to further raise them to body temperature. </a:t>
                      </a:r>
                    </a:p>
                    <a:p>
                      <a:pPr marL="127000" marR="0" lvl="0" indent="0" algn="l" defTabSz="914400" rtl="0" eaLnBrk="1" fontAlgn="base" latinLnBrk="0" hangingPunct="1">
                        <a:lnSpc>
                          <a:spcPct val="100000"/>
                        </a:lnSpc>
                        <a:spcBef>
                          <a:spcPts val="1000"/>
                        </a:spcBef>
                        <a:spcAft>
                          <a:spcPts val="1000"/>
                        </a:spcAft>
                        <a:buClrTx/>
                        <a:buSzTx/>
                        <a:buFontTx/>
                        <a:buNone/>
                        <a:tabLst/>
                      </a:pPr>
                      <a:r>
                        <a:rPr kumimoji="0" lang="en-US" sz="2400" b="0" i="0" u="none" strike="noStrike" cap="none" normalizeH="0" baseline="0" dirty="0" smtClean="0">
                          <a:ln>
                            <a:noFill/>
                          </a:ln>
                          <a:solidFill>
                            <a:schemeClr val="bg2"/>
                          </a:solidFill>
                          <a:effectLst/>
                          <a:latin typeface="Calibri" pitchFamily="34" charset="0"/>
                          <a:cs typeface="Times New Roman" pitchFamily="18" charset="0"/>
                        </a:rPr>
                        <a:t>The results here are really remarkable, and it beats running hands down. Unfortunately, for those who eat pizza before their ice cream (or any hot food for that matter)  it is loaded with latent calories and served above body temperature and induces an opposite effect. </a:t>
                      </a:r>
                    </a:p>
                  </a:txBody>
                  <a:tcPr marL="5483" marR="5483" marT="5483" marB="5483" anchor="ctr" horzOverflow="overflow">
                    <a:lnL>
                      <a:noFill/>
                    </a:lnL>
                    <a:lnR>
                      <a:noFill/>
                    </a:lnR>
                    <a:lnT>
                      <a:noFill/>
                    </a:lnT>
                    <a:lnB>
                      <a:noFill/>
                    </a:lnB>
                    <a:lnTlToBr>
                      <a:noFill/>
                    </a:lnTlToBr>
                    <a:lnBlToTr>
                      <a:noFill/>
                    </a:lnBlToTr>
                    <a:noFill/>
                  </a:tcPr>
                </a:tc>
              </a:tr>
            </a:tbl>
          </a:graphicData>
        </a:graphic>
      </p:graphicFrame>
      <p:sp>
        <p:nvSpPr>
          <p:cNvPr id="47109" name="Rectangle 1"/>
          <p:cNvSpPr>
            <a:spLocks noChangeArrowheads="1"/>
          </p:cNvSpPr>
          <p:nvPr/>
        </p:nvSpPr>
        <p:spPr bwMode="auto">
          <a:xfrm>
            <a:off x="0" y="0"/>
            <a:ext cx="9144000" cy="457200"/>
          </a:xfrm>
          <a:prstGeom prst="rect">
            <a:avLst/>
          </a:prstGeom>
          <a:noFill/>
          <a:ln w="9525">
            <a:noFill/>
            <a:miter lim="800000"/>
            <a:headEnd/>
            <a:tailEnd/>
          </a:ln>
        </p:spPr>
        <p:txBody>
          <a:bodyPr wrap="none" lIns="0" rIns="0" anchor="ctr">
            <a:spAutoFit/>
          </a:bodyPr>
          <a:lstStyle/>
          <a:p>
            <a:r>
              <a:rPr lang="en-US" sz="1400">
                <a:solidFill>
                  <a:srgbClr val="006600"/>
                </a:solidFill>
                <a:latin typeface="Arial Unicode MS"/>
                <a:ea typeface="Arial Unicode MS"/>
                <a:cs typeface="Arial Unicode MS"/>
              </a:rPr>
              <a:t>The Ice Cream Diet</a:t>
            </a:r>
            <a:endParaRPr lang="en-US" sz="2400">
              <a:solidFill>
                <a:srgbClr val="006600"/>
              </a:solidFill>
              <a:latin typeface="Arial Unicode MS"/>
              <a:ea typeface="Arial Unicode MS"/>
              <a:cs typeface="Arial Unicode MS"/>
            </a:endParaRPr>
          </a:p>
          <a:p>
            <a:pPr eaLnBrk="0" hangingPunct="0"/>
            <a:endParaRPr lang="en-US" b="0">
              <a:cs typeface="Arial"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rtlCol="0">
            <a:normAutofit/>
          </a:bodyPr>
          <a:lstStyle/>
          <a:p>
            <a:pPr eaLnBrk="1" fontAlgn="auto" hangingPunct="1">
              <a:spcAft>
                <a:spcPts val="0"/>
              </a:spcAft>
              <a:defRPr/>
            </a:pPr>
            <a:r>
              <a:rPr lang="en-US" dirty="0"/>
              <a:t>e</a:t>
            </a:r>
            <a:r>
              <a:rPr lang="en-US" dirty="0" smtClean="0"/>
              <a:t>nergy: dieting</a:t>
            </a:r>
            <a:endParaRPr lang="en-US" dirty="0"/>
          </a:p>
        </p:txBody>
      </p:sp>
      <p:sp>
        <p:nvSpPr>
          <p:cNvPr id="48130" name="Content Placeholder 2"/>
          <p:cNvSpPr>
            <a:spLocks noGrp="1"/>
          </p:cNvSpPr>
          <p:nvPr>
            <p:ph idx="1"/>
          </p:nvPr>
        </p:nvSpPr>
        <p:spPr>
          <a:xfrm>
            <a:off x="457200" y="838200"/>
            <a:ext cx="8229600" cy="838200"/>
          </a:xfrm>
        </p:spPr>
        <p:txBody>
          <a:bodyPr/>
          <a:lstStyle/>
          <a:p>
            <a:pPr eaLnBrk="1" hangingPunct="1"/>
            <a:endParaRPr lang="en-US" smtClean="0"/>
          </a:p>
          <a:p>
            <a:pPr eaLnBrk="1" hangingPunct="1"/>
            <a:endParaRPr lang="en-US" smtClean="0"/>
          </a:p>
        </p:txBody>
      </p:sp>
      <p:graphicFrame>
        <p:nvGraphicFramePr>
          <p:cNvPr id="12" name="Table 11"/>
          <p:cNvGraphicFramePr>
            <a:graphicFrameLocks noGrp="1"/>
          </p:cNvGraphicFramePr>
          <p:nvPr>
            <p:extLst>
              <p:ext uri="{D42A27DB-BD31-4B8C-83A1-F6EECF244321}">
                <p14:modId xmlns:p14="http://schemas.microsoft.com/office/powerpoint/2010/main" val="2747928824"/>
              </p:ext>
            </p:extLst>
          </p:nvPr>
        </p:nvGraphicFramePr>
        <p:xfrm>
          <a:off x="304800" y="1066800"/>
          <a:ext cx="5562600" cy="4064000"/>
        </p:xfrm>
        <a:graphic>
          <a:graphicData uri="http://schemas.openxmlformats.org/drawingml/2006/table">
            <a:tbl>
              <a:tblPr/>
              <a:tblGrid>
                <a:gridCol w="5562600"/>
              </a:tblGrid>
              <a:tr h="4064000">
                <a:tc>
                  <a:txBody>
                    <a:bodyPr/>
                    <a:lstStyle/>
                    <a:p>
                      <a:pPr marL="127000" marR="0" lvl="0" indent="0" algn="l" defTabSz="914400" rtl="0" eaLnBrk="1" fontAlgn="base" latinLnBrk="0" hangingPunct="1">
                        <a:lnSpc>
                          <a:spcPct val="100000"/>
                        </a:lnSpc>
                        <a:spcBef>
                          <a:spcPts val="1000"/>
                        </a:spcBef>
                        <a:spcAft>
                          <a:spcPts val="1000"/>
                        </a:spcAft>
                        <a:buClrTx/>
                        <a:buSzTx/>
                        <a:buFontTx/>
                        <a:buNone/>
                        <a:tabLst/>
                      </a:pPr>
                      <a:r>
                        <a:rPr kumimoji="0" lang="en-US" sz="2400" b="0" i="0" u="none" strike="noStrike" cap="none" normalizeH="0" baseline="0" dirty="0" smtClean="0">
                          <a:ln>
                            <a:noFill/>
                          </a:ln>
                          <a:solidFill>
                            <a:schemeClr val="bg2"/>
                          </a:solidFill>
                          <a:effectLst/>
                          <a:latin typeface="Calibri" pitchFamily="34" charset="0"/>
                          <a:cs typeface="Times New Roman" pitchFamily="18" charset="0"/>
                        </a:rPr>
                        <a:t>But, thankfully, as the astute reader should have already reasoned, the obvious solution is to eat pizza and follow up immediately with multiple, large bowls of ice cream. </a:t>
                      </a:r>
                    </a:p>
                    <a:p>
                      <a:pPr marL="127000" marR="0" lvl="0" indent="0" algn="l" defTabSz="914400" rtl="0" eaLnBrk="1" fontAlgn="base" latinLnBrk="0" hangingPunct="1">
                        <a:lnSpc>
                          <a:spcPct val="100000"/>
                        </a:lnSpc>
                        <a:spcBef>
                          <a:spcPts val="1000"/>
                        </a:spcBef>
                        <a:spcAft>
                          <a:spcPts val="1000"/>
                        </a:spcAft>
                        <a:buClrTx/>
                        <a:buSzTx/>
                        <a:buFontTx/>
                        <a:buNone/>
                        <a:tabLst/>
                      </a:pPr>
                      <a:r>
                        <a:rPr kumimoji="0" lang="en-US" sz="2400" b="0" i="0" u="none" strike="noStrike" cap="none" normalizeH="0" baseline="0" dirty="0" smtClean="0">
                          <a:ln>
                            <a:noFill/>
                          </a:ln>
                          <a:solidFill>
                            <a:schemeClr val="bg2"/>
                          </a:solidFill>
                          <a:effectLst/>
                          <a:latin typeface="Calibri" pitchFamily="34" charset="0"/>
                          <a:cs typeface="Times New Roman" pitchFamily="18" charset="0"/>
                        </a:rPr>
                        <a:t>We could all be thin if we were to adhere religiously to a pizza</a:t>
                      </a:r>
                      <a:r>
                        <a:rPr kumimoji="0" lang="en-US" sz="2400" b="0" i="0" u="none" strike="noStrike" cap="none" normalizeH="0" baseline="0" smtClean="0">
                          <a:ln>
                            <a:noFill/>
                          </a:ln>
                          <a:solidFill>
                            <a:schemeClr val="bg2"/>
                          </a:solidFill>
                          <a:effectLst/>
                          <a:latin typeface="Calibri" pitchFamily="34" charset="0"/>
                          <a:cs typeface="Times New Roman" pitchFamily="18" charset="0"/>
                        </a:rPr>
                        <a:t>, butter beer</a:t>
                      </a:r>
                      <a:r>
                        <a:rPr kumimoji="0" lang="en-US" sz="2400" b="0" i="0" u="none" strike="noStrike" cap="none" normalizeH="0" baseline="0" dirty="0" smtClean="0">
                          <a:ln>
                            <a:noFill/>
                          </a:ln>
                          <a:solidFill>
                            <a:schemeClr val="bg2"/>
                          </a:solidFill>
                          <a:effectLst/>
                          <a:latin typeface="Calibri" pitchFamily="34" charset="0"/>
                          <a:cs typeface="Times New Roman" pitchFamily="18" charset="0"/>
                        </a:rPr>
                        <a:t>, and ice cream diet. </a:t>
                      </a:r>
                    </a:p>
                    <a:p>
                      <a:pPr marL="127000" marR="0" lvl="0" indent="0" algn="l" defTabSz="914400" rtl="0" eaLnBrk="1" fontAlgn="base" latinLnBrk="0" hangingPunct="1">
                        <a:lnSpc>
                          <a:spcPct val="100000"/>
                        </a:lnSpc>
                        <a:spcBef>
                          <a:spcPts val="1000"/>
                        </a:spcBef>
                        <a:spcAft>
                          <a:spcPts val="1000"/>
                        </a:spcAft>
                        <a:buClrTx/>
                        <a:buSzTx/>
                        <a:buFontTx/>
                        <a:buNone/>
                        <a:tabLst/>
                      </a:pPr>
                      <a:r>
                        <a:rPr kumimoji="0" lang="en-US" sz="2400" b="0" i="0" u="none" strike="noStrike" cap="none" normalizeH="0" baseline="0" dirty="0" smtClean="0">
                          <a:ln>
                            <a:noFill/>
                          </a:ln>
                          <a:solidFill>
                            <a:schemeClr val="bg2"/>
                          </a:solidFill>
                          <a:effectLst/>
                          <a:latin typeface="Calibri" pitchFamily="34" charset="0"/>
                          <a:cs typeface="Times New Roman" pitchFamily="18" charset="0"/>
                        </a:rPr>
                        <a:t>Or would we?</a:t>
                      </a:r>
                    </a:p>
                  </a:txBody>
                  <a:tcPr marL="5483" marR="5483" marT="5483" marB="5483" anchor="ctr" horzOverflow="overflow">
                    <a:lnL>
                      <a:noFill/>
                    </a:lnL>
                    <a:lnR>
                      <a:noFill/>
                    </a:lnR>
                    <a:lnT>
                      <a:noFill/>
                    </a:lnT>
                    <a:lnB>
                      <a:noFill/>
                    </a:lnB>
                    <a:lnTlToBr>
                      <a:noFill/>
                    </a:lnTlToBr>
                    <a:lnBlToTr>
                      <a:noFill/>
                    </a:lnBlToTr>
                    <a:noFill/>
                  </a:tcPr>
                </a:tc>
              </a:tr>
            </a:tbl>
          </a:graphicData>
        </a:graphic>
      </p:graphicFrame>
      <p:sp>
        <p:nvSpPr>
          <p:cNvPr id="48133" name="Rectangle 1"/>
          <p:cNvSpPr>
            <a:spLocks noChangeArrowheads="1"/>
          </p:cNvSpPr>
          <p:nvPr/>
        </p:nvSpPr>
        <p:spPr bwMode="auto">
          <a:xfrm>
            <a:off x="0" y="0"/>
            <a:ext cx="9144000" cy="457200"/>
          </a:xfrm>
          <a:prstGeom prst="rect">
            <a:avLst/>
          </a:prstGeom>
          <a:noFill/>
          <a:ln w="9525">
            <a:noFill/>
            <a:miter lim="800000"/>
            <a:headEnd/>
            <a:tailEnd/>
          </a:ln>
        </p:spPr>
        <p:txBody>
          <a:bodyPr wrap="none" lIns="0" rIns="0" anchor="ctr">
            <a:spAutoFit/>
          </a:bodyPr>
          <a:lstStyle/>
          <a:p>
            <a:r>
              <a:rPr lang="en-US" sz="1400">
                <a:solidFill>
                  <a:srgbClr val="006600"/>
                </a:solidFill>
                <a:latin typeface="Arial Unicode MS"/>
                <a:ea typeface="Arial Unicode MS"/>
                <a:cs typeface="Arial Unicode MS"/>
              </a:rPr>
              <a:t>The Ice Cream Diet</a:t>
            </a:r>
            <a:endParaRPr lang="en-US" sz="2400">
              <a:solidFill>
                <a:srgbClr val="006600"/>
              </a:solidFill>
              <a:latin typeface="Arial Unicode MS"/>
              <a:ea typeface="Arial Unicode MS"/>
              <a:cs typeface="Arial Unicode MS"/>
            </a:endParaRPr>
          </a:p>
          <a:p>
            <a:pPr eaLnBrk="0" hangingPunct="0"/>
            <a:endParaRPr lang="en-US" b="0">
              <a:cs typeface="Arial" charset="0"/>
            </a:endParaRPr>
          </a:p>
        </p:txBody>
      </p:sp>
      <p:sp>
        <p:nvSpPr>
          <p:cNvPr id="48134" name="TextBox 5"/>
          <p:cNvSpPr txBox="1">
            <a:spLocks noChangeArrowheads="1"/>
          </p:cNvSpPr>
          <p:nvPr/>
        </p:nvSpPr>
        <p:spPr bwMode="auto">
          <a:xfrm>
            <a:off x="609600" y="4953000"/>
            <a:ext cx="4572000" cy="523875"/>
          </a:xfrm>
          <a:prstGeom prst="rect">
            <a:avLst/>
          </a:prstGeom>
          <a:noFill/>
          <a:ln w="9525">
            <a:noFill/>
            <a:miter lim="800000"/>
            <a:headEnd/>
            <a:tailEnd/>
          </a:ln>
        </p:spPr>
        <p:txBody>
          <a:bodyPr>
            <a:spAutoFit/>
          </a:bodyPr>
          <a:lstStyle/>
          <a:p>
            <a:r>
              <a:rPr lang="en-US" sz="2800" b="0">
                <a:solidFill>
                  <a:schemeClr val="bg2"/>
                </a:solidFill>
                <a:latin typeface="GungsuhChe" pitchFamily="49" charset="-127"/>
              </a:rPr>
              <a:t>Why doesn’t this work?</a:t>
            </a:r>
          </a:p>
        </p:txBody>
      </p:sp>
      <p:pic>
        <p:nvPicPr>
          <p:cNvPr id="48135" name="Picture 3"/>
          <p:cNvPicPr>
            <a:picLocks noChangeAspect="1" noChangeArrowheads="1"/>
          </p:cNvPicPr>
          <p:nvPr/>
        </p:nvPicPr>
        <p:blipFill>
          <a:blip r:embed="rId2"/>
          <a:srcRect/>
          <a:stretch>
            <a:fillRect/>
          </a:stretch>
        </p:blipFill>
        <p:spPr bwMode="auto">
          <a:xfrm>
            <a:off x="6629400" y="762000"/>
            <a:ext cx="2228850" cy="2971800"/>
          </a:xfrm>
          <a:prstGeom prst="rect">
            <a:avLst/>
          </a:prstGeom>
          <a:noFill/>
          <a:ln w="9525">
            <a:noFill/>
            <a:miter lim="800000"/>
            <a:headEnd/>
            <a:tailEnd/>
          </a:ln>
        </p:spPr>
      </p:pic>
      <p:pic>
        <p:nvPicPr>
          <p:cNvPr id="48136" name="Picture 2"/>
          <p:cNvPicPr>
            <a:picLocks noChangeAspect="1" noChangeArrowheads="1"/>
          </p:cNvPicPr>
          <p:nvPr/>
        </p:nvPicPr>
        <p:blipFill>
          <a:blip r:embed="rId3"/>
          <a:srcRect/>
          <a:stretch>
            <a:fillRect/>
          </a:stretch>
        </p:blipFill>
        <p:spPr bwMode="auto">
          <a:xfrm>
            <a:off x="5715000" y="3124200"/>
            <a:ext cx="2667000" cy="3551238"/>
          </a:xfrm>
          <a:prstGeom prst="rect">
            <a:avLst/>
          </a:prstGeom>
          <a:noFill/>
          <a:ln w="9525">
            <a:noFill/>
            <a:miter lim="800000"/>
            <a:headEnd/>
            <a:tailEnd/>
          </a:ln>
        </p:spPr>
      </p:pic>
      <p:sp>
        <p:nvSpPr>
          <p:cNvPr id="9" name="TextBox 8"/>
          <p:cNvSpPr txBox="1"/>
          <p:nvPr/>
        </p:nvSpPr>
        <p:spPr>
          <a:xfrm>
            <a:off x="838200" y="5534025"/>
            <a:ext cx="6705600" cy="1016000"/>
          </a:xfrm>
          <a:prstGeom prst="rect">
            <a:avLst/>
          </a:prstGeom>
          <a:solidFill>
            <a:schemeClr val="tx1">
              <a:lumMod val="95000"/>
              <a:lumOff val="5000"/>
            </a:schemeClr>
          </a:solidFill>
        </p:spPr>
        <p:txBody>
          <a:bodyPr>
            <a:spAutoFit/>
          </a:bodyPr>
          <a:lstStyle/>
          <a:p>
            <a:pPr algn="ctr" fontAlgn="auto">
              <a:spcBef>
                <a:spcPts val="0"/>
              </a:spcBef>
              <a:spcAft>
                <a:spcPts val="0"/>
              </a:spcAft>
              <a:defRPr/>
            </a:pPr>
            <a:r>
              <a:rPr lang="en-US" sz="2000" b="0" dirty="0">
                <a:solidFill>
                  <a:srgbClr val="FFC000"/>
                </a:solidFill>
                <a:latin typeface="+mn-lt"/>
              </a:rPr>
              <a:t>A </a:t>
            </a:r>
            <a:r>
              <a:rPr lang="en-US" sz="2000" b="0" i="1" dirty="0">
                <a:solidFill>
                  <a:srgbClr val="FFC000"/>
                </a:solidFill>
                <a:effectLst>
                  <a:outerShdw blurRad="38100" dist="38100" dir="2700000" algn="tl">
                    <a:srgbClr val="000000">
                      <a:alpha val="43137"/>
                    </a:srgbClr>
                  </a:outerShdw>
                </a:effectLst>
                <a:latin typeface="+mn-lt"/>
              </a:rPr>
              <a:t>Calorie</a:t>
            </a:r>
            <a:r>
              <a:rPr lang="en-US" sz="2000" b="0" dirty="0">
                <a:solidFill>
                  <a:srgbClr val="FFC000"/>
                </a:solidFill>
                <a:effectLst>
                  <a:outerShdw blurRad="38100" dist="38100" dir="2700000" algn="tl">
                    <a:srgbClr val="000000">
                      <a:alpha val="43137"/>
                    </a:srgbClr>
                  </a:outerShdw>
                </a:effectLst>
                <a:latin typeface="+mn-lt"/>
              </a:rPr>
              <a:t> </a:t>
            </a:r>
            <a:r>
              <a:rPr lang="en-US" sz="2000" b="0" dirty="0">
                <a:solidFill>
                  <a:schemeClr val="bg2"/>
                </a:solidFill>
                <a:effectLst>
                  <a:outerShdw blurRad="38100" dist="38100" dir="2700000" algn="tl">
                    <a:srgbClr val="000000">
                      <a:alpha val="43137"/>
                    </a:srgbClr>
                  </a:outerShdw>
                </a:effectLst>
                <a:latin typeface="+mn-lt"/>
              </a:rPr>
              <a:t>(kilocalorie) </a:t>
            </a:r>
            <a:r>
              <a:rPr lang="en-US" sz="2000" b="0" dirty="0">
                <a:solidFill>
                  <a:srgbClr val="FFC000"/>
                </a:solidFill>
                <a:latin typeface="+mn-lt"/>
              </a:rPr>
              <a:t>is what nutritionists use...therefore the </a:t>
            </a:r>
            <a:r>
              <a:rPr lang="en-US" sz="2000" b="0" dirty="0" err="1">
                <a:solidFill>
                  <a:srgbClr val="FFC000"/>
                </a:solidFill>
                <a:latin typeface="+mn-lt"/>
              </a:rPr>
              <a:t>hershey’s</a:t>
            </a:r>
            <a:r>
              <a:rPr lang="en-US" sz="2000" b="0" dirty="0">
                <a:solidFill>
                  <a:srgbClr val="FFC000"/>
                </a:solidFill>
                <a:latin typeface="+mn-lt"/>
              </a:rPr>
              <a:t> kiss we talked about earlier: 25,000 calories to the physicist!</a:t>
            </a:r>
            <a:endParaRPr lang="en-US" sz="2000" b="0" dirty="0">
              <a:solidFill>
                <a:schemeClr val="accent6">
                  <a:lumMod val="40000"/>
                  <a:lumOff val="60000"/>
                </a:schemeClr>
              </a:solidFill>
              <a:latin typeface="+mn-lt"/>
            </a:endParaRPr>
          </a:p>
        </p:txBody>
      </p:sp>
      <p:sp>
        <p:nvSpPr>
          <p:cNvPr id="10" name="Rounded Rectangular Callout 9"/>
          <p:cNvSpPr/>
          <p:nvPr/>
        </p:nvSpPr>
        <p:spPr>
          <a:xfrm>
            <a:off x="609600" y="1219200"/>
            <a:ext cx="5105400" cy="1752600"/>
          </a:xfrm>
          <a:prstGeom prst="wedgeRoundRectCallout">
            <a:avLst>
              <a:gd name="adj1" fmla="val 4772"/>
              <a:gd name="adj2" fmla="val 22970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0" dirty="0"/>
              <a:t>Said kiss contains enough thermal E to raise 1 liter of water 25 degrees Celsius!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rtlCol="0">
            <a:normAutofit/>
          </a:bodyPr>
          <a:lstStyle/>
          <a:p>
            <a:pPr eaLnBrk="1" fontAlgn="auto" hangingPunct="1">
              <a:spcAft>
                <a:spcPts val="0"/>
              </a:spcAft>
              <a:defRPr/>
            </a:pPr>
            <a:r>
              <a:rPr lang="en-US" dirty="0"/>
              <a:t>e</a:t>
            </a:r>
            <a:r>
              <a:rPr lang="en-US" dirty="0" smtClean="0"/>
              <a:t>nergy: demo</a:t>
            </a:r>
            <a:endParaRPr lang="en-US" dirty="0"/>
          </a:p>
        </p:txBody>
      </p:sp>
      <p:sp>
        <p:nvSpPr>
          <p:cNvPr id="49154" name="TextBox 9"/>
          <p:cNvSpPr txBox="1">
            <a:spLocks noChangeArrowheads="1"/>
          </p:cNvSpPr>
          <p:nvPr/>
        </p:nvSpPr>
        <p:spPr bwMode="auto">
          <a:xfrm>
            <a:off x="228600" y="685800"/>
            <a:ext cx="8763000" cy="4708525"/>
          </a:xfrm>
          <a:prstGeom prst="rect">
            <a:avLst/>
          </a:prstGeom>
          <a:noFill/>
          <a:ln w="9525">
            <a:noFill/>
            <a:miter lim="800000"/>
            <a:headEnd/>
            <a:tailEnd/>
          </a:ln>
        </p:spPr>
        <p:txBody>
          <a:bodyPr>
            <a:spAutoFit/>
          </a:bodyPr>
          <a:lstStyle/>
          <a:p>
            <a:r>
              <a:rPr lang="en-US" sz="2800">
                <a:solidFill>
                  <a:schemeClr val="bg1"/>
                </a:solidFill>
                <a:latin typeface="GungsuhChe" pitchFamily="49" charset="-127"/>
              </a:rPr>
              <a:t>The Worst Breakfast in America</a:t>
            </a:r>
            <a:r>
              <a:rPr lang="en-US" sz="2000" b="0">
                <a:solidFill>
                  <a:schemeClr val="bg1"/>
                </a:solidFill>
                <a:latin typeface="GungsuhChe" pitchFamily="49" charset="-127"/>
              </a:rPr>
              <a:t/>
            </a:r>
            <a:br>
              <a:rPr lang="en-US" sz="2000" b="0">
                <a:solidFill>
                  <a:schemeClr val="bg1"/>
                </a:solidFill>
                <a:latin typeface="GungsuhChe" pitchFamily="49" charset="-127"/>
              </a:rPr>
            </a:br>
            <a:r>
              <a:rPr lang="en-US" sz="2000" b="0">
                <a:solidFill>
                  <a:schemeClr val="bg1"/>
                </a:solidFill>
                <a:latin typeface="GungsuhChe" pitchFamily="49" charset="-127"/>
              </a:rPr>
              <a:t>Bob Evans Stacked and Stuffed Caramel </a:t>
            </a:r>
          </a:p>
          <a:p>
            <a:r>
              <a:rPr lang="en-US" sz="2000" b="0">
                <a:solidFill>
                  <a:schemeClr val="bg1"/>
                </a:solidFill>
                <a:latin typeface="GungsuhChe" pitchFamily="49" charset="-127"/>
              </a:rPr>
              <a:t>Banana Pecan Hotcakes</a:t>
            </a:r>
          </a:p>
          <a:p>
            <a:r>
              <a:rPr lang="en-US" sz="2000" b="0">
                <a:solidFill>
                  <a:schemeClr val="bg1"/>
                </a:solidFill>
                <a:latin typeface="GungsuhChe" pitchFamily="49" charset="-127"/>
              </a:rPr>
              <a:t/>
            </a:r>
            <a:br>
              <a:rPr lang="en-US" sz="2000" b="0">
                <a:solidFill>
                  <a:schemeClr val="bg1"/>
                </a:solidFill>
                <a:latin typeface="GungsuhChe" pitchFamily="49" charset="-127"/>
              </a:rPr>
            </a:br>
            <a:r>
              <a:rPr lang="en-US" sz="2000" b="0">
                <a:solidFill>
                  <a:schemeClr val="bg1"/>
                </a:solidFill>
                <a:latin typeface="GungsuhChe" pitchFamily="49" charset="-127"/>
              </a:rPr>
              <a:t>1,543 calories</a:t>
            </a:r>
            <a:br>
              <a:rPr lang="en-US" sz="2000" b="0">
                <a:solidFill>
                  <a:schemeClr val="bg1"/>
                </a:solidFill>
                <a:latin typeface="GungsuhChe" pitchFamily="49" charset="-127"/>
              </a:rPr>
            </a:br>
            <a:r>
              <a:rPr lang="en-US" sz="2000" b="0">
                <a:solidFill>
                  <a:schemeClr val="bg1"/>
                </a:solidFill>
                <a:latin typeface="GungsuhChe" pitchFamily="49" charset="-127"/>
              </a:rPr>
              <a:t>77 g fat (26 g saturated; 9 g trans)</a:t>
            </a:r>
            <a:br>
              <a:rPr lang="en-US" sz="2000" b="0">
                <a:solidFill>
                  <a:schemeClr val="bg1"/>
                </a:solidFill>
                <a:latin typeface="GungsuhChe" pitchFamily="49" charset="-127"/>
              </a:rPr>
            </a:br>
            <a:r>
              <a:rPr lang="en-US" sz="2000" b="0">
                <a:solidFill>
                  <a:schemeClr val="bg1"/>
                </a:solidFill>
                <a:latin typeface="GungsuhChe" pitchFamily="49" charset="-127"/>
              </a:rPr>
              <a:t>2,259 mg sodium</a:t>
            </a:r>
            <a:br>
              <a:rPr lang="en-US" sz="2000" b="0">
                <a:solidFill>
                  <a:schemeClr val="bg1"/>
                </a:solidFill>
                <a:latin typeface="GungsuhChe" pitchFamily="49" charset="-127"/>
              </a:rPr>
            </a:br>
            <a:r>
              <a:rPr lang="en-US" sz="2000" b="0">
                <a:solidFill>
                  <a:schemeClr val="bg1"/>
                </a:solidFill>
                <a:latin typeface="GungsuhChe" pitchFamily="49" charset="-127"/>
              </a:rPr>
              <a:t>198 g carbs</a:t>
            </a:r>
            <a:br>
              <a:rPr lang="en-US" sz="2000" b="0">
                <a:solidFill>
                  <a:schemeClr val="bg1"/>
                </a:solidFill>
                <a:latin typeface="GungsuhChe" pitchFamily="49" charset="-127"/>
              </a:rPr>
            </a:br>
            <a:r>
              <a:rPr lang="en-US" sz="2000" b="0">
                <a:solidFill>
                  <a:schemeClr val="bg1"/>
                </a:solidFill>
                <a:latin typeface="GungsuhChe" pitchFamily="49" charset="-127"/>
              </a:rPr>
              <a:t>109 g sugars</a:t>
            </a:r>
            <a:br>
              <a:rPr lang="en-US" sz="2000" b="0">
                <a:solidFill>
                  <a:schemeClr val="bg1"/>
                </a:solidFill>
                <a:latin typeface="GungsuhChe" pitchFamily="49" charset="-127"/>
              </a:rPr>
            </a:br>
            <a:r>
              <a:rPr lang="en-US" sz="2000" b="0">
                <a:solidFill>
                  <a:schemeClr val="bg1"/>
                </a:solidFill>
                <a:latin typeface="GungsuhChe" pitchFamily="49" charset="-127"/>
              </a:rPr>
              <a:t/>
            </a:r>
            <a:br>
              <a:rPr lang="en-US" sz="2000" b="0">
                <a:solidFill>
                  <a:schemeClr val="bg1"/>
                </a:solidFill>
                <a:latin typeface="GungsuhChe" pitchFamily="49" charset="-127"/>
              </a:rPr>
            </a:br>
            <a:r>
              <a:rPr lang="en-US" b="0">
                <a:solidFill>
                  <a:schemeClr val="bg1"/>
                </a:solidFill>
                <a:latin typeface="GungsuhChe" pitchFamily="49" charset="-127"/>
              </a:rPr>
              <a:t>It’s not a good sign when it takes you nearly five seconds to spit out the name of your breakfast. This bad boy packs in more than 75 percent of your calories for the day, along with more sugar and fat than nine glazed Dunkin’ Donuts, and nearly as much sodium as five Bloody Marys.</a:t>
            </a:r>
            <a:r>
              <a:rPr lang="en-US" sz="2000" b="0">
                <a:solidFill>
                  <a:schemeClr val="bg1"/>
                </a:solidFill>
                <a:latin typeface="GungsuhChe" pitchFamily="49" charset="-127"/>
              </a:rPr>
              <a:t/>
            </a:r>
            <a:br>
              <a:rPr lang="en-US" sz="2000" b="0">
                <a:solidFill>
                  <a:schemeClr val="bg1"/>
                </a:solidFill>
                <a:latin typeface="GungsuhChe" pitchFamily="49" charset="-127"/>
              </a:rPr>
            </a:br>
            <a:r>
              <a:rPr lang="en-US" sz="2000" b="0">
                <a:solidFill>
                  <a:schemeClr val="bg1"/>
                </a:solidFill>
                <a:latin typeface="GungsuhChe" pitchFamily="49" charset="-127"/>
              </a:rPr>
              <a:t> </a:t>
            </a:r>
          </a:p>
        </p:txBody>
      </p:sp>
      <p:pic>
        <p:nvPicPr>
          <p:cNvPr id="49155" name="Picture 5"/>
          <p:cNvPicPr>
            <a:picLocks noGrp="1" noChangeAspect="1" noChangeArrowheads="1"/>
          </p:cNvPicPr>
          <p:nvPr>
            <p:ph idx="1"/>
          </p:nvPr>
        </p:nvPicPr>
        <p:blipFill>
          <a:blip r:embed="rId2"/>
          <a:srcRect/>
          <a:stretch>
            <a:fillRect/>
          </a:stretch>
        </p:blipFill>
        <p:spPr>
          <a:xfrm>
            <a:off x="6705600" y="685800"/>
            <a:ext cx="2235200" cy="1676400"/>
          </a:xfrm>
        </p:spPr>
      </p:pic>
      <p:pic>
        <p:nvPicPr>
          <p:cNvPr id="49156" name="Picture 6"/>
          <p:cNvPicPr>
            <a:picLocks noChangeAspect="1" noChangeArrowheads="1"/>
          </p:cNvPicPr>
          <p:nvPr/>
        </p:nvPicPr>
        <p:blipFill>
          <a:blip r:embed="rId3"/>
          <a:srcRect/>
          <a:stretch>
            <a:fillRect/>
          </a:stretch>
        </p:blipFill>
        <p:spPr bwMode="auto">
          <a:xfrm>
            <a:off x="0" y="5143500"/>
            <a:ext cx="9144000" cy="1485900"/>
          </a:xfrm>
          <a:prstGeom prst="rect">
            <a:avLst/>
          </a:prstGeom>
          <a:noFill/>
          <a:ln w="9525">
            <a:noFill/>
            <a:miter lim="800000"/>
            <a:headEnd/>
            <a:tailEnd/>
          </a:ln>
        </p:spPr>
      </p:pic>
      <p:sp>
        <p:nvSpPr>
          <p:cNvPr id="49157" name="TextBox 12"/>
          <p:cNvSpPr txBox="1">
            <a:spLocks noChangeArrowheads="1"/>
          </p:cNvSpPr>
          <p:nvPr/>
        </p:nvSpPr>
        <p:spPr bwMode="auto">
          <a:xfrm>
            <a:off x="6705600" y="2590800"/>
            <a:ext cx="2209800" cy="381000"/>
          </a:xfrm>
          <a:prstGeom prst="rect">
            <a:avLst/>
          </a:prstGeom>
          <a:noFill/>
          <a:ln w="9525">
            <a:noFill/>
            <a:miter lim="800000"/>
            <a:headEnd/>
            <a:tailEnd/>
          </a:ln>
        </p:spPr>
        <p:txBody>
          <a:bodyPr>
            <a:spAutoFit/>
          </a:bodyPr>
          <a:lstStyle/>
          <a:p>
            <a:r>
              <a:rPr lang="en-US" b="0">
                <a:latin typeface="GungsuhChe" pitchFamily="49" charset="-127"/>
                <a:hlinkClick r:id="rId4"/>
              </a:rPr>
              <a:t>Read more here</a:t>
            </a:r>
            <a:endParaRPr lang="en-US" b="0">
              <a:latin typeface="GungsuhChe" pitchFamily="49" charset="-127"/>
            </a:endParaRPr>
          </a:p>
        </p:txBody>
      </p:sp>
      <p:pic>
        <p:nvPicPr>
          <p:cNvPr id="1026" name="Picture 2"/>
          <p:cNvPicPr>
            <a:picLocks noChangeAspect="1" noChangeArrowheads="1"/>
          </p:cNvPicPr>
          <p:nvPr/>
        </p:nvPicPr>
        <p:blipFill>
          <a:blip r:embed="rId5"/>
          <a:srcRect/>
          <a:stretch>
            <a:fillRect/>
          </a:stretch>
        </p:blipFill>
        <p:spPr bwMode="auto">
          <a:xfrm>
            <a:off x="0" y="609600"/>
            <a:ext cx="3810000" cy="2857500"/>
          </a:xfrm>
          <a:prstGeom prst="rect">
            <a:avLst/>
          </a:prstGeom>
          <a:noFill/>
          <a:ln w="9525">
            <a:noFill/>
            <a:miter lim="800000"/>
            <a:headEnd/>
            <a:tailEnd/>
          </a:ln>
        </p:spPr>
      </p:pic>
      <p:pic>
        <p:nvPicPr>
          <p:cNvPr id="8" name="Picture 2"/>
          <p:cNvPicPr>
            <a:picLocks noChangeAspect="1" noChangeArrowheads="1"/>
          </p:cNvPicPr>
          <p:nvPr/>
        </p:nvPicPr>
        <p:blipFill>
          <a:blip r:embed="rId5"/>
          <a:srcRect/>
          <a:stretch>
            <a:fillRect/>
          </a:stretch>
        </p:blipFill>
        <p:spPr bwMode="auto">
          <a:xfrm>
            <a:off x="0" y="2209800"/>
            <a:ext cx="3810000" cy="2857500"/>
          </a:xfrm>
          <a:prstGeom prst="rect">
            <a:avLst/>
          </a:prstGeom>
          <a:noFill/>
          <a:ln w="9525">
            <a:noFill/>
            <a:miter lim="800000"/>
            <a:headEnd/>
            <a:tailEnd/>
          </a:ln>
        </p:spPr>
      </p:pic>
      <p:pic>
        <p:nvPicPr>
          <p:cNvPr id="9" name="Picture 2"/>
          <p:cNvPicPr>
            <a:picLocks noChangeAspect="1" noChangeArrowheads="1"/>
          </p:cNvPicPr>
          <p:nvPr/>
        </p:nvPicPr>
        <p:blipFill>
          <a:blip r:embed="rId5"/>
          <a:srcRect/>
          <a:stretch>
            <a:fillRect/>
          </a:stretch>
        </p:blipFill>
        <p:spPr bwMode="auto">
          <a:xfrm>
            <a:off x="0" y="4000500"/>
            <a:ext cx="3810000" cy="2857500"/>
          </a:xfrm>
          <a:prstGeom prst="rect">
            <a:avLst/>
          </a:prstGeom>
          <a:noFill/>
          <a:ln w="9525">
            <a:noFill/>
            <a:miter lim="800000"/>
            <a:headEnd/>
            <a:tailEnd/>
          </a:ln>
        </p:spPr>
      </p:pic>
      <p:pic>
        <p:nvPicPr>
          <p:cNvPr id="11" name="Picture 2"/>
          <p:cNvPicPr>
            <a:picLocks noChangeAspect="1" noChangeArrowheads="1"/>
          </p:cNvPicPr>
          <p:nvPr/>
        </p:nvPicPr>
        <p:blipFill>
          <a:blip r:embed="rId5"/>
          <a:srcRect/>
          <a:stretch>
            <a:fillRect/>
          </a:stretch>
        </p:blipFill>
        <p:spPr bwMode="auto">
          <a:xfrm>
            <a:off x="2286000" y="609600"/>
            <a:ext cx="3810000" cy="2857500"/>
          </a:xfrm>
          <a:prstGeom prst="rect">
            <a:avLst/>
          </a:prstGeom>
          <a:noFill/>
          <a:ln w="9525">
            <a:noFill/>
            <a:miter lim="800000"/>
            <a:headEnd/>
            <a:tailEnd/>
          </a:ln>
        </p:spPr>
      </p:pic>
      <p:pic>
        <p:nvPicPr>
          <p:cNvPr id="12" name="Picture 2"/>
          <p:cNvPicPr>
            <a:picLocks noChangeAspect="1" noChangeArrowheads="1"/>
          </p:cNvPicPr>
          <p:nvPr/>
        </p:nvPicPr>
        <p:blipFill>
          <a:blip r:embed="rId5"/>
          <a:srcRect/>
          <a:stretch>
            <a:fillRect/>
          </a:stretch>
        </p:blipFill>
        <p:spPr bwMode="auto">
          <a:xfrm>
            <a:off x="2286000" y="2209800"/>
            <a:ext cx="3810000" cy="2857500"/>
          </a:xfrm>
          <a:prstGeom prst="rect">
            <a:avLst/>
          </a:prstGeom>
          <a:noFill/>
          <a:ln w="9525">
            <a:noFill/>
            <a:miter lim="800000"/>
            <a:headEnd/>
            <a:tailEnd/>
          </a:ln>
        </p:spPr>
      </p:pic>
      <p:pic>
        <p:nvPicPr>
          <p:cNvPr id="14" name="Picture 2"/>
          <p:cNvPicPr>
            <a:picLocks noChangeAspect="1" noChangeArrowheads="1"/>
          </p:cNvPicPr>
          <p:nvPr/>
        </p:nvPicPr>
        <p:blipFill>
          <a:blip r:embed="rId5"/>
          <a:srcRect/>
          <a:stretch>
            <a:fillRect/>
          </a:stretch>
        </p:blipFill>
        <p:spPr bwMode="auto">
          <a:xfrm>
            <a:off x="2438400" y="4000500"/>
            <a:ext cx="3810000" cy="2857500"/>
          </a:xfrm>
          <a:prstGeom prst="rect">
            <a:avLst/>
          </a:prstGeom>
          <a:noFill/>
          <a:ln w="9525">
            <a:noFill/>
            <a:miter lim="800000"/>
            <a:headEnd/>
            <a:tailEnd/>
          </a:ln>
        </p:spPr>
      </p:pic>
      <p:pic>
        <p:nvPicPr>
          <p:cNvPr id="15" name="Picture 2"/>
          <p:cNvPicPr>
            <a:picLocks noChangeAspect="1" noChangeArrowheads="1"/>
          </p:cNvPicPr>
          <p:nvPr/>
        </p:nvPicPr>
        <p:blipFill>
          <a:blip r:embed="rId5"/>
          <a:srcRect/>
          <a:stretch>
            <a:fillRect/>
          </a:stretch>
        </p:blipFill>
        <p:spPr bwMode="auto">
          <a:xfrm>
            <a:off x="5334000" y="533400"/>
            <a:ext cx="3810000" cy="2857500"/>
          </a:xfrm>
          <a:prstGeom prst="rect">
            <a:avLst/>
          </a:prstGeom>
          <a:noFill/>
          <a:ln w="9525">
            <a:noFill/>
            <a:miter lim="800000"/>
            <a:headEnd/>
            <a:tailEnd/>
          </a:ln>
        </p:spPr>
      </p:pic>
      <p:pic>
        <p:nvPicPr>
          <p:cNvPr id="16" name="Picture 2"/>
          <p:cNvPicPr>
            <a:picLocks noChangeAspect="1" noChangeArrowheads="1"/>
          </p:cNvPicPr>
          <p:nvPr/>
        </p:nvPicPr>
        <p:blipFill>
          <a:blip r:embed="rId5"/>
          <a:srcRect/>
          <a:stretch>
            <a:fillRect/>
          </a:stretch>
        </p:blipFill>
        <p:spPr bwMode="auto">
          <a:xfrm>
            <a:off x="5334000" y="2133600"/>
            <a:ext cx="3810000" cy="2857500"/>
          </a:xfrm>
          <a:prstGeom prst="rect">
            <a:avLst/>
          </a:prstGeom>
          <a:noFill/>
          <a:ln w="9525">
            <a:noFill/>
            <a:miter lim="800000"/>
            <a:headEnd/>
            <a:tailEnd/>
          </a:ln>
        </p:spPr>
      </p:pic>
      <p:pic>
        <p:nvPicPr>
          <p:cNvPr id="17" name="Picture 2"/>
          <p:cNvPicPr>
            <a:picLocks noChangeAspect="1" noChangeArrowheads="1"/>
          </p:cNvPicPr>
          <p:nvPr/>
        </p:nvPicPr>
        <p:blipFill>
          <a:blip r:embed="rId5"/>
          <a:srcRect/>
          <a:stretch>
            <a:fillRect/>
          </a:stretch>
        </p:blipFill>
        <p:spPr bwMode="auto">
          <a:xfrm>
            <a:off x="5334000" y="4000500"/>
            <a:ext cx="3810000" cy="2857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1+#ppt_w/2"/>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3"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1+#ppt_w/2"/>
                                          </p:val>
                                        </p:tav>
                                        <p:tav tm="100000">
                                          <p:val>
                                            <p:strVal val="#ppt_x"/>
                                          </p:val>
                                        </p:tav>
                                      </p:tavLst>
                                    </p:anim>
                                    <p:anim calcmode="lin" valueType="num">
                                      <p:cBhvr additive="base">
                                        <p:cTn id="32" dur="500" fill="hold"/>
                                        <p:tgtEl>
                                          <p:spTgt spid="9"/>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0-#ppt_h/2"/>
                                          </p:val>
                                        </p:tav>
                                        <p:tav tm="100000">
                                          <p:val>
                                            <p:strVal val="#ppt_y"/>
                                          </p:val>
                                        </p:tav>
                                      </p:tavLst>
                                    </p:anim>
                                  </p:childTnLst>
                                </p:cTn>
                              </p:par>
                              <p:par>
                                <p:cTn id="37" presetID="2" presetClass="entr" presetSubtype="9"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0-#ppt_w/2"/>
                                          </p:val>
                                        </p:tav>
                                        <p:tav tm="100000">
                                          <p:val>
                                            <p:strVal val="#ppt_x"/>
                                          </p:val>
                                        </p:tav>
                                      </p:tavLst>
                                    </p:anim>
                                    <p:anim calcmode="lin" valueType="num">
                                      <p:cBhvr additive="base">
                                        <p:cTn id="40"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rtlCol="0">
            <a:normAutofit/>
          </a:bodyPr>
          <a:lstStyle/>
          <a:p>
            <a:pPr eaLnBrk="1" fontAlgn="auto" hangingPunct="1">
              <a:spcAft>
                <a:spcPts val="0"/>
              </a:spcAft>
              <a:defRPr/>
            </a:pPr>
            <a:r>
              <a:rPr lang="en-US" dirty="0"/>
              <a:t>e</a:t>
            </a:r>
            <a:r>
              <a:rPr lang="en-US" dirty="0" smtClean="0"/>
              <a:t>nergy: calorimeter</a:t>
            </a:r>
            <a:endParaRPr lang="en-US" dirty="0"/>
          </a:p>
        </p:txBody>
      </p:sp>
      <p:sp>
        <p:nvSpPr>
          <p:cNvPr id="50178" name="Content Placeholder 2"/>
          <p:cNvSpPr>
            <a:spLocks noGrp="1"/>
          </p:cNvSpPr>
          <p:nvPr>
            <p:ph idx="1"/>
          </p:nvPr>
        </p:nvSpPr>
        <p:spPr>
          <a:xfrm>
            <a:off x="457200" y="838200"/>
            <a:ext cx="8229600" cy="838200"/>
          </a:xfrm>
        </p:spPr>
        <p:txBody>
          <a:bodyPr/>
          <a:lstStyle/>
          <a:p>
            <a:pPr eaLnBrk="1" hangingPunct="1"/>
            <a:endParaRPr lang="en-US" smtClean="0"/>
          </a:p>
          <a:p>
            <a:pPr eaLnBrk="1" hangingPunct="1"/>
            <a:endParaRPr lang="en-US" smtClean="0"/>
          </a:p>
        </p:txBody>
      </p:sp>
      <p:sp>
        <p:nvSpPr>
          <p:cNvPr id="50179" name="TextBox 8"/>
          <p:cNvSpPr txBox="1">
            <a:spLocks noChangeArrowheads="1"/>
          </p:cNvSpPr>
          <p:nvPr/>
        </p:nvSpPr>
        <p:spPr bwMode="auto">
          <a:xfrm>
            <a:off x="533400" y="838200"/>
            <a:ext cx="7315200" cy="1016000"/>
          </a:xfrm>
          <a:prstGeom prst="rect">
            <a:avLst/>
          </a:prstGeom>
          <a:noFill/>
          <a:ln w="9525">
            <a:noFill/>
            <a:miter lim="800000"/>
            <a:headEnd/>
            <a:tailEnd/>
          </a:ln>
        </p:spPr>
        <p:txBody>
          <a:bodyPr>
            <a:spAutoFit/>
          </a:bodyPr>
          <a:lstStyle/>
          <a:p>
            <a:pPr algn="ctr"/>
            <a:r>
              <a:rPr lang="en-US" sz="2000" b="0">
                <a:solidFill>
                  <a:schemeClr val="bg1"/>
                </a:solidFill>
                <a:latin typeface="GungsuhChe" pitchFamily="49" charset="-127"/>
              </a:rPr>
              <a:t>A simple calorimeter, consisting of two</a:t>
            </a:r>
            <a:br>
              <a:rPr lang="en-US" sz="2000" b="0">
                <a:solidFill>
                  <a:schemeClr val="bg1"/>
                </a:solidFill>
                <a:latin typeface="GungsuhChe" pitchFamily="49" charset="-127"/>
              </a:rPr>
            </a:br>
            <a:r>
              <a:rPr lang="en-US" sz="2000" b="0">
                <a:solidFill>
                  <a:schemeClr val="bg1"/>
                </a:solidFill>
                <a:latin typeface="GungsuhChe" pitchFamily="49" charset="-127"/>
              </a:rPr>
              <a:t>Styrofoam cups, stirrer, thermometer, and lid,</a:t>
            </a:r>
            <a:br>
              <a:rPr lang="en-US" sz="2000" b="0">
                <a:solidFill>
                  <a:schemeClr val="bg1"/>
                </a:solidFill>
                <a:latin typeface="GungsuhChe" pitchFamily="49" charset="-127"/>
              </a:rPr>
            </a:br>
            <a:r>
              <a:rPr lang="en-US" sz="2000" b="0">
                <a:solidFill>
                  <a:schemeClr val="bg1"/>
                </a:solidFill>
                <a:latin typeface="GungsuhChe" pitchFamily="49" charset="-127"/>
              </a:rPr>
              <a:t>shown before (left) and after assembly (right). </a:t>
            </a:r>
          </a:p>
        </p:txBody>
      </p:sp>
      <p:pic>
        <p:nvPicPr>
          <p:cNvPr id="50180" name="Picture 2"/>
          <p:cNvPicPr>
            <a:picLocks noChangeAspect="1" noChangeArrowheads="1"/>
          </p:cNvPicPr>
          <p:nvPr/>
        </p:nvPicPr>
        <p:blipFill>
          <a:blip r:embed="rId2"/>
          <a:srcRect/>
          <a:stretch>
            <a:fillRect/>
          </a:stretch>
        </p:blipFill>
        <p:spPr bwMode="auto">
          <a:xfrm>
            <a:off x="762000" y="1905000"/>
            <a:ext cx="3505200" cy="4673600"/>
          </a:xfrm>
          <a:prstGeom prst="rect">
            <a:avLst/>
          </a:prstGeom>
          <a:noFill/>
          <a:ln w="9525">
            <a:noFill/>
            <a:miter lim="800000"/>
            <a:headEnd/>
            <a:tailEnd/>
          </a:ln>
        </p:spPr>
      </p:pic>
      <p:pic>
        <p:nvPicPr>
          <p:cNvPr id="50181" name="Picture 3"/>
          <p:cNvPicPr>
            <a:picLocks noChangeAspect="1" noChangeArrowheads="1"/>
          </p:cNvPicPr>
          <p:nvPr/>
        </p:nvPicPr>
        <p:blipFill>
          <a:blip r:embed="rId3"/>
          <a:srcRect/>
          <a:stretch>
            <a:fillRect/>
          </a:stretch>
        </p:blipFill>
        <p:spPr bwMode="auto">
          <a:xfrm>
            <a:off x="4667250" y="1905000"/>
            <a:ext cx="3486150" cy="464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2"/>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1276350" y="1295400"/>
            <a:ext cx="2457450" cy="2038350"/>
          </a:xfrm>
          <a:prstGeom prst="rect">
            <a:avLst/>
          </a:prstGeom>
          <a:noFill/>
          <a:ln w="9525">
            <a:noFill/>
            <a:miter lim="800000"/>
            <a:headEnd/>
            <a:tailEnd/>
          </a:ln>
        </p:spPr>
      </p:pic>
      <p:sp>
        <p:nvSpPr>
          <p:cNvPr id="51202" name="Title 1"/>
          <p:cNvSpPr>
            <a:spLocks noGrp="1"/>
          </p:cNvSpPr>
          <p:nvPr>
            <p:ph type="title" idx="4294967295"/>
          </p:nvPr>
        </p:nvSpPr>
        <p:spPr>
          <a:xfrm>
            <a:off x="457200" y="-228600"/>
            <a:ext cx="8229600" cy="1143000"/>
          </a:xfrm>
        </p:spPr>
        <p:txBody>
          <a:bodyPr/>
          <a:lstStyle/>
          <a:p>
            <a:pPr eaLnBrk="1" hangingPunct="1"/>
            <a:r>
              <a:rPr lang="en-US" dirty="0" smtClean="0">
                <a:solidFill>
                  <a:srgbClr val="C4BD97"/>
                </a:solidFill>
              </a:rPr>
              <a:t>energy: demo I</a:t>
            </a:r>
          </a:p>
        </p:txBody>
      </p:sp>
      <p:sp>
        <p:nvSpPr>
          <p:cNvPr id="51203" name="Content Placeholder 2"/>
          <p:cNvSpPr>
            <a:spLocks noGrp="1"/>
          </p:cNvSpPr>
          <p:nvPr>
            <p:ph idx="4294967295"/>
          </p:nvPr>
        </p:nvSpPr>
        <p:spPr>
          <a:xfrm>
            <a:off x="457200" y="838200"/>
            <a:ext cx="8229600" cy="838200"/>
          </a:xfrm>
        </p:spPr>
        <p:txBody>
          <a:bodyPr/>
          <a:lstStyle/>
          <a:p>
            <a:pPr eaLnBrk="1" hangingPunct="1"/>
            <a:endParaRPr lang="en-US" smtClean="0">
              <a:solidFill>
                <a:schemeClr val="bg2"/>
              </a:solidFill>
            </a:endParaRPr>
          </a:p>
          <a:p>
            <a:pPr eaLnBrk="1" hangingPunct="1"/>
            <a:endParaRPr lang="en-US" smtClean="0">
              <a:solidFill>
                <a:schemeClr val="bg2"/>
              </a:solidFill>
            </a:endParaRPr>
          </a:p>
        </p:txBody>
      </p:sp>
      <p:sp>
        <p:nvSpPr>
          <p:cNvPr id="51204" name="TextBox 8"/>
          <p:cNvSpPr txBox="1">
            <a:spLocks noChangeArrowheads="1"/>
          </p:cNvSpPr>
          <p:nvPr/>
        </p:nvSpPr>
        <p:spPr bwMode="auto">
          <a:xfrm>
            <a:off x="762000" y="762000"/>
            <a:ext cx="7315200" cy="519113"/>
          </a:xfrm>
          <a:prstGeom prst="rect">
            <a:avLst/>
          </a:prstGeom>
          <a:noFill/>
          <a:ln w="9525">
            <a:noFill/>
            <a:miter lim="800000"/>
            <a:headEnd/>
            <a:tailEnd/>
          </a:ln>
        </p:spPr>
        <p:txBody>
          <a:bodyPr>
            <a:spAutoFit/>
          </a:bodyPr>
          <a:lstStyle/>
          <a:p>
            <a:pPr algn="ctr"/>
            <a:r>
              <a:rPr lang="en-US" sz="2800" b="0">
                <a:solidFill>
                  <a:schemeClr val="bg1"/>
                </a:solidFill>
                <a:latin typeface="GungsuhChe" pitchFamily="49" charset="-127"/>
              </a:rPr>
              <a:t>Is there a difference between T &amp; heat? </a:t>
            </a:r>
          </a:p>
        </p:txBody>
      </p:sp>
      <p:pic>
        <p:nvPicPr>
          <p:cNvPr id="51205" name="Picture 8"/>
          <p:cNvPicPr>
            <a:picLocks noChangeAspect="1" noChangeArrowheads="1"/>
          </p:cNvPicPr>
          <p:nvPr/>
        </p:nvPicPr>
        <p:blipFill>
          <a:blip r:embed="rId3"/>
          <a:srcRect/>
          <a:stretch>
            <a:fillRect/>
          </a:stretch>
        </p:blipFill>
        <p:spPr bwMode="auto">
          <a:xfrm>
            <a:off x="5257800" y="1371600"/>
            <a:ext cx="2514600" cy="1885950"/>
          </a:xfrm>
          <a:prstGeom prst="rect">
            <a:avLst/>
          </a:prstGeom>
          <a:noFill/>
          <a:ln w="9525">
            <a:noFill/>
            <a:miter lim="800000"/>
            <a:headEnd/>
            <a:tailEnd/>
          </a:ln>
        </p:spPr>
      </p:pic>
      <p:sp>
        <p:nvSpPr>
          <p:cNvPr id="51206" name="Text Box 9"/>
          <p:cNvSpPr txBox="1">
            <a:spLocks noChangeArrowheads="1"/>
          </p:cNvSpPr>
          <p:nvPr/>
        </p:nvSpPr>
        <p:spPr bwMode="auto">
          <a:xfrm>
            <a:off x="3810000" y="1905000"/>
            <a:ext cx="685800" cy="519113"/>
          </a:xfrm>
          <a:prstGeom prst="rect">
            <a:avLst/>
          </a:prstGeom>
          <a:noFill/>
          <a:ln w="9525">
            <a:noFill/>
            <a:miter lim="800000"/>
            <a:headEnd/>
            <a:tailEnd/>
          </a:ln>
        </p:spPr>
        <p:txBody>
          <a:bodyPr>
            <a:spAutoFit/>
          </a:bodyPr>
          <a:lstStyle/>
          <a:p>
            <a:pPr>
              <a:spcBef>
                <a:spcPct val="50000"/>
              </a:spcBef>
            </a:pPr>
            <a:r>
              <a:rPr lang="en-US" sz="2800" b="0">
                <a:solidFill>
                  <a:schemeClr val="bg1"/>
                </a:solidFill>
              </a:rPr>
              <a:t>vs.</a:t>
            </a:r>
          </a:p>
        </p:txBody>
      </p:sp>
      <p:sp>
        <p:nvSpPr>
          <p:cNvPr id="68618" name="Text Box 10"/>
          <p:cNvSpPr txBox="1">
            <a:spLocks noChangeArrowheads="1"/>
          </p:cNvSpPr>
          <p:nvPr/>
        </p:nvSpPr>
        <p:spPr bwMode="auto">
          <a:xfrm>
            <a:off x="381000" y="3276600"/>
            <a:ext cx="8610600" cy="3387725"/>
          </a:xfrm>
          <a:prstGeom prst="rect">
            <a:avLst/>
          </a:prstGeom>
          <a:noFill/>
          <a:ln w="9525">
            <a:noFill/>
            <a:miter lim="800000"/>
            <a:headEnd/>
            <a:tailEnd/>
          </a:ln>
        </p:spPr>
        <p:txBody>
          <a:bodyPr>
            <a:spAutoFit/>
          </a:bodyPr>
          <a:lstStyle/>
          <a:p>
            <a:pPr marL="342900" indent="-342900"/>
            <a:r>
              <a:rPr lang="en-US" dirty="0">
                <a:solidFill>
                  <a:schemeClr val="bg1"/>
                </a:solidFill>
              </a:rPr>
              <a:t>Questions</a:t>
            </a:r>
            <a:endParaRPr lang="en-US" b="0" dirty="0">
              <a:solidFill>
                <a:schemeClr val="bg1"/>
              </a:solidFill>
            </a:endParaRPr>
          </a:p>
          <a:p>
            <a:pPr marL="342900" indent="-342900">
              <a:buFontTx/>
              <a:buAutoNum type="arabicParenR"/>
            </a:pPr>
            <a:r>
              <a:rPr lang="en-US" b="0" dirty="0">
                <a:solidFill>
                  <a:schemeClr val="bg1"/>
                </a:solidFill>
              </a:rPr>
              <a:t>When the objects are in the boiling water what is their temperature?</a:t>
            </a:r>
          </a:p>
          <a:p>
            <a:pPr marL="342900" indent="-342900">
              <a:buFontTx/>
              <a:buAutoNum type="arabicParenR"/>
            </a:pPr>
            <a:r>
              <a:rPr lang="en-US" b="0" dirty="0">
                <a:solidFill>
                  <a:schemeClr val="bg1"/>
                </a:solidFill>
              </a:rPr>
              <a:t>What factor(s) are different between the nuts and washers? </a:t>
            </a:r>
          </a:p>
          <a:p>
            <a:pPr marL="342900" indent="-342900">
              <a:buFontTx/>
              <a:buAutoNum type="arabicParenR" startAt="3"/>
            </a:pPr>
            <a:r>
              <a:rPr lang="en-US" b="0" dirty="0">
                <a:solidFill>
                  <a:schemeClr val="bg1"/>
                </a:solidFill>
              </a:rPr>
              <a:t>What caused the temperature to rise in each coffee cup?</a:t>
            </a:r>
          </a:p>
          <a:p>
            <a:pPr marL="342900" indent="-342900">
              <a:buFontTx/>
              <a:buAutoNum type="arabicParenR" startAt="3"/>
            </a:pPr>
            <a:r>
              <a:rPr lang="en-US" b="0" dirty="0">
                <a:solidFill>
                  <a:schemeClr val="bg1"/>
                </a:solidFill>
              </a:rPr>
              <a:t>Which coffee cup showed a greater rise in temperature?</a:t>
            </a:r>
          </a:p>
          <a:p>
            <a:pPr marL="342900" indent="-342900"/>
            <a:r>
              <a:rPr lang="en-US" b="0" dirty="0">
                <a:solidFill>
                  <a:schemeClr val="bg1"/>
                </a:solidFill>
              </a:rPr>
              <a:t>5) If the washers and nuts are at the same temperature when in the boiling water, why is the increase in temperature not the same in both coffee cups.</a:t>
            </a:r>
          </a:p>
          <a:p>
            <a:pPr marL="342900" indent="-342900"/>
            <a:r>
              <a:rPr lang="en-US" b="0" dirty="0">
                <a:solidFill>
                  <a:schemeClr val="bg1"/>
                </a:solidFill>
              </a:rPr>
              <a:t>6) Complete this sentence: </a:t>
            </a:r>
            <a:endParaRPr lang="en-US" dirty="0">
              <a:solidFill>
                <a:schemeClr val="bg1"/>
              </a:solidFill>
            </a:endParaRPr>
          </a:p>
          <a:p>
            <a:pPr marL="342900" indent="-342900"/>
            <a:r>
              <a:rPr lang="en-US" dirty="0">
                <a:solidFill>
                  <a:schemeClr val="bg1"/>
                </a:solidFill>
              </a:rPr>
              <a:t>The same type of substance at the same temperature will transfer different amounts of heat if they have different ________________.</a:t>
            </a:r>
            <a:endParaRPr lang="en-US" b="0" dirty="0">
              <a:solidFill>
                <a:schemeClr val="bg1"/>
              </a:solidFill>
            </a:endParaRPr>
          </a:p>
          <a:p>
            <a:pPr marL="342900" indent="-342900"/>
            <a:r>
              <a:rPr lang="en-US" b="0" dirty="0">
                <a:solidFill>
                  <a:schemeClr val="bg1"/>
                </a:solidFill>
              </a:rPr>
              <a:t>7) Looking at the statement above, what three factors (2 inherent; 1 without) determine how much heat a substance will transfer?</a:t>
            </a:r>
          </a:p>
        </p:txBody>
      </p:sp>
      <p:sp>
        <p:nvSpPr>
          <p:cNvPr id="68619" name="Text Box 11"/>
          <p:cNvSpPr txBox="1">
            <a:spLocks noChangeArrowheads="1"/>
          </p:cNvSpPr>
          <p:nvPr/>
        </p:nvSpPr>
        <p:spPr bwMode="auto">
          <a:xfrm>
            <a:off x="685800" y="1676400"/>
            <a:ext cx="7924800" cy="1004888"/>
          </a:xfrm>
          <a:prstGeom prst="rect">
            <a:avLst/>
          </a:prstGeom>
          <a:solidFill>
            <a:srgbClr val="452D1B"/>
          </a:solidFill>
          <a:ln w="9525">
            <a:noFill/>
            <a:miter lim="800000"/>
            <a:headEnd/>
            <a:tailEnd/>
          </a:ln>
        </p:spPr>
        <p:txBody>
          <a:bodyPr>
            <a:spAutoFit/>
          </a:bodyPr>
          <a:lstStyle/>
          <a:p>
            <a:pPr marL="342900" indent="-342900">
              <a:spcBef>
                <a:spcPct val="50000"/>
              </a:spcBef>
              <a:buFontTx/>
              <a:buAutoNum type="alphaLcPeriod"/>
            </a:pPr>
            <a:r>
              <a:rPr lang="en-US" sz="2400" b="0">
                <a:solidFill>
                  <a:schemeClr val="bg1"/>
                </a:solidFill>
              </a:rPr>
              <a:t>Mass		c. Size 		 e. Shape </a:t>
            </a:r>
          </a:p>
          <a:p>
            <a:pPr marL="342900" indent="-342900">
              <a:spcBef>
                <a:spcPct val="50000"/>
              </a:spcBef>
              <a:buFontTx/>
              <a:buAutoNum type="alphaLcPeriod"/>
            </a:pPr>
            <a:r>
              <a:rPr lang="en-US" sz="2400" b="0">
                <a:solidFill>
                  <a:schemeClr val="bg1"/>
                </a:solidFill>
              </a:rPr>
              <a:t>V 			d. Function 		f.  identity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618">
                                            <p:txEl>
                                              <p:pRg st="1" end="1"/>
                                            </p:txEl>
                                          </p:spTgt>
                                        </p:tgtEl>
                                        <p:attrNameLst>
                                          <p:attrName>style.visibility</p:attrName>
                                        </p:attrNameLst>
                                      </p:cBhvr>
                                      <p:to>
                                        <p:strVal val="visible"/>
                                      </p:to>
                                    </p:set>
                                    <p:animEffect transition="in" filter="dissolve">
                                      <p:cBhvr>
                                        <p:cTn id="7" dur="500"/>
                                        <p:tgtEl>
                                          <p:spTgt spid="6861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8618">
                                            <p:txEl>
                                              <p:pRg st="2" end="2"/>
                                            </p:txEl>
                                          </p:spTgt>
                                        </p:tgtEl>
                                        <p:attrNameLst>
                                          <p:attrName>style.visibility</p:attrName>
                                        </p:attrNameLst>
                                      </p:cBhvr>
                                      <p:to>
                                        <p:strVal val="visible"/>
                                      </p:to>
                                    </p:set>
                                    <p:animEffect transition="in" filter="dissolve">
                                      <p:cBhvr>
                                        <p:cTn id="12" dur="500"/>
                                        <p:tgtEl>
                                          <p:spTgt spid="6861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8619">
                                            <p:bg/>
                                          </p:spTgt>
                                        </p:tgtEl>
                                        <p:attrNameLst>
                                          <p:attrName>style.visibility</p:attrName>
                                        </p:attrNameLst>
                                      </p:cBhvr>
                                      <p:to>
                                        <p:strVal val="visible"/>
                                      </p:to>
                                    </p:set>
                                    <p:animEffect transition="in" filter="dissolve">
                                      <p:cBhvr>
                                        <p:cTn id="17" dur="500"/>
                                        <p:tgtEl>
                                          <p:spTgt spid="68619">
                                            <p:bg/>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8619">
                                            <p:txEl>
                                              <p:pRg st="0" end="0"/>
                                            </p:txEl>
                                          </p:spTgt>
                                        </p:tgtEl>
                                        <p:attrNameLst>
                                          <p:attrName>style.visibility</p:attrName>
                                        </p:attrNameLst>
                                      </p:cBhvr>
                                      <p:to>
                                        <p:strVal val="visible"/>
                                      </p:to>
                                    </p:set>
                                    <p:animEffect transition="in" filter="dissolve">
                                      <p:cBhvr>
                                        <p:cTn id="22" dur="500"/>
                                        <p:tgtEl>
                                          <p:spTgt spid="6861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8619">
                                            <p:txEl>
                                              <p:pRg st="1" end="1"/>
                                            </p:txEl>
                                          </p:spTgt>
                                        </p:tgtEl>
                                        <p:attrNameLst>
                                          <p:attrName>style.visibility</p:attrName>
                                        </p:attrNameLst>
                                      </p:cBhvr>
                                      <p:to>
                                        <p:strVal val="visible"/>
                                      </p:to>
                                    </p:set>
                                    <p:animEffect transition="in" filter="dissolve">
                                      <p:cBhvr>
                                        <p:cTn id="27" dur="500"/>
                                        <p:tgtEl>
                                          <p:spTgt spid="6861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8618">
                                            <p:txEl>
                                              <p:pRg st="3" end="3"/>
                                            </p:txEl>
                                          </p:spTgt>
                                        </p:tgtEl>
                                        <p:attrNameLst>
                                          <p:attrName>style.visibility</p:attrName>
                                        </p:attrNameLst>
                                      </p:cBhvr>
                                      <p:to>
                                        <p:strVal val="visible"/>
                                      </p:to>
                                    </p:set>
                                    <p:animEffect transition="in" filter="dissolve">
                                      <p:cBhvr>
                                        <p:cTn id="32" dur="500"/>
                                        <p:tgtEl>
                                          <p:spTgt spid="68618">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8618">
                                            <p:txEl>
                                              <p:pRg st="4" end="4"/>
                                            </p:txEl>
                                          </p:spTgt>
                                        </p:tgtEl>
                                        <p:attrNameLst>
                                          <p:attrName>style.visibility</p:attrName>
                                        </p:attrNameLst>
                                      </p:cBhvr>
                                      <p:to>
                                        <p:strVal val="visible"/>
                                      </p:to>
                                    </p:set>
                                    <p:animEffect transition="in" filter="dissolve">
                                      <p:cBhvr>
                                        <p:cTn id="37" dur="500"/>
                                        <p:tgtEl>
                                          <p:spTgt spid="68618">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68618">
                                            <p:txEl>
                                              <p:pRg st="5" end="5"/>
                                            </p:txEl>
                                          </p:spTgt>
                                        </p:tgtEl>
                                        <p:attrNameLst>
                                          <p:attrName>style.visibility</p:attrName>
                                        </p:attrNameLst>
                                      </p:cBhvr>
                                      <p:to>
                                        <p:strVal val="visible"/>
                                      </p:to>
                                    </p:set>
                                    <p:animEffect transition="in" filter="dissolve">
                                      <p:cBhvr>
                                        <p:cTn id="42" dur="500"/>
                                        <p:tgtEl>
                                          <p:spTgt spid="68618">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68618">
                                            <p:txEl>
                                              <p:pRg st="6" end="6"/>
                                            </p:txEl>
                                          </p:spTgt>
                                        </p:tgtEl>
                                        <p:attrNameLst>
                                          <p:attrName>style.visibility</p:attrName>
                                        </p:attrNameLst>
                                      </p:cBhvr>
                                      <p:to>
                                        <p:strVal val="visible"/>
                                      </p:to>
                                    </p:set>
                                    <p:animEffect transition="in" filter="dissolve">
                                      <p:cBhvr>
                                        <p:cTn id="47" dur="500"/>
                                        <p:tgtEl>
                                          <p:spTgt spid="68618">
                                            <p:txEl>
                                              <p:pRg st="6" end="6"/>
                                            </p:txEl>
                                          </p:spTgt>
                                        </p:tgtEl>
                                      </p:cBhvr>
                                    </p:animEffect>
                                  </p:childTnLst>
                                </p:cTn>
                              </p:par>
                              <p:par>
                                <p:cTn id="48" presetID="9" presetClass="entr" presetSubtype="0" fill="hold" nodeType="withEffect">
                                  <p:stCondLst>
                                    <p:cond delay="0"/>
                                  </p:stCondLst>
                                  <p:childTnLst>
                                    <p:set>
                                      <p:cBhvr>
                                        <p:cTn id="49" dur="1" fill="hold">
                                          <p:stCondLst>
                                            <p:cond delay="0"/>
                                          </p:stCondLst>
                                        </p:cTn>
                                        <p:tgtEl>
                                          <p:spTgt spid="68618">
                                            <p:txEl>
                                              <p:pRg st="7" end="7"/>
                                            </p:txEl>
                                          </p:spTgt>
                                        </p:tgtEl>
                                        <p:attrNameLst>
                                          <p:attrName>style.visibility</p:attrName>
                                        </p:attrNameLst>
                                      </p:cBhvr>
                                      <p:to>
                                        <p:strVal val="visible"/>
                                      </p:to>
                                    </p:set>
                                    <p:animEffect transition="in" filter="dissolve">
                                      <p:cBhvr>
                                        <p:cTn id="50" dur="500"/>
                                        <p:tgtEl>
                                          <p:spTgt spid="68618">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68618">
                                            <p:txEl>
                                              <p:pRg st="8" end="8"/>
                                            </p:txEl>
                                          </p:spTgt>
                                        </p:tgtEl>
                                        <p:attrNameLst>
                                          <p:attrName>style.visibility</p:attrName>
                                        </p:attrNameLst>
                                      </p:cBhvr>
                                      <p:to>
                                        <p:strVal val="visible"/>
                                      </p:to>
                                    </p:set>
                                    <p:animEffect transition="in" filter="dissolve">
                                      <p:cBhvr>
                                        <p:cTn id="55" dur="500"/>
                                        <p:tgtEl>
                                          <p:spTgt spid="6861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8" grpId="0" uiExpand="1" build="p"/>
      <p:bldP spid="68619" grpId="0" uiExpand="1" build="allAtOnce"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rtlCol="0">
            <a:normAutofit/>
          </a:bodyPr>
          <a:lstStyle/>
          <a:p>
            <a:pPr eaLnBrk="1" fontAlgn="auto" hangingPunct="1">
              <a:spcAft>
                <a:spcPts val="0"/>
              </a:spcAft>
              <a:defRPr/>
            </a:pPr>
            <a:r>
              <a:rPr lang="en-US" dirty="0"/>
              <a:t>e</a:t>
            </a:r>
            <a:r>
              <a:rPr lang="en-US" dirty="0" smtClean="0"/>
              <a:t>nergy: thermodynamics</a:t>
            </a:r>
            <a:endParaRPr lang="en-US" dirty="0"/>
          </a:p>
        </p:txBody>
      </p:sp>
      <p:sp>
        <p:nvSpPr>
          <p:cNvPr id="52226" name="Content Placeholder 2"/>
          <p:cNvSpPr>
            <a:spLocks noGrp="1"/>
          </p:cNvSpPr>
          <p:nvPr>
            <p:ph idx="1"/>
          </p:nvPr>
        </p:nvSpPr>
        <p:spPr>
          <a:xfrm>
            <a:off x="457200" y="838200"/>
            <a:ext cx="8229600" cy="838200"/>
          </a:xfrm>
        </p:spPr>
        <p:txBody>
          <a:bodyPr/>
          <a:lstStyle/>
          <a:p>
            <a:pPr eaLnBrk="1" hangingPunct="1"/>
            <a:endParaRPr lang="en-US" sz="4400" smtClean="0"/>
          </a:p>
          <a:p>
            <a:pPr eaLnBrk="1" hangingPunct="1"/>
            <a:endParaRPr lang="en-US" sz="4400" smtClean="0"/>
          </a:p>
        </p:txBody>
      </p:sp>
      <p:sp>
        <p:nvSpPr>
          <p:cNvPr id="52227" name="TextBox 8"/>
          <p:cNvSpPr txBox="1">
            <a:spLocks noChangeArrowheads="1"/>
          </p:cNvSpPr>
          <p:nvPr/>
        </p:nvSpPr>
        <p:spPr bwMode="auto">
          <a:xfrm>
            <a:off x="533400" y="838200"/>
            <a:ext cx="7315200" cy="523875"/>
          </a:xfrm>
          <a:prstGeom prst="rect">
            <a:avLst/>
          </a:prstGeom>
          <a:noFill/>
          <a:ln w="9525">
            <a:noFill/>
            <a:miter lim="800000"/>
            <a:headEnd/>
            <a:tailEnd/>
          </a:ln>
        </p:spPr>
        <p:txBody>
          <a:bodyPr>
            <a:spAutoFit/>
          </a:bodyPr>
          <a:lstStyle/>
          <a:p>
            <a:pPr algn="ctr"/>
            <a:r>
              <a:rPr lang="en-US" sz="2800" b="0">
                <a:solidFill>
                  <a:schemeClr val="bg1"/>
                </a:solidFill>
                <a:latin typeface="GungsuhChe" pitchFamily="49" charset="-127"/>
              </a:rPr>
              <a:t>Thermo-dy-what?</a:t>
            </a:r>
          </a:p>
        </p:txBody>
      </p:sp>
      <p:pic>
        <p:nvPicPr>
          <p:cNvPr id="4098" name="Picture 2"/>
          <p:cNvPicPr>
            <a:picLocks noChangeAspect="1" noChangeArrowheads="1"/>
          </p:cNvPicPr>
          <p:nvPr/>
        </p:nvPicPr>
        <p:blipFill>
          <a:blip r:embed="rId2"/>
          <a:srcRect/>
          <a:stretch>
            <a:fillRect/>
          </a:stretch>
        </p:blipFill>
        <p:spPr bwMode="auto">
          <a:xfrm>
            <a:off x="152400" y="1676400"/>
            <a:ext cx="8763000" cy="47513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rtlCol="0">
            <a:normAutofit/>
          </a:bodyPr>
          <a:lstStyle/>
          <a:p>
            <a:pPr eaLnBrk="1" fontAlgn="auto" hangingPunct="1">
              <a:spcAft>
                <a:spcPts val="0"/>
              </a:spcAft>
              <a:defRPr/>
            </a:pPr>
            <a:r>
              <a:rPr lang="en-US" dirty="0"/>
              <a:t>e</a:t>
            </a:r>
            <a:r>
              <a:rPr lang="en-US" dirty="0" smtClean="0"/>
              <a:t>nergy: thermodynamics</a:t>
            </a:r>
            <a:endParaRPr lang="en-US" dirty="0"/>
          </a:p>
        </p:txBody>
      </p:sp>
      <p:sp>
        <p:nvSpPr>
          <p:cNvPr id="53250" name="Content Placeholder 2"/>
          <p:cNvSpPr>
            <a:spLocks noGrp="1"/>
          </p:cNvSpPr>
          <p:nvPr>
            <p:ph idx="1"/>
          </p:nvPr>
        </p:nvSpPr>
        <p:spPr>
          <a:xfrm>
            <a:off x="457200" y="838200"/>
            <a:ext cx="8229600" cy="838200"/>
          </a:xfrm>
        </p:spPr>
        <p:txBody>
          <a:bodyPr/>
          <a:lstStyle/>
          <a:p>
            <a:pPr eaLnBrk="1" hangingPunct="1"/>
            <a:endParaRPr lang="en-US" sz="4400" smtClean="0"/>
          </a:p>
          <a:p>
            <a:pPr eaLnBrk="1" hangingPunct="1"/>
            <a:endParaRPr lang="en-US" sz="4400" smtClean="0"/>
          </a:p>
        </p:txBody>
      </p:sp>
      <p:sp>
        <p:nvSpPr>
          <p:cNvPr id="53251" name="TextBox 5"/>
          <p:cNvSpPr txBox="1">
            <a:spLocks noChangeArrowheads="1"/>
          </p:cNvSpPr>
          <p:nvPr/>
        </p:nvSpPr>
        <p:spPr bwMode="auto">
          <a:xfrm>
            <a:off x="304800" y="685800"/>
            <a:ext cx="8534400" cy="5908675"/>
          </a:xfrm>
          <a:prstGeom prst="rect">
            <a:avLst/>
          </a:prstGeom>
          <a:noFill/>
          <a:ln w="9525">
            <a:noFill/>
            <a:miter lim="800000"/>
            <a:headEnd/>
            <a:tailEnd/>
          </a:ln>
        </p:spPr>
        <p:txBody>
          <a:bodyPr>
            <a:spAutoFit/>
          </a:bodyPr>
          <a:lstStyle/>
          <a:p>
            <a:r>
              <a:rPr lang="en-US" b="0" dirty="0">
                <a:solidFill>
                  <a:schemeClr val="bg1"/>
                </a:solidFill>
                <a:latin typeface="GungsuhChe" pitchFamily="49" charset="-127"/>
              </a:rPr>
              <a:t>The four principles (referred to as "laws"):</a:t>
            </a:r>
          </a:p>
          <a:p>
            <a:endParaRPr lang="en-US" b="0" dirty="0">
              <a:solidFill>
                <a:schemeClr val="bg1"/>
              </a:solidFill>
              <a:latin typeface="GungsuhChe" pitchFamily="49" charset="-127"/>
            </a:endParaRPr>
          </a:p>
          <a:p>
            <a:r>
              <a:rPr lang="en-US" b="0" dirty="0">
                <a:solidFill>
                  <a:schemeClr val="bg1"/>
                </a:solidFill>
                <a:latin typeface="GungsuhChe" pitchFamily="49" charset="-127"/>
              </a:rPr>
              <a:t>The </a:t>
            </a:r>
            <a:r>
              <a:rPr lang="en-US" b="0" dirty="0" err="1">
                <a:solidFill>
                  <a:schemeClr val="bg1"/>
                </a:solidFill>
                <a:latin typeface="GungsuhChe" pitchFamily="49" charset="-127"/>
                <a:hlinkClick r:id="rId2" tooltip="Zeroth law of thermodynamics"/>
              </a:rPr>
              <a:t>zeroth</a:t>
            </a:r>
            <a:r>
              <a:rPr lang="en-US" b="0" dirty="0">
                <a:solidFill>
                  <a:schemeClr val="bg1"/>
                </a:solidFill>
                <a:latin typeface="GungsuhChe" pitchFamily="49" charset="-127"/>
                <a:hlinkClick r:id="rId2" tooltip="Zeroth law of thermodynamics"/>
              </a:rPr>
              <a:t> law of thermodynamics</a:t>
            </a:r>
            <a:r>
              <a:rPr lang="en-US" b="0" dirty="0">
                <a:latin typeface="GungsuhChe" pitchFamily="49" charset="-127"/>
              </a:rPr>
              <a:t> </a:t>
            </a:r>
            <a:r>
              <a:rPr lang="en-US" b="0" dirty="0">
                <a:solidFill>
                  <a:schemeClr val="bg1"/>
                </a:solidFill>
                <a:latin typeface="GungsuhChe" pitchFamily="49" charset="-127"/>
              </a:rPr>
              <a:t>:If two thermodynamic systems are each in thermal equilibrium with a third, then they are in thermal equilibrium with each other.</a:t>
            </a:r>
          </a:p>
          <a:p>
            <a:endParaRPr lang="en-US" b="0" dirty="0">
              <a:solidFill>
                <a:schemeClr val="bg1"/>
              </a:solidFill>
              <a:latin typeface="GungsuhChe" pitchFamily="49" charset="-127"/>
            </a:endParaRPr>
          </a:p>
          <a:p>
            <a:r>
              <a:rPr lang="en-US" b="0" dirty="0">
                <a:solidFill>
                  <a:schemeClr val="bg1"/>
                </a:solidFill>
                <a:latin typeface="GungsuhChe" pitchFamily="49" charset="-127"/>
              </a:rPr>
              <a:t>The </a:t>
            </a:r>
            <a:r>
              <a:rPr lang="en-US" b="0" dirty="0">
                <a:solidFill>
                  <a:schemeClr val="bg1"/>
                </a:solidFill>
                <a:latin typeface="GungsuhChe" pitchFamily="49" charset="-127"/>
                <a:hlinkClick r:id="rId3" tooltip="First law of thermodynamics"/>
              </a:rPr>
              <a:t>first law of thermodynamics</a:t>
            </a:r>
            <a:r>
              <a:rPr lang="en-US" b="0" dirty="0">
                <a:solidFill>
                  <a:schemeClr val="bg1"/>
                </a:solidFill>
                <a:latin typeface="GungsuhChe" pitchFamily="49" charset="-127"/>
              </a:rPr>
              <a:t>: Energy can neither be created nor destroyed. It can only change forms</a:t>
            </a:r>
            <a:r>
              <a:rPr lang="en-US" b="0" dirty="0" smtClean="0">
                <a:solidFill>
                  <a:schemeClr val="bg1"/>
                </a:solidFill>
                <a:latin typeface="GungsuhChe" pitchFamily="49" charset="-127"/>
              </a:rPr>
              <a:t>. In </a:t>
            </a:r>
            <a:r>
              <a:rPr lang="en-US" b="0" dirty="0">
                <a:solidFill>
                  <a:schemeClr val="bg1"/>
                </a:solidFill>
                <a:latin typeface="GungsuhChe" pitchFamily="49" charset="-127"/>
              </a:rPr>
              <a:t>any process in an isolated system, the total energy remains the same.</a:t>
            </a:r>
          </a:p>
          <a:p>
            <a:endParaRPr lang="en-US" b="0" dirty="0">
              <a:solidFill>
                <a:schemeClr val="bg1"/>
              </a:solidFill>
              <a:latin typeface="GungsuhChe" pitchFamily="49" charset="-127"/>
            </a:endParaRPr>
          </a:p>
          <a:p>
            <a:endParaRPr lang="en-US" b="0" dirty="0">
              <a:solidFill>
                <a:schemeClr val="bg1"/>
              </a:solidFill>
              <a:latin typeface="GungsuhChe" pitchFamily="49" charset="-127"/>
            </a:endParaRPr>
          </a:p>
          <a:p>
            <a:r>
              <a:rPr lang="en-US" b="0" dirty="0">
                <a:solidFill>
                  <a:schemeClr val="bg1"/>
                </a:solidFill>
                <a:latin typeface="GungsuhChe" pitchFamily="49" charset="-127"/>
              </a:rPr>
              <a:t>The </a:t>
            </a:r>
            <a:r>
              <a:rPr lang="en-US" b="0" dirty="0">
                <a:solidFill>
                  <a:schemeClr val="bg1"/>
                </a:solidFill>
                <a:latin typeface="GungsuhChe" pitchFamily="49" charset="-127"/>
                <a:hlinkClick r:id="rId4" tooltip="Second law of thermodynamics"/>
              </a:rPr>
              <a:t>second law of thermodynamics</a:t>
            </a:r>
            <a:r>
              <a:rPr lang="en-US" b="0" dirty="0">
                <a:solidFill>
                  <a:schemeClr val="bg1"/>
                </a:solidFill>
                <a:latin typeface="GungsuhChe" pitchFamily="49" charset="-127"/>
              </a:rPr>
              <a:t>: The </a:t>
            </a:r>
            <a:r>
              <a:rPr lang="en-US" b="0" dirty="0">
                <a:solidFill>
                  <a:schemeClr val="bg1"/>
                </a:solidFill>
                <a:latin typeface="GungsuhChe" pitchFamily="49" charset="-127"/>
                <a:hlinkClick r:id="rId5" tooltip="Entropy"/>
              </a:rPr>
              <a:t>entropy</a:t>
            </a:r>
            <a:r>
              <a:rPr lang="en-US" b="0" dirty="0">
                <a:solidFill>
                  <a:schemeClr val="bg1"/>
                </a:solidFill>
                <a:latin typeface="GungsuhChe" pitchFamily="49" charset="-127"/>
              </a:rPr>
              <a:t> of an </a:t>
            </a:r>
            <a:r>
              <a:rPr lang="en-US" b="0" dirty="0">
                <a:solidFill>
                  <a:schemeClr val="bg1"/>
                </a:solidFill>
                <a:latin typeface="GungsuhChe" pitchFamily="49" charset="-127"/>
                <a:hlinkClick r:id="rId6" tooltip="Isolated system"/>
              </a:rPr>
              <a:t>isolated system</a:t>
            </a:r>
            <a:r>
              <a:rPr lang="en-US" b="0" dirty="0">
                <a:solidFill>
                  <a:schemeClr val="bg1"/>
                </a:solidFill>
                <a:latin typeface="GungsuhChe" pitchFamily="49" charset="-127"/>
              </a:rPr>
              <a:t> consisting of two regions of space, isolated from one another, each in </a:t>
            </a:r>
            <a:r>
              <a:rPr lang="en-US" b="0" dirty="0">
                <a:solidFill>
                  <a:schemeClr val="bg1"/>
                </a:solidFill>
                <a:latin typeface="GungsuhChe" pitchFamily="49" charset="-127"/>
                <a:hlinkClick r:id="rId7" tooltip="Thermodynamic equilibrium"/>
              </a:rPr>
              <a:t>thermodynamic equilibrium</a:t>
            </a:r>
            <a:r>
              <a:rPr lang="en-US" b="0" dirty="0">
                <a:solidFill>
                  <a:schemeClr val="bg1"/>
                </a:solidFill>
                <a:latin typeface="GungsuhChe" pitchFamily="49" charset="-127"/>
              </a:rPr>
              <a:t> in itself, but not in </a:t>
            </a:r>
            <a:r>
              <a:rPr lang="en-US" b="0" dirty="0">
                <a:solidFill>
                  <a:schemeClr val="bg1"/>
                </a:solidFill>
                <a:latin typeface="GungsuhChe" pitchFamily="49" charset="-127"/>
                <a:hlinkClick r:id="rId7" tooltip="Thermodynamic equilibrium"/>
              </a:rPr>
              <a:t>equilibrium</a:t>
            </a:r>
            <a:r>
              <a:rPr lang="en-US" b="0" dirty="0">
                <a:solidFill>
                  <a:schemeClr val="bg1"/>
                </a:solidFill>
                <a:latin typeface="GungsuhChe" pitchFamily="49" charset="-127"/>
              </a:rPr>
              <a:t> with each other, will, when the isolation that separates the two regions is broken, so that the two regions become able to exchange matter or energy, tend to increase over time, approaching a maximum value when the jointly communicating system reaches </a:t>
            </a:r>
            <a:r>
              <a:rPr lang="en-US" b="0" dirty="0">
                <a:solidFill>
                  <a:schemeClr val="bg1"/>
                </a:solidFill>
                <a:latin typeface="GungsuhChe" pitchFamily="49" charset="-127"/>
                <a:hlinkClick r:id="rId7" tooltip="Thermodynamic equilibrium"/>
              </a:rPr>
              <a:t>thermodynamic equilibrium</a:t>
            </a:r>
            <a:r>
              <a:rPr lang="en-US" b="0" dirty="0">
                <a:solidFill>
                  <a:schemeClr val="bg1"/>
                </a:solidFill>
                <a:latin typeface="GungsuhChe" pitchFamily="49" charset="-127"/>
              </a:rPr>
              <a:t>.</a:t>
            </a:r>
          </a:p>
          <a:p>
            <a:endParaRPr lang="en-US" b="0" dirty="0">
              <a:solidFill>
                <a:schemeClr val="bg1"/>
              </a:solidFill>
              <a:latin typeface="GungsuhChe" pitchFamily="49" charset="-127"/>
            </a:endParaRPr>
          </a:p>
          <a:p>
            <a:r>
              <a:rPr lang="en-US" b="0" dirty="0">
                <a:solidFill>
                  <a:schemeClr val="bg1"/>
                </a:solidFill>
                <a:latin typeface="GungsuhChe" pitchFamily="49" charset="-127"/>
              </a:rPr>
              <a:t>The </a:t>
            </a:r>
            <a:r>
              <a:rPr lang="en-US" b="0" dirty="0">
                <a:solidFill>
                  <a:schemeClr val="bg1"/>
                </a:solidFill>
                <a:latin typeface="GungsuhChe" pitchFamily="49" charset="-127"/>
                <a:hlinkClick r:id="rId8" tooltip="Third law of thermodynamics"/>
              </a:rPr>
              <a:t>third law of thermodynamics</a:t>
            </a:r>
            <a:r>
              <a:rPr lang="en-US" b="0" dirty="0">
                <a:solidFill>
                  <a:schemeClr val="bg1"/>
                </a:solidFill>
                <a:latin typeface="GungsuhChe" pitchFamily="49" charset="-127"/>
              </a:rPr>
              <a:t>: As temperature approaches </a:t>
            </a:r>
            <a:r>
              <a:rPr lang="en-US" b="0" dirty="0">
                <a:solidFill>
                  <a:schemeClr val="bg1"/>
                </a:solidFill>
                <a:latin typeface="GungsuhChe" pitchFamily="49" charset="-127"/>
                <a:hlinkClick r:id="rId9" tooltip="Absolute zero"/>
              </a:rPr>
              <a:t>absolute zero</a:t>
            </a:r>
            <a:r>
              <a:rPr lang="en-US" b="0" dirty="0">
                <a:solidFill>
                  <a:schemeClr val="bg1"/>
                </a:solidFill>
                <a:latin typeface="GungsuhChe" pitchFamily="49" charset="-127"/>
              </a:rPr>
              <a:t>, the </a:t>
            </a:r>
            <a:r>
              <a:rPr lang="en-US" b="0" dirty="0">
                <a:solidFill>
                  <a:schemeClr val="bg1"/>
                </a:solidFill>
                <a:latin typeface="GungsuhChe" pitchFamily="49" charset="-127"/>
                <a:hlinkClick r:id="rId5" tooltip="Entropy"/>
              </a:rPr>
              <a:t>entropy</a:t>
            </a:r>
            <a:r>
              <a:rPr lang="en-US" b="0" dirty="0">
                <a:solidFill>
                  <a:schemeClr val="bg1"/>
                </a:solidFill>
                <a:latin typeface="GungsuhChe" pitchFamily="49" charset="-127"/>
              </a:rPr>
              <a:t> of a system approaches a constant minimum.</a:t>
            </a:r>
          </a:p>
        </p:txBody>
      </p:sp>
      <p:sp>
        <p:nvSpPr>
          <p:cNvPr id="3" name="TextBox 2"/>
          <p:cNvSpPr txBox="1"/>
          <p:nvPr/>
        </p:nvSpPr>
        <p:spPr>
          <a:xfrm rot="19403731">
            <a:off x="623223" y="2651176"/>
            <a:ext cx="8184427" cy="1200329"/>
          </a:xfrm>
          <a:prstGeom prst="rect">
            <a:avLst/>
          </a:prstGeom>
          <a:noFill/>
        </p:spPr>
        <p:txBody>
          <a:bodyPr wrap="square" rtlCol="0">
            <a:spAutoFit/>
          </a:bodyPr>
          <a:lstStyle/>
          <a:p>
            <a:r>
              <a:rPr lang="en-US" sz="7200" dirty="0" smtClean="0">
                <a:solidFill>
                  <a:srgbClr val="820B08"/>
                </a:solidFill>
                <a:effectLst>
                  <a:outerShdw blurRad="38100" dist="38100" dir="2700000" algn="tl">
                    <a:srgbClr val="000000">
                      <a:alpha val="43137"/>
                    </a:srgbClr>
                  </a:outerShdw>
                </a:effectLst>
                <a:latin typeface="Bernard MT Condensed" pitchFamily="18" charset="0"/>
              </a:rPr>
              <a:t>…</a:t>
            </a:r>
            <a:r>
              <a:rPr lang="en-US" sz="7200" i="1" dirty="0" smtClean="0">
                <a:solidFill>
                  <a:srgbClr val="820B08"/>
                </a:solidFill>
                <a:effectLst>
                  <a:outerShdw blurRad="38100" dist="38100" dir="2700000" algn="tl">
                    <a:srgbClr val="000000">
                      <a:alpha val="43137"/>
                    </a:srgbClr>
                  </a:outerShdw>
                </a:effectLst>
                <a:latin typeface="Bernard MT Condensed" pitchFamily="18" charset="0"/>
              </a:rPr>
              <a:t>in other words…</a:t>
            </a:r>
            <a:endParaRPr lang="en-US" sz="7200" dirty="0">
              <a:solidFill>
                <a:srgbClr val="820B08"/>
              </a:solidFill>
              <a:effectLst>
                <a:outerShdw blurRad="38100" dist="38100" dir="2700000" algn="tl">
                  <a:srgbClr val="000000">
                    <a:alpha val="43137"/>
                  </a:srgbClr>
                </a:outerShdw>
              </a:effectLst>
              <a:latin typeface="Bernard MT Condensed"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xit" presetSubtype="0" fill="hold" grpId="0" nodeType="clickEffect">
                                  <p:stCondLst>
                                    <p:cond delay="0"/>
                                  </p:stCondLst>
                                  <p:childTnLst>
                                    <p:animEffect transition="out" filter="fade">
                                      <p:cBhvr>
                                        <p:cTn id="11" dur="800" accel="100000">
                                          <p:stCondLst>
                                            <p:cond delay="200"/>
                                          </p:stCondLst>
                                        </p:cTn>
                                        <p:tgtEl>
                                          <p:spTgt spid="53251"/>
                                        </p:tgtEl>
                                      </p:cBhvr>
                                    </p:animEffect>
                                    <p:anim calcmode="lin" valueType="num">
                                      <p:cBhvr>
                                        <p:cTn id="12" dur="800" accel="100000">
                                          <p:stCondLst>
                                            <p:cond delay="200"/>
                                          </p:stCondLst>
                                        </p:cTn>
                                        <p:tgtEl>
                                          <p:spTgt spid="53251"/>
                                        </p:tgtEl>
                                        <p:attrNameLst>
                                          <p:attrName>style.rotation</p:attrName>
                                        </p:attrNameLst>
                                      </p:cBhvr>
                                      <p:tavLst>
                                        <p:tav tm="0">
                                          <p:val>
                                            <p:fltVal val="0"/>
                                          </p:val>
                                        </p:tav>
                                        <p:tav tm="100000">
                                          <p:val>
                                            <p:fltVal val="-90"/>
                                          </p:val>
                                        </p:tav>
                                      </p:tavLst>
                                    </p:anim>
                                    <p:anim calcmode="lin" valueType="num">
                                      <p:cBhvr>
                                        <p:cTn id="13" dur="200" decel="100000"/>
                                        <p:tgtEl>
                                          <p:spTgt spid="53251"/>
                                        </p:tgtEl>
                                        <p:attrNameLst>
                                          <p:attrName>ppt_x</p:attrName>
                                        </p:attrNameLst>
                                      </p:cBhvr>
                                      <p:tavLst>
                                        <p:tav tm="0">
                                          <p:val>
                                            <p:strVal val="ppt_x"/>
                                          </p:val>
                                        </p:tav>
                                        <p:tav tm="100000">
                                          <p:val>
                                            <p:strVal val="ppt_x-0.05"/>
                                          </p:val>
                                        </p:tav>
                                      </p:tavLst>
                                    </p:anim>
                                    <p:anim calcmode="lin" valueType="num">
                                      <p:cBhvr>
                                        <p:cTn id="14" dur="200" decel="100000"/>
                                        <p:tgtEl>
                                          <p:spTgt spid="53251"/>
                                        </p:tgtEl>
                                        <p:attrNameLst>
                                          <p:attrName>ppt_y</p:attrName>
                                        </p:attrNameLst>
                                      </p:cBhvr>
                                      <p:tavLst>
                                        <p:tav tm="0">
                                          <p:val>
                                            <p:strVal val="ppt_y"/>
                                          </p:val>
                                        </p:tav>
                                        <p:tav tm="100000">
                                          <p:val>
                                            <p:strVal val="ppt_y+0.1"/>
                                          </p:val>
                                        </p:tav>
                                      </p:tavLst>
                                    </p:anim>
                                    <p:anim calcmode="lin" valueType="num">
                                      <p:cBhvr>
                                        <p:cTn id="15" dur="800" accel="100000">
                                          <p:stCondLst>
                                            <p:cond delay="200"/>
                                          </p:stCondLst>
                                        </p:cTn>
                                        <p:tgtEl>
                                          <p:spTgt spid="53251"/>
                                        </p:tgtEl>
                                        <p:attrNameLst>
                                          <p:attrName>ppt_x</p:attrName>
                                        </p:attrNameLst>
                                      </p:cBhvr>
                                      <p:tavLst>
                                        <p:tav tm="0">
                                          <p:val>
                                            <p:strVal val="ppt_x"/>
                                          </p:val>
                                        </p:tav>
                                        <p:tav tm="100000">
                                          <p:val>
                                            <p:strVal val="ppt_x+0.4+0.05"/>
                                          </p:val>
                                        </p:tav>
                                      </p:tavLst>
                                    </p:anim>
                                    <p:anim calcmode="lin" valueType="num">
                                      <p:cBhvr>
                                        <p:cTn id="16" dur="800" accel="100000">
                                          <p:stCondLst>
                                            <p:cond delay="200"/>
                                          </p:stCondLst>
                                        </p:cTn>
                                        <p:tgtEl>
                                          <p:spTgt spid="53251"/>
                                        </p:tgtEl>
                                        <p:attrNameLst>
                                          <p:attrName>ppt_y</p:attrName>
                                        </p:attrNameLst>
                                      </p:cBhvr>
                                      <p:tavLst>
                                        <p:tav tm="0">
                                          <p:val>
                                            <p:strVal val="ppt_y"/>
                                          </p:val>
                                        </p:tav>
                                        <p:tav tm="100000">
                                          <p:val>
                                            <p:strVal val="ppt_y-0.4-0.1"/>
                                          </p:val>
                                        </p:tav>
                                      </p:tavLst>
                                    </p:anim>
                                    <p:set>
                                      <p:cBhvr>
                                        <p:cTn id="17" dur="1" fill="hold">
                                          <p:stCondLst>
                                            <p:cond delay="999"/>
                                          </p:stCondLst>
                                        </p:cTn>
                                        <p:tgtEl>
                                          <p:spTgt spid="532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rtlCol="0">
            <a:normAutofit/>
          </a:bodyPr>
          <a:lstStyle/>
          <a:p>
            <a:pPr eaLnBrk="1" fontAlgn="auto" hangingPunct="1">
              <a:spcAft>
                <a:spcPts val="0"/>
              </a:spcAft>
              <a:defRPr/>
            </a:pPr>
            <a:r>
              <a:rPr lang="en-US" dirty="0"/>
              <a:t>e</a:t>
            </a:r>
            <a:r>
              <a:rPr lang="en-US" dirty="0" smtClean="0"/>
              <a:t>nergy: thermodynamics</a:t>
            </a:r>
            <a:endParaRPr lang="en-US" dirty="0"/>
          </a:p>
        </p:txBody>
      </p:sp>
      <p:sp>
        <p:nvSpPr>
          <p:cNvPr id="54274" name="Content Placeholder 2"/>
          <p:cNvSpPr>
            <a:spLocks noGrp="1"/>
          </p:cNvSpPr>
          <p:nvPr>
            <p:ph idx="1"/>
          </p:nvPr>
        </p:nvSpPr>
        <p:spPr>
          <a:xfrm>
            <a:off x="457200" y="838200"/>
            <a:ext cx="8229600" cy="838200"/>
          </a:xfrm>
        </p:spPr>
        <p:txBody>
          <a:bodyPr/>
          <a:lstStyle/>
          <a:p>
            <a:pPr eaLnBrk="1" hangingPunct="1"/>
            <a:endParaRPr lang="en-US" sz="4400" smtClean="0"/>
          </a:p>
          <a:p>
            <a:pPr eaLnBrk="1" hangingPunct="1"/>
            <a:endParaRPr lang="en-US" sz="4400" smtClean="0"/>
          </a:p>
        </p:txBody>
      </p:sp>
      <p:sp>
        <p:nvSpPr>
          <p:cNvPr id="6" name="TextBox 5"/>
          <p:cNvSpPr txBox="1"/>
          <p:nvPr/>
        </p:nvSpPr>
        <p:spPr>
          <a:xfrm>
            <a:off x="152400" y="685800"/>
            <a:ext cx="8915400" cy="6001643"/>
          </a:xfrm>
          <a:prstGeom prst="rect">
            <a:avLst/>
          </a:prstGeom>
          <a:noFill/>
        </p:spPr>
        <p:txBody>
          <a:bodyPr>
            <a:spAutoFit/>
          </a:bodyPr>
          <a:lstStyle/>
          <a:p>
            <a:pPr fontAlgn="auto">
              <a:spcBef>
                <a:spcPts val="0"/>
              </a:spcBef>
              <a:spcAft>
                <a:spcPts val="0"/>
              </a:spcAft>
              <a:defRPr/>
            </a:pPr>
            <a:r>
              <a:rPr lang="en-US" b="0" dirty="0">
                <a:solidFill>
                  <a:schemeClr val="bg1"/>
                </a:solidFill>
                <a:latin typeface="+mn-lt"/>
              </a:rPr>
              <a:t>The British scientist and author C.P. Snow had an excellent way of remembering the three laws: </a:t>
            </a:r>
          </a:p>
          <a:p>
            <a:pPr fontAlgn="auto">
              <a:spcBef>
                <a:spcPts val="0"/>
              </a:spcBef>
              <a:spcAft>
                <a:spcPts val="0"/>
              </a:spcAft>
              <a:defRPr/>
            </a:pPr>
            <a:endParaRPr lang="en-US" b="0" dirty="0">
              <a:solidFill>
                <a:schemeClr val="accent6">
                  <a:lumMod val="75000"/>
                </a:schemeClr>
              </a:solidFill>
              <a:latin typeface="+mn-lt"/>
            </a:endParaRPr>
          </a:p>
          <a:p>
            <a:pPr marL="342900" indent="-342900" fontAlgn="auto">
              <a:spcBef>
                <a:spcPts val="0"/>
              </a:spcBef>
              <a:spcAft>
                <a:spcPts val="0"/>
              </a:spcAft>
              <a:buFontTx/>
              <a:buAutoNum type="arabicPeriod"/>
              <a:defRPr/>
            </a:pPr>
            <a:r>
              <a:rPr lang="en-US" sz="2800" b="0" dirty="0">
                <a:solidFill>
                  <a:schemeClr val="accent6">
                    <a:lumMod val="75000"/>
                  </a:schemeClr>
                </a:solidFill>
                <a:latin typeface="+mn-lt"/>
              </a:rPr>
              <a:t>You cannot win </a:t>
            </a:r>
            <a:r>
              <a:rPr lang="en-US" b="0" dirty="0">
                <a:solidFill>
                  <a:schemeClr val="bg1"/>
                </a:solidFill>
                <a:latin typeface="+mn-lt"/>
              </a:rPr>
              <a:t>(that is, you cannot get something for nothing, because matter and energy are conserved; </a:t>
            </a:r>
            <a:r>
              <a:rPr lang="en-US" dirty="0">
                <a:solidFill>
                  <a:schemeClr val="bg1"/>
                </a:solidFill>
                <a:latin typeface="+mn-lt"/>
              </a:rPr>
              <a:t>heat = </a:t>
            </a:r>
            <a:r>
              <a:rPr lang="en-US" dirty="0" err="1">
                <a:solidFill>
                  <a:schemeClr val="bg1"/>
                </a:solidFill>
                <a:latin typeface="+mn-lt"/>
              </a:rPr>
              <a:t>E</a:t>
            </a:r>
            <a:r>
              <a:rPr lang="en-US" baseline="-25000" dirty="0" err="1">
                <a:solidFill>
                  <a:schemeClr val="bg1"/>
                </a:solidFill>
                <a:latin typeface="+mn-lt"/>
              </a:rPr>
              <a:t>thermal</a:t>
            </a:r>
            <a:r>
              <a:rPr lang="en-US" dirty="0">
                <a:solidFill>
                  <a:schemeClr val="bg1"/>
                </a:solidFill>
                <a:latin typeface="+mn-lt"/>
              </a:rPr>
              <a:t> lost</a:t>
            </a:r>
            <a:r>
              <a:rPr lang="en-US" b="0" dirty="0">
                <a:solidFill>
                  <a:schemeClr val="bg1"/>
                </a:solidFill>
                <a:latin typeface="+mn-lt"/>
              </a:rPr>
              <a:t>)</a:t>
            </a:r>
          </a:p>
          <a:p>
            <a:pPr marL="342900" indent="-342900" fontAlgn="auto">
              <a:spcBef>
                <a:spcPts val="0"/>
              </a:spcBef>
              <a:spcAft>
                <a:spcPts val="0"/>
              </a:spcAft>
              <a:buFontTx/>
              <a:buAutoNum type="arabicPeriod"/>
              <a:defRPr/>
            </a:pPr>
            <a:r>
              <a:rPr lang="en-US" sz="2800" b="0" dirty="0">
                <a:solidFill>
                  <a:schemeClr val="accent6">
                    <a:lumMod val="75000"/>
                  </a:schemeClr>
                </a:solidFill>
                <a:effectLst>
                  <a:outerShdw blurRad="38100" dist="38100" dir="2700000" algn="tl">
                    <a:srgbClr val="000000">
                      <a:alpha val="43137"/>
                    </a:srgbClr>
                  </a:outerShdw>
                </a:effectLst>
                <a:latin typeface="+mn-lt"/>
              </a:rPr>
              <a:t>You cannot break </a:t>
            </a:r>
            <a:r>
              <a:rPr lang="en-US" sz="2800" b="0" dirty="0" smtClean="0">
                <a:solidFill>
                  <a:schemeClr val="accent6">
                    <a:lumMod val="75000"/>
                  </a:schemeClr>
                </a:solidFill>
                <a:effectLst>
                  <a:outerShdw blurRad="38100" dist="38100" dir="2700000" algn="tl">
                    <a:srgbClr val="000000">
                      <a:alpha val="43137"/>
                    </a:srgbClr>
                  </a:outerShdw>
                </a:effectLst>
                <a:latin typeface="+mn-lt"/>
              </a:rPr>
              <a:t>even/go back </a:t>
            </a:r>
            <a:r>
              <a:rPr lang="en-US" b="0" dirty="0">
                <a:solidFill>
                  <a:schemeClr val="bg1"/>
                </a:solidFill>
                <a:latin typeface="+mn-lt"/>
              </a:rPr>
              <a:t>(you cannot return to the same energy state, because there is always an increase in disorder; entropy always increases; </a:t>
            </a:r>
            <a:r>
              <a:rPr lang="en-US" dirty="0">
                <a:solidFill>
                  <a:schemeClr val="bg1"/>
                </a:solidFill>
                <a:latin typeface="+mn-lt"/>
              </a:rPr>
              <a:t>heat cannot flow from a cold substance </a:t>
            </a:r>
            <a:r>
              <a:rPr lang="en-US" dirty="0" smtClean="0">
                <a:solidFill>
                  <a:schemeClr val="bg1"/>
                </a:solidFill>
                <a:latin typeface="+mn-lt"/>
              </a:rPr>
              <a:t>to </a:t>
            </a:r>
            <a:r>
              <a:rPr lang="en-US" dirty="0">
                <a:solidFill>
                  <a:schemeClr val="bg1"/>
                </a:solidFill>
                <a:latin typeface="+mn-lt"/>
              </a:rPr>
              <a:t>a hot substance</a:t>
            </a:r>
            <a:r>
              <a:rPr lang="en-US" b="0" dirty="0">
                <a:solidFill>
                  <a:schemeClr val="bg1"/>
                </a:solidFill>
                <a:latin typeface="+mn-lt"/>
              </a:rPr>
              <a:t>).  </a:t>
            </a:r>
          </a:p>
          <a:p>
            <a:pPr marL="342900" indent="-342900" fontAlgn="auto">
              <a:spcBef>
                <a:spcPts val="0"/>
              </a:spcBef>
              <a:spcAft>
                <a:spcPts val="0"/>
              </a:spcAft>
              <a:buFontTx/>
              <a:buAutoNum type="arabicPeriod"/>
              <a:defRPr/>
            </a:pPr>
            <a:r>
              <a:rPr lang="en-US" sz="2800" b="0" dirty="0">
                <a:solidFill>
                  <a:schemeClr val="accent6">
                    <a:lumMod val="75000"/>
                  </a:schemeClr>
                </a:solidFill>
                <a:effectLst>
                  <a:outerShdw blurRad="38100" dist="38100" dir="2700000" algn="tl">
                    <a:srgbClr val="000000">
                      <a:alpha val="43137"/>
                    </a:srgbClr>
                  </a:outerShdw>
                </a:effectLst>
                <a:latin typeface="+mn-lt"/>
              </a:rPr>
              <a:t>You cannot get out of the game </a:t>
            </a:r>
            <a:r>
              <a:rPr lang="en-US" b="0" dirty="0">
                <a:solidFill>
                  <a:schemeClr val="bg1"/>
                </a:solidFill>
                <a:latin typeface="+mn-lt"/>
              </a:rPr>
              <a:t>(because </a:t>
            </a:r>
            <a:r>
              <a:rPr lang="en-US" dirty="0">
                <a:solidFill>
                  <a:schemeClr val="bg1"/>
                </a:solidFill>
                <a:latin typeface="+mn-lt"/>
              </a:rPr>
              <a:t>absolute zero is unattainable</a:t>
            </a:r>
            <a:r>
              <a:rPr lang="en-US" b="0" dirty="0" smtClean="0">
                <a:solidFill>
                  <a:schemeClr val="bg1"/>
                </a:solidFill>
                <a:latin typeface="+mn-lt"/>
              </a:rPr>
              <a:t>).</a:t>
            </a:r>
            <a:endParaRPr lang="en-US" sz="2000" b="0" dirty="0">
              <a:solidFill>
                <a:schemeClr val="bg1"/>
              </a:solidFill>
              <a:latin typeface="+mn-lt"/>
            </a:endParaRPr>
          </a:p>
          <a:p>
            <a:pPr marL="342900" indent="-342900" fontAlgn="auto">
              <a:spcBef>
                <a:spcPts val="0"/>
              </a:spcBef>
              <a:spcAft>
                <a:spcPts val="0"/>
              </a:spcAft>
              <a:defRPr/>
            </a:pPr>
            <a:r>
              <a:rPr lang="en-US" b="0" dirty="0">
                <a:solidFill>
                  <a:schemeClr val="bg1"/>
                </a:solidFill>
                <a:latin typeface="+mn-lt"/>
              </a:rPr>
              <a:t>In simplest terms, the Laws of Thermodynamics dictate the specifics for the movement of heat and work.</a:t>
            </a:r>
          </a:p>
          <a:p>
            <a:pPr marL="342900" indent="-342900" fontAlgn="auto">
              <a:spcBef>
                <a:spcPts val="0"/>
              </a:spcBef>
              <a:spcAft>
                <a:spcPts val="0"/>
              </a:spcAft>
              <a:defRPr/>
            </a:pPr>
            <a:r>
              <a:rPr lang="en-US" b="0" dirty="0">
                <a:solidFill>
                  <a:schemeClr val="bg1"/>
                </a:solidFill>
                <a:latin typeface="+mn-lt"/>
              </a:rPr>
              <a:t> </a:t>
            </a:r>
          </a:p>
          <a:p>
            <a:pPr lvl="1" fontAlgn="auto">
              <a:spcBef>
                <a:spcPts val="0"/>
              </a:spcBef>
              <a:spcAft>
                <a:spcPts val="0"/>
              </a:spcAft>
              <a:defRPr/>
            </a:pPr>
            <a:r>
              <a:rPr lang="en-US" sz="2000" b="0" dirty="0">
                <a:solidFill>
                  <a:schemeClr val="bg1"/>
                </a:solidFill>
                <a:latin typeface="+mn-lt"/>
              </a:rPr>
              <a:t>Basically, the </a:t>
            </a:r>
            <a:r>
              <a:rPr lang="en-US" sz="2000" dirty="0">
                <a:solidFill>
                  <a:srgbClr val="FFC000"/>
                </a:solidFill>
                <a:effectLst>
                  <a:outerShdw blurRad="38100" dist="38100" dir="2700000" algn="tl">
                    <a:srgbClr val="000000">
                      <a:alpha val="43137"/>
                    </a:srgbClr>
                  </a:outerShdw>
                </a:effectLst>
                <a:latin typeface="+mn-lt"/>
              </a:rPr>
              <a:t>First Law of Thermodynamics </a:t>
            </a:r>
            <a:r>
              <a:rPr lang="en-US" sz="2000" b="0" dirty="0">
                <a:solidFill>
                  <a:schemeClr val="bg1"/>
                </a:solidFill>
                <a:latin typeface="+mn-lt"/>
              </a:rPr>
              <a:t>is a statement of the </a:t>
            </a:r>
            <a:r>
              <a:rPr lang="en-US" sz="2000" b="0" i="1" dirty="0">
                <a:solidFill>
                  <a:schemeClr val="bg1"/>
                </a:solidFill>
                <a:latin typeface="+mn-lt"/>
              </a:rPr>
              <a:t>conservation of energy </a:t>
            </a:r>
            <a:r>
              <a:rPr lang="en-US" sz="2000" b="0" dirty="0">
                <a:solidFill>
                  <a:schemeClr val="bg1"/>
                </a:solidFill>
                <a:latin typeface="+mn-lt"/>
              </a:rPr>
              <a:t>–</a:t>
            </a:r>
          </a:p>
          <a:p>
            <a:pPr lvl="1" fontAlgn="auto">
              <a:spcBef>
                <a:spcPts val="0"/>
              </a:spcBef>
              <a:spcAft>
                <a:spcPts val="0"/>
              </a:spcAft>
              <a:defRPr/>
            </a:pPr>
            <a:r>
              <a:rPr lang="en-US" sz="2000" dirty="0">
                <a:solidFill>
                  <a:srgbClr val="FFC000"/>
                </a:solidFill>
                <a:effectLst>
                  <a:outerShdw blurRad="38100" dist="38100" dir="2700000" algn="tl">
                    <a:srgbClr val="000000">
                      <a:alpha val="43137"/>
                    </a:srgbClr>
                  </a:outerShdw>
                </a:effectLst>
                <a:latin typeface="+mn-lt"/>
              </a:rPr>
              <a:t>Second Law </a:t>
            </a:r>
            <a:r>
              <a:rPr lang="en-US" sz="2000" b="0" dirty="0">
                <a:solidFill>
                  <a:schemeClr val="bg1"/>
                </a:solidFill>
                <a:latin typeface="+mn-lt"/>
              </a:rPr>
              <a:t>is a statement about the </a:t>
            </a:r>
            <a:r>
              <a:rPr lang="en-US" sz="2000" dirty="0">
                <a:solidFill>
                  <a:schemeClr val="bg1"/>
                </a:solidFill>
                <a:latin typeface="+mn-lt"/>
              </a:rPr>
              <a:t>direction</a:t>
            </a:r>
            <a:r>
              <a:rPr lang="en-US" sz="2000" b="0" dirty="0">
                <a:solidFill>
                  <a:schemeClr val="bg1"/>
                </a:solidFill>
                <a:latin typeface="+mn-lt"/>
              </a:rPr>
              <a:t> of that conservation </a:t>
            </a:r>
          </a:p>
          <a:p>
            <a:pPr lvl="1" fontAlgn="auto">
              <a:spcBef>
                <a:spcPts val="0"/>
              </a:spcBef>
              <a:spcAft>
                <a:spcPts val="0"/>
              </a:spcAft>
              <a:defRPr/>
            </a:pPr>
            <a:r>
              <a:rPr lang="en-US" sz="2000" b="0" dirty="0">
                <a:solidFill>
                  <a:srgbClr val="FFC000"/>
                </a:solidFill>
                <a:effectLst>
                  <a:outerShdw blurRad="38100" dist="38100" dir="2700000" algn="tl">
                    <a:srgbClr val="000000">
                      <a:alpha val="43137"/>
                    </a:srgbClr>
                  </a:outerShdw>
                </a:effectLst>
                <a:latin typeface="+mn-lt"/>
              </a:rPr>
              <a:t>Third Law </a:t>
            </a:r>
            <a:r>
              <a:rPr lang="en-US" sz="2000" b="0" dirty="0">
                <a:solidFill>
                  <a:schemeClr val="bg1"/>
                </a:solidFill>
                <a:latin typeface="+mn-lt"/>
              </a:rPr>
              <a:t>is a statement about [not] reaching Absolute Zero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10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10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10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1000"/>
                                        <p:tgtEl>
                                          <p:spTgt spid="6">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animEffect transition="in" filter="fade">
                                      <p:cBhvr>
                                        <p:cTn id="27" dur="1000"/>
                                        <p:tgtEl>
                                          <p:spTgt spid="6">
                                            <p:txEl>
                                              <p:pRg st="7" end="7"/>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xEl>
                                              <p:pRg st="8" end="8"/>
                                            </p:txEl>
                                          </p:spTgt>
                                        </p:tgtEl>
                                        <p:attrNameLst>
                                          <p:attrName>style.visibility</p:attrName>
                                        </p:attrNameLst>
                                      </p:cBhvr>
                                      <p:to>
                                        <p:strVal val="visible"/>
                                      </p:to>
                                    </p:set>
                                    <p:animEffect transition="in" filter="fade">
                                      <p:cBhvr>
                                        <p:cTn id="30" dur="1000"/>
                                        <p:tgtEl>
                                          <p:spTgt spid="6">
                                            <p:txEl>
                                              <p:pRg st="8" end="8"/>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xEl>
                                              <p:pRg st="9" end="9"/>
                                            </p:txEl>
                                          </p:spTgt>
                                        </p:tgtEl>
                                        <p:attrNameLst>
                                          <p:attrName>style.visibility</p:attrName>
                                        </p:attrNameLst>
                                      </p:cBhvr>
                                      <p:to>
                                        <p:strVal val="visible"/>
                                      </p:to>
                                    </p:set>
                                    <p:animEffect transition="in" filter="fade">
                                      <p:cBhvr>
                                        <p:cTn id="33" dur="10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rtlCol="0">
            <a:normAutofit/>
          </a:bodyPr>
          <a:lstStyle/>
          <a:p>
            <a:pPr eaLnBrk="1" fontAlgn="auto" hangingPunct="1">
              <a:spcAft>
                <a:spcPts val="0"/>
              </a:spcAft>
              <a:defRPr/>
            </a:pPr>
            <a:r>
              <a:rPr lang="en-US" dirty="0" smtClean="0"/>
              <a:t>energy</a:t>
            </a:r>
            <a:endParaRPr lang="en-US" dirty="0"/>
          </a:p>
        </p:txBody>
      </p:sp>
      <p:pic>
        <p:nvPicPr>
          <p:cNvPr id="19458" name="Picture 2"/>
          <p:cNvPicPr>
            <a:picLocks noChangeAspect="1" noChangeArrowheads="1"/>
          </p:cNvPicPr>
          <p:nvPr/>
        </p:nvPicPr>
        <p:blipFill>
          <a:blip r:embed="rId2"/>
          <a:srcRect/>
          <a:stretch>
            <a:fillRect/>
          </a:stretch>
        </p:blipFill>
        <p:spPr bwMode="auto">
          <a:xfrm>
            <a:off x="76200" y="1524000"/>
            <a:ext cx="9021763" cy="1828800"/>
          </a:xfrm>
          <a:prstGeom prst="rect">
            <a:avLst/>
          </a:prstGeom>
          <a:noFill/>
          <a:ln w="9525">
            <a:noFill/>
            <a:miter lim="800000"/>
            <a:headEnd/>
            <a:tailEnd/>
          </a:ln>
        </p:spPr>
      </p:pic>
      <p:sp>
        <p:nvSpPr>
          <p:cNvPr id="5" name="TextBox 4"/>
          <p:cNvSpPr txBox="1"/>
          <p:nvPr/>
        </p:nvSpPr>
        <p:spPr>
          <a:xfrm>
            <a:off x="381000" y="5410200"/>
            <a:ext cx="5791200" cy="1016000"/>
          </a:xfrm>
          <a:prstGeom prst="rect">
            <a:avLst/>
          </a:prstGeom>
          <a:noFill/>
        </p:spPr>
        <p:txBody>
          <a:bodyPr>
            <a:spAutoFit/>
          </a:bodyPr>
          <a:lstStyle/>
          <a:p>
            <a:pPr fontAlgn="auto">
              <a:spcBef>
                <a:spcPts val="0"/>
              </a:spcBef>
              <a:spcAft>
                <a:spcPts val="0"/>
              </a:spcAft>
              <a:defRPr/>
            </a:pPr>
            <a:r>
              <a:rPr lang="en-US" sz="2000" b="0" dirty="0">
                <a:solidFill>
                  <a:schemeClr val="accent2">
                    <a:lumMod val="60000"/>
                    <a:lumOff val="40000"/>
                  </a:schemeClr>
                </a:solidFill>
                <a:effectLst>
                  <a:outerShdw blurRad="38100" dist="38100" dir="2700000" algn="tl">
                    <a:srgbClr val="000000">
                      <a:alpha val="43137"/>
                    </a:srgbClr>
                  </a:outerShdw>
                </a:effectLst>
                <a:latin typeface="+mn-lt"/>
              </a:rPr>
              <a:t>Does it make you angry when someone takes gratuitously more than they need to for the most ridiculous reasons?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rtlCol="0">
            <a:normAutofit/>
          </a:bodyPr>
          <a:lstStyle/>
          <a:p>
            <a:pPr eaLnBrk="1" fontAlgn="auto" hangingPunct="1">
              <a:spcAft>
                <a:spcPts val="0"/>
              </a:spcAft>
              <a:defRPr/>
            </a:pPr>
            <a:r>
              <a:rPr lang="en-US" dirty="0"/>
              <a:t>e</a:t>
            </a:r>
            <a:r>
              <a:rPr lang="en-US" dirty="0" smtClean="0"/>
              <a:t>nergy: specific heat</a:t>
            </a:r>
            <a:endParaRPr lang="en-US" dirty="0"/>
          </a:p>
        </p:txBody>
      </p:sp>
      <p:sp>
        <p:nvSpPr>
          <p:cNvPr id="55298" name="TextBox 8"/>
          <p:cNvSpPr txBox="1">
            <a:spLocks noChangeArrowheads="1"/>
          </p:cNvSpPr>
          <p:nvPr/>
        </p:nvSpPr>
        <p:spPr bwMode="auto">
          <a:xfrm>
            <a:off x="304800" y="1219200"/>
            <a:ext cx="8534400" cy="1384300"/>
          </a:xfrm>
          <a:prstGeom prst="rect">
            <a:avLst/>
          </a:prstGeom>
          <a:noFill/>
          <a:ln w="9525">
            <a:noFill/>
            <a:miter lim="800000"/>
            <a:headEnd/>
            <a:tailEnd/>
          </a:ln>
        </p:spPr>
        <p:txBody>
          <a:bodyPr>
            <a:spAutoFit/>
          </a:bodyPr>
          <a:lstStyle/>
          <a:p>
            <a:pPr algn="ctr"/>
            <a:r>
              <a:rPr lang="en-US" sz="2800" b="0">
                <a:solidFill>
                  <a:schemeClr val="bg1"/>
                </a:solidFill>
                <a:latin typeface="GungsuhChe" pitchFamily="49" charset="-127"/>
              </a:rPr>
              <a:t>The specific heat (c) of a substance is the amount of </a:t>
            </a:r>
            <a:r>
              <a:rPr lang="en-US" sz="2800" b="0" u="sng">
                <a:solidFill>
                  <a:schemeClr val="bg1"/>
                </a:solidFill>
                <a:latin typeface="GungsuhChe" pitchFamily="49" charset="-127"/>
                <a:hlinkClick r:id="rId2"/>
              </a:rPr>
              <a:t>heat</a:t>
            </a:r>
            <a:r>
              <a:rPr lang="en-US" sz="2800" b="0">
                <a:solidFill>
                  <a:schemeClr val="bg1"/>
                </a:solidFill>
                <a:latin typeface="GungsuhChe" pitchFamily="49" charset="-127"/>
              </a:rPr>
              <a:t> required to raise the </a:t>
            </a:r>
            <a:r>
              <a:rPr lang="en-US" sz="2800" b="0" u="sng">
                <a:solidFill>
                  <a:schemeClr val="bg1"/>
                </a:solidFill>
                <a:latin typeface="GungsuhChe" pitchFamily="49" charset="-127"/>
                <a:hlinkClick r:id="rId3"/>
              </a:rPr>
              <a:t>temperature</a:t>
            </a:r>
            <a:r>
              <a:rPr lang="en-US" sz="2800" b="0">
                <a:solidFill>
                  <a:schemeClr val="bg1"/>
                </a:solidFill>
                <a:latin typeface="GungsuhChe" pitchFamily="49" charset="-127"/>
              </a:rPr>
              <a:t> by one degree Celsius. </a:t>
            </a:r>
          </a:p>
        </p:txBody>
      </p:sp>
      <p:pic>
        <p:nvPicPr>
          <p:cNvPr id="55299" name="Picture 2"/>
          <p:cNvPicPr>
            <a:picLocks noChangeAspect="1" noChangeArrowheads="1"/>
          </p:cNvPicPr>
          <p:nvPr/>
        </p:nvPicPr>
        <p:blipFill>
          <a:blip r:embed="rId4"/>
          <a:srcRect/>
          <a:stretch>
            <a:fillRect/>
          </a:stretch>
        </p:blipFill>
        <p:spPr bwMode="auto">
          <a:xfrm>
            <a:off x="1828800" y="2951163"/>
            <a:ext cx="5486400" cy="3373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3"/>
          <p:cNvPicPr>
            <a:picLocks noChangeAspect="1" noChangeArrowheads="1"/>
          </p:cNvPicPr>
          <p:nvPr/>
        </p:nvPicPr>
        <p:blipFill>
          <a:blip r:embed="rId2"/>
          <a:srcRect/>
          <a:stretch>
            <a:fillRect/>
          </a:stretch>
        </p:blipFill>
        <p:spPr bwMode="auto">
          <a:xfrm>
            <a:off x="0" y="2057400"/>
            <a:ext cx="9144000" cy="3124200"/>
          </a:xfrm>
          <a:prstGeom prst="rect">
            <a:avLst/>
          </a:prstGeom>
          <a:noFill/>
          <a:ln w="9525">
            <a:noFill/>
            <a:miter lim="800000"/>
            <a:headEnd/>
            <a:tailEnd/>
          </a:ln>
        </p:spPr>
      </p:pic>
      <p:sp>
        <p:nvSpPr>
          <p:cNvPr id="2" name="Title 1"/>
          <p:cNvSpPr>
            <a:spLocks noGrp="1"/>
          </p:cNvSpPr>
          <p:nvPr>
            <p:ph type="title"/>
          </p:nvPr>
        </p:nvSpPr>
        <p:spPr>
          <a:xfrm>
            <a:off x="457200" y="-152400"/>
            <a:ext cx="8229600" cy="1143000"/>
          </a:xfrm>
        </p:spPr>
        <p:txBody>
          <a:bodyPr rtlCol="0">
            <a:normAutofit/>
          </a:bodyPr>
          <a:lstStyle/>
          <a:p>
            <a:pPr eaLnBrk="1" fontAlgn="auto" hangingPunct="1">
              <a:spcAft>
                <a:spcPts val="0"/>
              </a:spcAft>
              <a:defRPr/>
            </a:pPr>
            <a:r>
              <a:rPr lang="en-US" dirty="0"/>
              <a:t>e</a:t>
            </a:r>
            <a:r>
              <a:rPr lang="en-US" dirty="0" smtClean="0"/>
              <a:t>nergy: specific heat</a:t>
            </a:r>
            <a:endParaRPr lang="en-US" dirty="0"/>
          </a:p>
        </p:txBody>
      </p:sp>
      <p:sp>
        <p:nvSpPr>
          <p:cNvPr id="9" name="TextBox 8"/>
          <p:cNvSpPr txBox="1">
            <a:spLocks noChangeArrowheads="1"/>
          </p:cNvSpPr>
          <p:nvPr/>
        </p:nvSpPr>
        <p:spPr bwMode="auto">
          <a:xfrm>
            <a:off x="304800" y="838200"/>
            <a:ext cx="8534400" cy="6002338"/>
          </a:xfrm>
          <a:prstGeom prst="rect">
            <a:avLst/>
          </a:prstGeom>
          <a:noFill/>
          <a:ln w="9525">
            <a:noFill/>
            <a:miter lim="800000"/>
            <a:headEnd/>
            <a:tailEnd/>
          </a:ln>
        </p:spPr>
        <p:txBody>
          <a:bodyPr>
            <a:spAutoFit/>
          </a:bodyPr>
          <a:lstStyle/>
          <a:p>
            <a:r>
              <a:rPr lang="en-US" sz="2400" b="0">
                <a:solidFill>
                  <a:schemeClr val="bg1"/>
                </a:solidFill>
                <a:latin typeface="GungsuhChe" pitchFamily="49" charset="-127"/>
              </a:rPr>
              <a:t>The specific heat of water is 1 calorie/gram °C = 4.186 joule/gram °C which is higher than any other common substance. </a:t>
            </a:r>
          </a:p>
          <a:p>
            <a:endParaRPr lang="en-US" sz="2400" b="0">
              <a:solidFill>
                <a:schemeClr val="bg1"/>
              </a:solidFill>
              <a:latin typeface="GungsuhChe" pitchFamily="49" charset="-127"/>
            </a:endParaRPr>
          </a:p>
          <a:p>
            <a:endParaRPr lang="en-US" sz="2400" b="0">
              <a:solidFill>
                <a:schemeClr val="bg1"/>
              </a:solidFill>
              <a:latin typeface="GungsuhChe" pitchFamily="49" charset="-127"/>
            </a:endParaRPr>
          </a:p>
          <a:p>
            <a:endParaRPr lang="en-US" sz="2400" b="0">
              <a:solidFill>
                <a:schemeClr val="bg1"/>
              </a:solidFill>
              <a:latin typeface="GungsuhChe" pitchFamily="49" charset="-127"/>
            </a:endParaRPr>
          </a:p>
          <a:p>
            <a:endParaRPr lang="en-US" sz="2400" b="0">
              <a:solidFill>
                <a:schemeClr val="bg1"/>
              </a:solidFill>
              <a:latin typeface="GungsuhChe" pitchFamily="49" charset="-127"/>
            </a:endParaRPr>
          </a:p>
          <a:p>
            <a:endParaRPr lang="en-US" sz="2400" b="0">
              <a:solidFill>
                <a:schemeClr val="bg1"/>
              </a:solidFill>
              <a:latin typeface="GungsuhChe" pitchFamily="49" charset="-127"/>
            </a:endParaRPr>
          </a:p>
          <a:p>
            <a:endParaRPr lang="en-US" sz="2400" b="0">
              <a:solidFill>
                <a:schemeClr val="bg1"/>
              </a:solidFill>
              <a:latin typeface="GungsuhChe" pitchFamily="49" charset="-127"/>
            </a:endParaRPr>
          </a:p>
          <a:p>
            <a:endParaRPr lang="en-US" sz="2400" b="0">
              <a:solidFill>
                <a:schemeClr val="bg1"/>
              </a:solidFill>
              <a:latin typeface="GungsuhChe" pitchFamily="49" charset="-127"/>
            </a:endParaRPr>
          </a:p>
          <a:p>
            <a:endParaRPr lang="en-US" sz="2400" b="0">
              <a:solidFill>
                <a:schemeClr val="bg1"/>
              </a:solidFill>
              <a:latin typeface="GungsuhChe" pitchFamily="49" charset="-127"/>
            </a:endParaRPr>
          </a:p>
          <a:p>
            <a:endParaRPr lang="en-US" sz="2400" b="0">
              <a:solidFill>
                <a:schemeClr val="bg1"/>
              </a:solidFill>
              <a:latin typeface="GungsuhChe" pitchFamily="49" charset="-127"/>
            </a:endParaRPr>
          </a:p>
          <a:p>
            <a:r>
              <a:rPr lang="en-US" sz="2400" b="0">
                <a:solidFill>
                  <a:schemeClr val="bg1"/>
                </a:solidFill>
                <a:latin typeface="GungsuhChe" pitchFamily="49" charset="-127"/>
              </a:rPr>
              <a:t>Meaning it can store a lot of heat without a huge rise in Temperature. As a result, water plays a very important role in temperature regulation—both bodily and globally.</a:t>
            </a:r>
            <a:endParaRPr lang="en-US" sz="2400" u="sng">
              <a:solidFill>
                <a:schemeClr val="bg1"/>
              </a:solidFill>
              <a:latin typeface="GungsuhChe" pitchFamily="49" charset="-127"/>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10" end="10"/>
                                            </p:txEl>
                                          </p:spTgt>
                                        </p:tgtEl>
                                        <p:attrNameLst>
                                          <p:attrName>style.visibility</p:attrName>
                                        </p:attrNameLst>
                                      </p:cBhvr>
                                      <p:to>
                                        <p:strVal val="visible"/>
                                      </p:to>
                                    </p:set>
                                    <p:animEffect transition="in" filter="fade">
                                      <p:cBhvr>
                                        <p:cTn id="7" dur="2000"/>
                                        <p:tgtEl>
                                          <p:spTgt spid="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rtlCol="0">
            <a:normAutofit/>
          </a:bodyPr>
          <a:lstStyle/>
          <a:p>
            <a:pPr eaLnBrk="1" fontAlgn="auto" hangingPunct="1">
              <a:spcAft>
                <a:spcPts val="0"/>
              </a:spcAft>
              <a:defRPr/>
            </a:pPr>
            <a:r>
              <a:rPr lang="en-US" dirty="0"/>
              <a:t>e</a:t>
            </a:r>
            <a:r>
              <a:rPr lang="en-US" dirty="0" smtClean="0"/>
              <a:t>nergy: specific heat</a:t>
            </a:r>
            <a:endParaRPr lang="en-US" dirty="0"/>
          </a:p>
        </p:txBody>
      </p:sp>
      <p:sp>
        <p:nvSpPr>
          <p:cNvPr id="9" name="TextBox 8"/>
          <p:cNvSpPr txBox="1"/>
          <p:nvPr/>
        </p:nvSpPr>
        <p:spPr>
          <a:xfrm>
            <a:off x="304800" y="762000"/>
            <a:ext cx="8534400" cy="2246313"/>
          </a:xfrm>
          <a:prstGeom prst="rect">
            <a:avLst/>
          </a:prstGeom>
          <a:noFill/>
        </p:spPr>
        <p:txBody>
          <a:bodyPr>
            <a:spAutoFit/>
          </a:bodyPr>
          <a:lstStyle/>
          <a:p>
            <a:pPr marL="514350" indent="-514350" fontAlgn="auto">
              <a:spcBef>
                <a:spcPts val="0"/>
              </a:spcBef>
              <a:spcAft>
                <a:spcPts val="0"/>
              </a:spcAft>
              <a:buFontTx/>
              <a:buAutoNum type="arabicPeriod"/>
              <a:defRPr/>
            </a:pPr>
            <a:r>
              <a:rPr lang="en-US" sz="2800" b="0" dirty="0">
                <a:solidFill>
                  <a:schemeClr val="bg1"/>
                </a:solidFill>
                <a:latin typeface="+mn-lt"/>
              </a:rPr>
              <a:t>Do you recognize the value of the specific heat (c) of water?  </a:t>
            </a:r>
            <a:r>
              <a:rPr lang="en-US" sz="2800" dirty="0">
                <a:solidFill>
                  <a:schemeClr val="bg1"/>
                </a:solidFill>
                <a:latin typeface="+mn-lt"/>
              </a:rPr>
              <a:t>How? </a:t>
            </a:r>
            <a:r>
              <a:rPr lang="en-US" sz="2000" dirty="0">
                <a:solidFill>
                  <a:schemeClr val="bg1"/>
                </a:solidFill>
                <a:latin typeface="+mn-lt"/>
              </a:rPr>
              <a:t>(In which situations)</a:t>
            </a:r>
            <a:endParaRPr lang="en-US" sz="2800" dirty="0">
              <a:solidFill>
                <a:schemeClr val="bg1"/>
              </a:solidFill>
              <a:latin typeface="+mn-lt"/>
            </a:endParaRPr>
          </a:p>
          <a:p>
            <a:pPr marL="514350" indent="-514350" fontAlgn="auto">
              <a:spcBef>
                <a:spcPts val="0"/>
              </a:spcBef>
              <a:spcAft>
                <a:spcPts val="0"/>
              </a:spcAft>
              <a:buFontTx/>
              <a:buAutoNum type="arabicPeriod"/>
              <a:defRPr/>
            </a:pPr>
            <a:r>
              <a:rPr lang="en-US" sz="2800" b="0" dirty="0">
                <a:solidFill>
                  <a:schemeClr val="bg1"/>
                </a:solidFill>
                <a:latin typeface="+mn-lt"/>
              </a:rPr>
              <a:t>Why are the summers and winters often milder nearer the coast lines?</a:t>
            </a:r>
            <a:endParaRPr lang="en-US" sz="2800" u="sng" dirty="0">
              <a:solidFill>
                <a:schemeClr val="bg1"/>
              </a:solidFill>
              <a:latin typeface="+mn-lt"/>
            </a:endParaRPr>
          </a:p>
          <a:p>
            <a:pPr fontAlgn="auto">
              <a:spcBef>
                <a:spcPts val="0"/>
              </a:spcBef>
              <a:spcAft>
                <a:spcPts val="0"/>
              </a:spcAft>
              <a:defRPr/>
            </a:pPr>
            <a:endParaRPr lang="en-US" sz="2800" b="0" dirty="0">
              <a:solidFill>
                <a:schemeClr val="bg1"/>
              </a:solidFill>
              <a:latin typeface="+mn-lt"/>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rtlCol="0">
            <a:normAutofit/>
          </a:bodyPr>
          <a:lstStyle/>
          <a:p>
            <a:pPr eaLnBrk="1" fontAlgn="auto" hangingPunct="1">
              <a:spcAft>
                <a:spcPts val="0"/>
              </a:spcAft>
              <a:defRPr/>
            </a:pPr>
            <a:r>
              <a:rPr lang="en-US" dirty="0"/>
              <a:t>e</a:t>
            </a:r>
            <a:r>
              <a:rPr lang="en-US" dirty="0" smtClean="0"/>
              <a:t>nergy: specific heat</a:t>
            </a:r>
            <a:endParaRPr lang="en-US" dirty="0"/>
          </a:p>
        </p:txBody>
      </p:sp>
      <p:sp>
        <p:nvSpPr>
          <p:cNvPr id="9" name="TextBox 8"/>
          <p:cNvSpPr txBox="1"/>
          <p:nvPr/>
        </p:nvSpPr>
        <p:spPr>
          <a:xfrm>
            <a:off x="228600" y="733425"/>
            <a:ext cx="5105400" cy="6124575"/>
          </a:xfrm>
          <a:prstGeom prst="rect">
            <a:avLst/>
          </a:prstGeom>
          <a:noFill/>
        </p:spPr>
        <p:txBody>
          <a:bodyPr>
            <a:spAutoFit/>
          </a:bodyPr>
          <a:lstStyle/>
          <a:p>
            <a:pPr fontAlgn="auto">
              <a:spcBef>
                <a:spcPts val="0"/>
              </a:spcBef>
              <a:spcAft>
                <a:spcPts val="0"/>
              </a:spcAft>
              <a:defRPr/>
            </a:pPr>
            <a:r>
              <a:rPr lang="en-US" sz="2800" b="0" dirty="0">
                <a:solidFill>
                  <a:schemeClr val="bg1"/>
                </a:solidFill>
                <a:latin typeface="+mn-lt"/>
              </a:rPr>
              <a:t>Now you can probably guess why the Earth’s surface is majority water:</a:t>
            </a:r>
            <a:endParaRPr lang="en-US" sz="2800" u="sng" dirty="0">
              <a:solidFill>
                <a:schemeClr val="bg1"/>
              </a:solidFill>
              <a:latin typeface="+mn-lt"/>
            </a:endParaRPr>
          </a:p>
          <a:p>
            <a:pPr marL="514350" indent="-514350" fontAlgn="auto">
              <a:spcBef>
                <a:spcPts val="0"/>
              </a:spcBef>
              <a:spcAft>
                <a:spcPts val="0"/>
              </a:spcAft>
              <a:buFontTx/>
              <a:buAutoNum type="arabicPeriod"/>
              <a:defRPr/>
            </a:pPr>
            <a:r>
              <a:rPr lang="en-US" sz="2800" b="0" dirty="0">
                <a:solidFill>
                  <a:schemeClr val="bg1"/>
                </a:solidFill>
                <a:latin typeface="+mn-lt"/>
              </a:rPr>
              <a:t>Which takes longer to cool: a pool or the air?</a:t>
            </a:r>
            <a:endParaRPr lang="en-US" sz="2800" u="sng" dirty="0">
              <a:solidFill>
                <a:schemeClr val="bg1"/>
              </a:solidFill>
              <a:latin typeface="+mn-lt"/>
            </a:endParaRPr>
          </a:p>
          <a:p>
            <a:pPr marL="514350" indent="-514350" fontAlgn="auto">
              <a:spcBef>
                <a:spcPts val="0"/>
              </a:spcBef>
              <a:spcAft>
                <a:spcPts val="0"/>
              </a:spcAft>
              <a:defRPr/>
            </a:pPr>
            <a:endParaRPr lang="en-US" sz="2800" u="sng" dirty="0">
              <a:solidFill>
                <a:schemeClr val="bg1"/>
              </a:solidFill>
              <a:latin typeface="+mn-lt"/>
            </a:endParaRPr>
          </a:p>
          <a:p>
            <a:pPr fontAlgn="auto">
              <a:spcBef>
                <a:spcPts val="0"/>
              </a:spcBef>
              <a:spcAft>
                <a:spcPts val="0"/>
              </a:spcAft>
              <a:defRPr/>
            </a:pPr>
            <a:r>
              <a:rPr lang="en-US" sz="2800" b="0" dirty="0">
                <a:solidFill>
                  <a:schemeClr val="bg1"/>
                </a:solidFill>
                <a:latin typeface="+mn-lt"/>
              </a:rPr>
              <a:t>2. What time of day, then, is an outdoor pool coolest? Warmest?</a:t>
            </a:r>
          </a:p>
          <a:p>
            <a:pPr fontAlgn="auto">
              <a:spcBef>
                <a:spcPts val="0"/>
              </a:spcBef>
              <a:spcAft>
                <a:spcPts val="0"/>
              </a:spcAft>
              <a:defRPr/>
            </a:pPr>
            <a:endParaRPr lang="en-US" sz="2800" u="sng" dirty="0">
              <a:solidFill>
                <a:schemeClr val="bg1"/>
              </a:solidFill>
              <a:latin typeface="+mn-lt"/>
            </a:endParaRPr>
          </a:p>
          <a:p>
            <a:pPr fontAlgn="auto">
              <a:spcBef>
                <a:spcPts val="0"/>
              </a:spcBef>
              <a:spcAft>
                <a:spcPts val="0"/>
              </a:spcAft>
              <a:defRPr/>
            </a:pPr>
            <a:r>
              <a:rPr lang="en-US" sz="2800" b="0" dirty="0">
                <a:solidFill>
                  <a:schemeClr val="bg1"/>
                </a:solidFill>
                <a:latin typeface="+mn-lt"/>
              </a:rPr>
              <a:t>3. If Bermuda is close to N. Carolina—why does it have a tropical climate year round?</a:t>
            </a:r>
            <a:endParaRPr lang="en-US" sz="2800" u="sng" dirty="0">
              <a:solidFill>
                <a:schemeClr val="bg1"/>
              </a:solidFill>
              <a:latin typeface="+mn-lt"/>
            </a:endParaRPr>
          </a:p>
        </p:txBody>
      </p:sp>
      <p:pic>
        <p:nvPicPr>
          <p:cNvPr id="58371" name="Picture 4"/>
          <p:cNvPicPr>
            <a:picLocks noChangeAspect="1" noChangeArrowheads="1"/>
          </p:cNvPicPr>
          <p:nvPr/>
        </p:nvPicPr>
        <p:blipFill>
          <a:blip r:embed="rId2"/>
          <a:srcRect/>
          <a:stretch>
            <a:fillRect/>
          </a:stretch>
        </p:blipFill>
        <p:spPr bwMode="auto">
          <a:xfrm>
            <a:off x="5562600" y="2895600"/>
            <a:ext cx="3276600" cy="3552825"/>
          </a:xfrm>
          <a:prstGeom prst="rect">
            <a:avLst/>
          </a:prstGeom>
          <a:noFill/>
          <a:ln w="9525">
            <a:noFill/>
            <a:miter lim="800000"/>
            <a:headEnd/>
            <a:tailEnd/>
          </a:ln>
        </p:spPr>
      </p:pic>
      <p:pic>
        <p:nvPicPr>
          <p:cNvPr id="58372" name="Picture 2"/>
          <p:cNvPicPr>
            <a:picLocks noChangeAspect="1" noChangeArrowheads="1"/>
          </p:cNvPicPr>
          <p:nvPr/>
        </p:nvPicPr>
        <p:blipFill>
          <a:blip r:embed="rId3"/>
          <a:srcRect/>
          <a:stretch>
            <a:fillRect/>
          </a:stretch>
        </p:blipFill>
        <p:spPr bwMode="auto">
          <a:xfrm>
            <a:off x="5791200" y="1143000"/>
            <a:ext cx="2794000" cy="19732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20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animEffect transition="in" filter="fade">
                                      <p:cBhvr>
                                        <p:cTn id="12" dur="2000"/>
                                        <p:tgtEl>
                                          <p:spTgt spid="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animEffect transition="in" filter="fade">
                                      <p:cBhvr>
                                        <p:cTn id="17" dur="20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rtlCol="0">
            <a:normAutofit/>
          </a:bodyPr>
          <a:lstStyle/>
          <a:p>
            <a:pPr eaLnBrk="1" fontAlgn="auto" hangingPunct="1">
              <a:spcAft>
                <a:spcPts val="0"/>
              </a:spcAft>
              <a:defRPr/>
            </a:pPr>
            <a:r>
              <a:rPr lang="en-US" dirty="0"/>
              <a:t>e</a:t>
            </a:r>
            <a:r>
              <a:rPr lang="en-US" dirty="0" smtClean="0"/>
              <a:t>nergy: demo</a:t>
            </a:r>
            <a:endParaRPr lang="en-US" dirty="0"/>
          </a:p>
        </p:txBody>
      </p:sp>
      <p:sp>
        <p:nvSpPr>
          <p:cNvPr id="59394" name="Content Placeholder 2"/>
          <p:cNvSpPr>
            <a:spLocks noGrp="1"/>
          </p:cNvSpPr>
          <p:nvPr>
            <p:ph idx="1"/>
          </p:nvPr>
        </p:nvSpPr>
        <p:spPr>
          <a:xfrm>
            <a:off x="457200" y="838200"/>
            <a:ext cx="8229600" cy="838200"/>
          </a:xfrm>
        </p:spPr>
        <p:txBody>
          <a:bodyPr/>
          <a:lstStyle/>
          <a:p>
            <a:pPr eaLnBrk="1" hangingPunct="1"/>
            <a:endParaRPr lang="en-US" smtClean="0"/>
          </a:p>
          <a:p>
            <a:pPr eaLnBrk="1" hangingPunct="1"/>
            <a:endParaRPr lang="en-US" smtClean="0"/>
          </a:p>
        </p:txBody>
      </p:sp>
      <p:sp>
        <p:nvSpPr>
          <p:cNvPr id="59395" name="TextBox 8"/>
          <p:cNvSpPr txBox="1">
            <a:spLocks noChangeArrowheads="1"/>
          </p:cNvSpPr>
          <p:nvPr/>
        </p:nvSpPr>
        <p:spPr bwMode="auto">
          <a:xfrm>
            <a:off x="533400" y="838200"/>
            <a:ext cx="7315200" cy="946150"/>
          </a:xfrm>
          <a:prstGeom prst="rect">
            <a:avLst/>
          </a:prstGeom>
          <a:noFill/>
          <a:ln w="9525">
            <a:noFill/>
            <a:miter lim="800000"/>
            <a:headEnd/>
            <a:tailEnd/>
          </a:ln>
        </p:spPr>
        <p:txBody>
          <a:bodyPr>
            <a:spAutoFit/>
          </a:bodyPr>
          <a:lstStyle/>
          <a:p>
            <a:r>
              <a:rPr lang="en-US" sz="2800" b="0">
                <a:solidFill>
                  <a:schemeClr val="bg1"/>
                </a:solidFill>
                <a:latin typeface="GungsuhChe" pitchFamily="49" charset="-127"/>
              </a:rPr>
              <a:t>Try this demo on for size with your newfound formulaic enlightenment...</a:t>
            </a:r>
          </a:p>
        </p:txBody>
      </p:sp>
      <p:pic>
        <p:nvPicPr>
          <p:cNvPr id="59396" name="Picture 2"/>
          <p:cNvPicPr>
            <a:picLocks noChangeAspect="1" noChangeArrowheads="1"/>
          </p:cNvPicPr>
          <p:nvPr/>
        </p:nvPicPr>
        <p:blipFill>
          <a:blip r:embed="rId2"/>
          <a:srcRect/>
          <a:stretch>
            <a:fillRect/>
          </a:stretch>
        </p:blipFill>
        <p:spPr bwMode="auto">
          <a:xfrm>
            <a:off x="1905000" y="2438400"/>
            <a:ext cx="5486400" cy="3373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idx="4294967295"/>
          </p:nvPr>
        </p:nvSpPr>
        <p:spPr>
          <a:xfrm>
            <a:off x="457200" y="-228600"/>
            <a:ext cx="8229600" cy="1143000"/>
          </a:xfrm>
        </p:spPr>
        <p:txBody>
          <a:bodyPr/>
          <a:lstStyle/>
          <a:p>
            <a:pPr eaLnBrk="1" hangingPunct="1"/>
            <a:r>
              <a:rPr lang="en-US" smtClean="0">
                <a:solidFill>
                  <a:srgbClr val="C4BD97"/>
                </a:solidFill>
              </a:rPr>
              <a:t>energy: demo II</a:t>
            </a:r>
          </a:p>
        </p:txBody>
      </p:sp>
      <p:sp>
        <p:nvSpPr>
          <p:cNvPr id="60418" name="Content Placeholder 2"/>
          <p:cNvSpPr>
            <a:spLocks noGrp="1"/>
          </p:cNvSpPr>
          <p:nvPr>
            <p:ph idx="4294967295"/>
          </p:nvPr>
        </p:nvSpPr>
        <p:spPr>
          <a:xfrm>
            <a:off x="457200" y="838200"/>
            <a:ext cx="8229600" cy="838200"/>
          </a:xfrm>
        </p:spPr>
        <p:txBody>
          <a:bodyPr/>
          <a:lstStyle/>
          <a:p>
            <a:pPr eaLnBrk="1" hangingPunct="1"/>
            <a:endParaRPr lang="en-US" smtClean="0">
              <a:solidFill>
                <a:schemeClr val="bg2"/>
              </a:solidFill>
            </a:endParaRPr>
          </a:p>
          <a:p>
            <a:pPr eaLnBrk="1" hangingPunct="1"/>
            <a:endParaRPr lang="en-US" smtClean="0">
              <a:solidFill>
                <a:schemeClr val="bg2"/>
              </a:solidFill>
            </a:endParaRPr>
          </a:p>
        </p:txBody>
      </p:sp>
      <p:sp>
        <p:nvSpPr>
          <p:cNvPr id="60419" name="TextBox 8"/>
          <p:cNvSpPr txBox="1">
            <a:spLocks noChangeArrowheads="1"/>
          </p:cNvSpPr>
          <p:nvPr/>
        </p:nvSpPr>
        <p:spPr bwMode="auto">
          <a:xfrm>
            <a:off x="2438400" y="914400"/>
            <a:ext cx="4191000" cy="2654300"/>
          </a:xfrm>
          <a:prstGeom prst="rect">
            <a:avLst/>
          </a:prstGeom>
          <a:noFill/>
          <a:ln w="9525">
            <a:noFill/>
            <a:miter lim="800000"/>
            <a:headEnd/>
            <a:tailEnd/>
          </a:ln>
        </p:spPr>
        <p:txBody>
          <a:bodyPr>
            <a:spAutoFit/>
          </a:bodyPr>
          <a:lstStyle/>
          <a:p>
            <a:pPr algn="ctr"/>
            <a:r>
              <a:rPr lang="en-US" sz="2800" b="0">
                <a:solidFill>
                  <a:schemeClr val="bg1"/>
                </a:solidFill>
                <a:latin typeface="GungsuhChe" pitchFamily="49" charset="-127"/>
              </a:rPr>
              <a:t>Suppose I had an old tepid cup of tea and I wanted to top it off with some fresh hot tea... What would be its final T? </a:t>
            </a:r>
          </a:p>
        </p:txBody>
      </p:sp>
      <p:sp>
        <p:nvSpPr>
          <p:cNvPr id="60420" name="Text Box 8"/>
          <p:cNvSpPr txBox="1">
            <a:spLocks noChangeArrowheads="1"/>
          </p:cNvSpPr>
          <p:nvPr/>
        </p:nvSpPr>
        <p:spPr bwMode="auto">
          <a:xfrm>
            <a:off x="381000" y="3276600"/>
            <a:ext cx="8610600" cy="915988"/>
          </a:xfrm>
          <a:prstGeom prst="rect">
            <a:avLst/>
          </a:prstGeom>
          <a:noFill/>
          <a:ln w="9525">
            <a:noFill/>
            <a:miter lim="800000"/>
            <a:headEnd/>
            <a:tailEnd/>
          </a:ln>
        </p:spPr>
        <p:txBody>
          <a:bodyPr>
            <a:spAutoFit/>
          </a:bodyPr>
          <a:lstStyle/>
          <a:p>
            <a:pPr marL="342900" indent="-342900"/>
            <a:endParaRPr lang="en-US">
              <a:solidFill>
                <a:schemeClr val="bg1"/>
              </a:solidFill>
            </a:endParaRPr>
          </a:p>
          <a:p>
            <a:pPr marL="342900" indent="-342900"/>
            <a:endParaRPr lang="en-US">
              <a:solidFill>
                <a:schemeClr val="bg1"/>
              </a:solidFill>
            </a:endParaRPr>
          </a:p>
          <a:p>
            <a:pPr marL="342900" indent="-342900"/>
            <a:r>
              <a:rPr lang="en-US">
                <a:solidFill>
                  <a:schemeClr val="bg1"/>
                </a:solidFill>
              </a:rPr>
              <a:t>Using this data, calculate the theoretical final T for the hot and cool tea.</a:t>
            </a:r>
            <a:endParaRPr lang="en-US" b="0">
              <a:solidFill>
                <a:schemeClr val="bg1"/>
              </a:solidFill>
            </a:endParaRPr>
          </a:p>
        </p:txBody>
      </p:sp>
      <p:pic>
        <p:nvPicPr>
          <p:cNvPr id="60421" name="Picture 2"/>
          <p:cNvPicPr>
            <a:picLocks noChangeAspect="1" noChangeArrowheads="1"/>
          </p:cNvPicPr>
          <p:nvPr/>
        </p:nvPicPr>
        <p:blipFill>
          <a:blip r:embed="rId2"/>
          <a:srcRect/>
          <a:stretch>
            <a:fillRect/>
          </a:stretch>
        </p:blipFill>
        <p:spPr bwMode="auto">
          <a:xfrm>
            <a:off x="457200" y="4495800"/>
            <a:ext cx="2743200" cy="1685925"/>
          </a:xfrm>
          <a:prstGeom prst="rect">
            <a:avLst/>
          </a:prstGeom>
          <a:noFill/>
          <a:ln w="9525">
            <a:noFill/>
            <a:miter lim="800000"/>
            <a:headEnd/>
            <a:tailEnd/>
          </a:ln>
        </p:spPr>
      </p:pic>
      <p:sp>
        <p:nvSpPr>
          <p:cNvPr id="69643" name="Text Box 11"/>
          <p:cNvSpPr txBox="1">
            <a:spLocks noChangeArrowheads="1"/>
          </p:cNvSpPr>
          <p:nvPr/>
        </p:nvSpPr>
        <p:spPr bwMode="auto">
          <a:xfrm>
            <a:off x="4038600" y="5102225"/>
            <a:ext cx="3962400" cy="1609725"/>
          </a:xfrm>
          <a:prstGeom prst="rect">
            <a:avLst/>
          </a:prstGeom>
          <a:noFill/>
          <a:ln w="9525">
            <a:noFill/>
            <a:miter lim="800000"/>
            <a:headEnd/>
            <a:tailEnd/>
          </a:ln>
        </p:spPr>
        <p:txBody>
          <a:bodyPr>
            <a:spAutoFit/>
          </a:bodyPr>
          <a:lstStyle/>
          <a:p>
            <a:pPr algn="ctr">
              <a:spcBef>
                <a:spcPct val="50000"/>
              </a:spcBef>
            </a:pPr>
            <a:r>
              <a:rPr lang="en-US" sz="2000">
                <a:solidFill>
                  <a:schemeClr val="hlink"/>
                </a:solidFill>
              </a:rPr>
              <a:t>Q</a:t>
            </a:r>
            <a:r>
              <a:rPr lang="en-US" sz="2000" baseline="-25000">
                <a:solidFill>
                  <a:schemeClr val="hlink"/>
                </a:solidFill>
              </a:rPr>
              <a:t>lost</a:t>
            </a:r>
            <a:r>
              <a:rPr lang="en-US" sz="2000">
                <a:solidFill>
                  <a:schemeClr val="hlink"/>
                </a:solidFill>
              </a:rPr>
              <a:t> = Q</a:t>
            </a:r>
            <a:r>
              <a:rPr lang="en-US" sz="2000" baseline="-25000">
                <a:solidFill>
                  <a:schemeClr val="hlink"/>
                </a:solidFill>
              </a:rPr>
              <a:t>gained</a:t>
            </a:r>
          </a:p>
          <a:p>
            <a:pPr algn="ctr">
              <a:spcBef>
                <a:spcPct val="50000"/>
              </a:spcBef>
            </a:pPr>
            <a:r>
              <a:rPr lang="en-US" sz="2000">
                <a:solidFill>
                  <a:schemeClr val="hlink"/>
                </a:solidFill>
              </a:rPr>
              <a:t>cm </a:t>
            </a:r>
            <a:r>
              <a:rPr lang="en-US" sz="2000">
                <a:solidFill>
                  <a:schemeClr val="hlink"/>
                </a:solidFill>
                <a:latin typeface="Symbol" pitchFamily="18" charset="2"/>
              </a:rPr>
              <a:t>D</a:t>
            </a:r>
            <a:r>
              <a:rPr lang="en-US" sz="2000">
                <a:solidFill>
                  <a:schemeClr val="hlink"/>
                </a:solidFill>
              </a:rPr>
              <a:t>T</a:t>
            </a:r>
            <a:r>
              <a:rPr lang="en-US" sz="2000" baseline="-25000">
                <a:solidFill>
                  <a:schemeClr val="hlink"/>
                </a:solidFill>
              </a:rPr>
              <a:t>1 </a:t>
            </a:r>
            <a:r>
              <a:rPr lang="en-US" sz="2000">
                <a:solidFill>
                  <a:schemeClr val="hlink"/>
                </a:solidFill>
              </a:rPr>
              <a:t>= cm </a:t>
            </a:r>
            <a:r>
              <a:rPr lang="en-US" sz="2000">
                <a:solidFill>
                  <a:schemeClr val="hlink"/>
                </a:solidFill>
                <a:latin typeface="Symbol" pitchFamily="18" charset="2"/>
              </a:rPr>
              <a:t>D</a:t>
            </a:r>
            <a:r>
              <a:rPr lang="en-US" sz="2000">
                <a:solidFill>
                  <a:schemeClr val="hlink"/>
                </a:solidFill>
              </a:rPr>
              <a:t>T</a:t>
            </a:r>
            <a:r>
              <a:rPr lang="en-US" sz="2000" baseline="-25000">
                <a:solidFill>
                  <a:schemeClr val="hlink"/>
                </a:solidFill>
              </a:rPr>
              <a:t>2</a:t>
            </a:r>
          </a:p>
          <a:p>
            <a:pPr algn="ctr">
              <a:spcBef>
                <a:spcPct val="50000"/>
              </a:spcBef>
            </a:pPr>
            <a:endParaRPr lang="en-US" sz="2000">
              <a:solidFill>
                <a:schemeClr val="hlink"/>
              </a:solidFill>
            </a:endParaRPr>
          </a:p>
          <a:p>
            <a:pPr algn="ctr">
              <a:spcBef>
                <a:spcPct val="50000"/>
              </a:spcBef>
            </a:pPr>
            <a:endParaRPr lang="en-US" sz="2000" u="sng" baseline="-25000">
              <a:solidFill>
                <a:schemeClr val="hlink"/>
              </a:solidFill>
            </a:endParaRPr>
          </a:p>
        </p:txBody>
      </p:sp>
      <p:pic>
        <p:nvPicPr>
          <p:cNvPr id="60423" name="Picture 11"/>
          <p:cNvPicPr>
            <a:picLocks noChangeAspect="1" noChangeArrowheads="1"/>
          </p:cNvPicPr>
          <p:nvPr/>
        </p:nvPicPr>
        <p:blipFill>
          <a:blip r:embed="rId3"/>
          <a:srcRect/>
          <a:stretch>
            <a:fillRect/>
          </a:stretch>
        </p:blipFill>
        <p:spPr bwMode="auto">
          <a:xfrm>
            <a:off x="457200" y="1219200"/>
            <a:ext cx="1865313" cy="2486025"/>
          </a:xfrm>
          <a:prstGeom prst="rect">
            <a:avLst/>
          </a:prstGeom>
          <a:noFill/>
          <a:ln w="9525">
            <a:noFill/>
            <a:miter lim="800000"/>
            <a:headEnd/>
            <a:tailEnd/>
          </a:ln>
        </p:spPr>
      </p:pic>
      <p:pic>
        <p:nvPicPr>
          <p:cNvPr id="60424" name="Picture 12"/>
          <p:cNvPicPr>
            <a:picLocks noChangeAspect="1" noChangeArrowheads="1"/>
          </p:cNvPicPr>
          <p:nvPr/>
        </p:nvPicPr>
        <p:blipFill>
          <a:blip r:embed="rId4"/>
          <a:srcRect/>
          <a:stretch>
            <a:fillRect/>
          </a:stretch>
        </p:blipFill>
        <p:spPr bwMode="auto">
          <a:xfrm>
            <a:off x="6858000" y="1143000"/>
            <a:ext cx="1885950" cy="2514600"/>
          </a:xfrm>
          <a:prstGeom prst="rect">
            <a:avLst/>
          </a:prstGeom>
          <a:noFill/>
          <a:ln w="9525">
            <a:noFill/>
            <a:miter lim="800000"/>
            <a:headEnd/>
            <a:tailEnd/>
          </a:ln>
        </p:spPr>
      </p:pic>
      <p:sp>
        <p:nvSpPr>
          <p:cNvPr id="60432" name="Text Box 16"/>
          <p:cNvSpPr txBox="1">
            <a:spLocks noChangeArrowheads="1"/>
          </p:cNvSpPr>
          <p:nvPr/>
        </p:nvSpPr>
        <p:spPr bwMode="auto">
          <a:xfrm>
            <a:off x="3505200" y="4419600"/>
            <a:ext cx="5105400" cy="701675"/>
          </a:xfrm>
          <a:prstGeom prst="rect">
            <a:avLst/>
          </a:prstGeom>
          <a:noFill/>
          <a:ln w="9525">
            <a:noFill/>
            <a:miter lim="800000"/>
            <a:headEnd/>
            <a:tailEnd/>
          </a:ln>
          <a:effectLst/>
        </p:spPr>
        <p:txBody>
          <a:bodyPr>
            <a:spAutoFit/>
          </a:bodyPr>
          <a:lstStyle/>
          <a:p>
            <a:pPr>
              <a:spcBef>
                <a:spcPct val="50000"/>
              </a:spcBef>
              <a:defRPr/>
            </a:pPr>
            <a:r>
              <a:rPr lang="en-US" sz="2000">
                <a:solidFill>
                  <a:schemeClr val="folHlink"/>
                </a:solidFill>
              </a:rPr>
              <a:t>Consider them as = b/c they will reach </a:t>
            </a:r>
            <a:r>
              <a:rPr lang="en-US" sz="2000" b="0" i="1">
                <a:solidFill>
                  <a:schemeClr val="folHlink"/>
                </a:solidFill>
                <a:effectLst>
                  <a:outerShdw blurRad="38100" dist="38100" dir="2700000" algn="tl">
                    <a:srgbClr val="FFFFFF"/>
                  </a:outerShdw>
                </a:effectLst>
              </a:rPr>
              <a:t>Equilibrium</a:t>
            </a:r>
          </a:p>
        </p:txBody>
      </p:sp>
      <p:sp>
        <p:nvSpPr>
          <p:cNvPr id="60433" name="Text Box 17"/>
          <p:cNvSpPr txBox="1">
            <a:spLocks noChangeArrowheads="1"/>
          </p:cNvSpPr>
          <p:nvPr/>
        </p:nvSpPr>
        <p:spPr bwMode="auto">
          <a:xfrm>
            <a:off x="7010400" y="1295400"/>
            <a:ext cx="1524000" cy="641350"/>
          </a:xfrm>
          <a:prstGeom prst="rect">
            <a:avLst/>
          </a:prstGeom>
          <a:noFill/>
          <a:ln w="9525">
            <a:noFill/>
            <a:miter lim="800000"/>
            <a:headEnd/>
            <a:tailEnd/>
          </a:ln>
          <a:effectLst/>
        </p:spPr>
        <p:txBody>
          <a:bodyPr>
            <a:spAutoFit/>
          </a:bodyPr>
          <a:lstStyle/>
          <a:p>
            <a:pPr algn="ctr">
              <a:spcBef>
                <a:spcPct val="50000"/>
              </a:spcBef>
              <a:defRPr/>
            </a:pPr>
            <a:r>
              <a:rPr lang="en-US">
                <a:effectLst>
                  <a:outerShdw blurRad="38100" dist="38100" dir="2700000" algn="tl">
                    <a:srgbClr val="FFFFFF"/>
                  </a:outerShdw>
                </a:effectLst>
              </a:rPr>
              <a:t>60 ml @ 80</a:t>
            </a:r>
            <a:r>
              <a:rPr lang="en-US" baseline="30000">
                <a:effectLst>
                  <a:outerShdw blurRad="38100" dist="38100" dir="2700000" algn="tl">
                    <a:srgbClr val="FFFFFF"/>
                  </a:outerShdw>
                </a:effectLst>
              </a:rPr>
              <a:t>o</a:t>
            </a:r>
            <a:r>
              <a:rPr lang="en-US">
                <a:effectLst>
                  <a:outerShdw blurRad="38100" dist="38100" dir="2700000" algn="tl">
                    <a:srgbClr val="FFFFFF"/>
                  </a:outerShdw>
                </a:effectLst>
              </a:rPr>
              <a:t>C</a:t>
            </a:r>
          </a:p>
        </p:txBody>
      </p:sp>
      <p:sp>
        <p:nvSpPr>
          <p:cNvPr id="60434" name="Text Box 18"/>
          <p:cNvSpPr txBox="1">
            <a:spLocks noChangeArrowheads="1"/>
          </p:cNvSpPr>
          <p:nvPr/>
        </p:nvSpPr>
        <p:spPr bwMode="auto">
          <a:xfrm>
            <a:off x="685800" y="1371600"/>
            <a:ext cx="1524000" cy="641350"/>
          </a:xfrm>
          <a:prstGeom prst="rect">
            <a:avLst/>
          </a:prstGeom>
          <a:noFill/>
          <a:ln w="9525">
            <a:noFill/>
            <a:miter lim="800000"/>
            <a:headEnd/>
            <a:tailEnd/>
          </a:ln>
          <a:effectLst/>
        </p:spPr>
        <p:txBody>
          <a:bodyPr>
            <a:spAutoFit/>
          </a:bodyPr>
          <a:lstStyle/>
          <a:p>
            <a:pPr algn="ctr">
              <a:spcBef>
                <a:spcPct val="50000"/>
              </a:spcBef>
              <a:defRPr/>
            </a:pPr>
            <a:r>
              <a:rPr lang="en-US">
                <a:effectLst>
                  <a:outerShdw blurRad="38100" dist="38100" dir="2700000" algn="tl">
                    <a:srgbClr val="FFFFFF"/>
                  </a:outerShdw>
                </a:effectLst>
              </a:rPr>
              <a:t>30 ml @ 23</a:t>
            </a:r>
            <a:r>
              <a:rPr lang="en-US" baseline="30000">
                <a:effectLst>
                  <a:outerShdw blurRad="38100" dist="38100" dir="2700000" algn="tl">
                    <a:srgbClr val="FFFFFF"/>
                  </a:outerShdw>
                </a:effectLst>
              </a:rPr>
              <a:t>o</a:t>
            </a:r>
            <a:r>
              <a:rPr lang="en-US">
                <a:effectLst>
                  <a:outerShdw blurRad="38100" dist="38100" dir="2700000" algn="tl">
                    <a:srgbClr val="FFFFFF"/>
                  </a:outerShdw>
                </a:effectLst>
              </a:rPr>
              <a:t>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9643">
                                            <p:txEl>
                                              <p:pRg st="0" end="0"/>
                                            </p:txEl>
                                          </p:spTgt>
                                        </p:tgtEl>
                                        <p:attrNameLst>
                                          <p:attrName>style.visibility</p:attrName>
                                        </p:attrNameLst>
                                      </p:cBhvr>
                                      <p:to>
                                        <p:strVal val="visible"/>
                                      </p:to>
                                    </p:set>
                                    <p:animEffect transition="in" filter="dissolve">
                                      <p:cBhvr>
                                        <p:cTn id="7" dur="500"/>
                                        <p:tgtEl>
                                          <p:spTgt spid="696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9643">
                                            <p:txEl>
                                              <p:pRg st="1" end="1"/>
                                            </p:txEl>
                                          </p:spTgt>
                                        </p:tgtEl>
                                        <p:attrNameLst>
                                          <p:attrName>style.visibility</p:attrName>
                                        </p:attrNameLst>
                                      </p:cBhvr>
                                      <p:to>
                                        <p:strVal val="visible"/>
                                      </p:to>
                                    </p:set>
                                    <p:animEffect transition="in" filter="dissolve">
                                      <p:cBhvr>
                                        <p:cTn id="12" dur="500"/>
                                        <p:tgtEl>
                                          <p:spTgt spid="696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4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idx="4294967295"/>
          </p:nvPr>
        </p:nvSpPr>
        <p:spPr>
          <a:xfrm>
            <a:off x="457200" y="-228600"/>
            <a:ext cx="8229600" cy="1143000"/>
          </a:xfrm>
        </p:spPr>
        <p:txBody>
          <a:bodyPr/>
          <a:lstStyle/>
          <a:p>
            <a:pPr eaLnBrk="1" hangingPunct="1"/>
            <a:r>
              <a:rPr lang="en-US" smtClean="0">
                <a:solidFill>
                  <a:srgbClr val="C4BD97"/>
                </a:solidFill>
              </a:rPr>
              <a:t>energy: demo II</a:t>
            </a:r>
          </a:p>
        </p:txBody>
      </p:sp>
      <p:sp>
        <p:nvSpPr>
          <p:cNvPr id="61442" name="Content Placeholder 2"/>
          <p:cNvSpPr>
            <a:spLocks noGrp="1"/>
          </p:cNvSpPr>
          <p:nvPr>
            <p:ph idx="4294967295"/>
          </p:nvPr>
        </p:nvSpPr>
        <p:spPr>
          <a:xfrm>
            <a:off x="457200" y="838200"/>
            <a:ext cx="8229600" cy="838200"/>
          </a:xfrm>
        </p:spPr>
        <p:txBody>
          <a:bodyPr/>
          <a:lstStyle/>
          <a:p>
            <a:pPr eaLnBrk="1" hangingPunct="1"/>
            <a:endParaRPr lang="en-US" smtClean="0">
              <a:solidFill>
                <a:schemeClr val="bg2"/>
              </a:solidFill>
            </a:endParaRPr>
          </a:p>
          <a:p>
            <a:pPr eaLnBrk="1" hangingPunct="1"/>
            <a:endParaRPr lang="en-US" smtClean="0">
              <a:solidFill>
                <a:schemeClr val="bg2"/>
              </a:solidFill>
            </a:endParaRPr>
          </a:p>
        </p:txBody>
      </p:sp>
      <p:sp>
        <p:nvSpPr>
          <p:cNvPr id="61443" name="TextBox 8"/>
          <p:cNvSpPr txBox="1">
            <a:spLocks noChangeArrowheads="1"/>
          </p:cNvSpPr>
          <p:nvPr/>
        </p:nvSpPr>
        <p:spPr bwMode="auto">
          <a:xfrm>
            <a:off x="457200" y="914400"/>
            <a:ext cx="8305800" cy="701675"/>
          </a:xfrm>
          <a:prstGeom prst="rect">
            <a:avLst/>
          </a:prstGeom>
          <a:noFill/>
          <a:ln w="9525">
            <a:noFill/>
            <a:miter lim="800000"/>
            <a:headEnd/>
            <a:tailEnd/>
          </a:ln>
        </p:spPr>
        <p:txBody>
          <a:bodyPr>
            <a:spAutoFit/>
          </a:bodyPr>
          <a:lstStyle/>
          <a:p>
            <a:pPr algn="ctr"/>
            <a:r>
              <a:rPr lang="en-US" sz="2000" b="0">
                <a:solidFill>
                  <a:schemeClr val="bg1"/>
                </a:solidFill>
                <a:latin typeface="GungsuhChe" pitchFamily="49" charset="-127"/>
              </a:rPr>
              <a:t>Suppose I had an old tepid cup of tea and I wanted to top it off with some fresh hot tea... What would be its final T? </a:t>
            </a:r>
          </a:p>
        </p:txBody>
      </p:sp>
      <p:pic>
        <p:nvPicPr>
          <p:cNvPr id="61444" name="Picture 8"/>
          <p:cNvPicPr>
            <a:picLocks noChangeAspect="1" noChangeArrowheads="1"/>
          </p:cNvPicPr>
          <p:nvPr/>
        </p:nvPicPr>
        <p:blipFill>
          <a:blip r:embed="rId2"/>
          <a:srcRect/>
          <a:stretch>
            <a:fillRect/>
          </a:stretch>
        </p:blipFill>
        <p:spPr bwMode="auto">
          <a:xfrm>
            <a:off x="7543800" y="1752600"/>
            <a:ext cx="1236663" cy="1647825"/>
          </a:xfrm>
          <a:prstGeom prst="rect">
            <a:avLst/>
          </a:prstGeom>
          <a:noFill/>
          <a:ln w="9525">
            <a:noFill/>
            <a:miter lim="800000"/>
            <a:headEnd/>
            <a:tailEnd/>
          </a:ln>
        </p:spPr>
      </p:pic>
      <p:pic>
        <p:nvPicPr>
          <p:cNvPr id="61445" name="Picture 9"/>
          <p:cNvPicPr>
            <a:picLocks noChangeAspect="1" noChangeArrowheads="1"/>
          </p:cNvPicPr>
          <p:nvPr/>
        </p:nvPicPr>
        <p:blipFill>
          <a:blip r:embed="rId3"/>
          <a:srcRect/>
          <a:stretch>
            <a:fillRect/>
          </a:stretch>
        </p:blipFill>
        <p:spPr bwMode="auto">
          <a:xfrm>
            <a:off x="228600" y="1676400"/>
            <a:ext cx="1200150" cy="1600200"/>
          </a:xfrm>
          <a:prstGeom prst="rect">
            <a:avLst/>
          </a:prstGeom>
          <a:noFill/>
          <a:ln w="9525">
            <a:noFill/>
            <a:miter lim="800000"/>
            <a:headEnd/>
            <a:tailEnd/>
          </a:ln>
        </p:spPr>
      </p:pic>
      <p:sp>
        <p:nvSpPr>
          <p:cNvPr id="69643" name="Text Box 11"/>
          <p:cNvSpPr txBox="1">
            <a:spLocks noChangeArrowheads="1"/>
          </p:cNvSpPr>
          <p:nvPr/>
        </p:nvSpPr>
        <p:spPr bwMode="auto">
          <a:xfrm>
            <a:off x="1600200" y="1676400"/>
            <a:ext cx="5791200" cy="3438525"/>
          </a:xfrm>
          <a:prstGeom prst="rect">
            <a:avLst/>
          </a:prstGeom>
          <a:noFill/>
          <a:ln w="9525">
            <a:noFill/>
            <a:miter lim="800000"/>
            <a:headEnd/>
            <a:tailEnd/>
          </a:ln>
        </p:spPr>
        <p:txBody>
          <a:bodyPr>
            <a:spAutoFit/>
          </a:bodyPr>
          <a:lstStyle/>
          <a:p>
            <a:pPr algn="ctr">
              <a:spcBef>
                <a:spcPct val="50000"/>
              </a:spcBef>
            </a:pPr>
            <a:r>
              <a:rPr lang="en-US" sz="2000">
                <a:solidFill>
                  <a:schemeClr val="hlink"/>
                </a:solidFill>
              </a:rPr>
              <a:t>Q</a:t>
            </a:r>
            <a:r>
              <a:rPr lang="en-US" sz="2000" baseline="-25000">
                <a:solidFill>
                  <a:schemeClr val="hlink"/>
                </a:solidFill>
              </a:rPr>
              <a:t>lost</a:t>
            </a:r>
            <a:r>
              <a:rPr lang="en-US" sz="2000">
                <a:solidFill>
                  <a:schemeClr val="hlink"/>
                </a:solidFill>
              </a:rPr>
              <a:t> = Q</a:t>
            </a:r>
            <a:r>
              <a:rPr lang="en-US" sz="2000" baseline="-25000">
                <a:solidFill>
                  <a:schemeClr val="hlink"/>
                </a:solidFill>
              </a:rPr>
              <a:t>gained</a:t>
            </a:r>
          </a:p>
          <a:p>
            <a:pPr algn="ctr">
              <a:spcBef>
                <a:spcPct val="50000"/>
              </a:spcBef>
            </a:pPr>
            <a:r>
              <a:rPr lang="en-US" sz="2000">
                <a:solidFill>
                  <a:schemeClr val="hlink"/>
                </a:solidFill>
              </a:rPr>
              <a:t>cm </a:t>
            </a:r>
            <a:r>
              <a:rPr lang="en-US" sz="2000">
                <a:solidFill>
                  <a:schemeClr val="hlink"/>
                </a:solidFill>
                <a:latin typeface="Symbol" pitchFamily="18" charset="2"/>
              </a:rPr>
              <a:t>D</a:t>
            </a:r>
            <a:r>
              <a:rPr lang="en-US" sz="2000">
                <a:solidFill>
                  <a:schemeClr val="hlink"/>
                </a:solidFill>
              </a:rPr>
              <a:t>T</a:t>
            </a:r>
            <a:r>
              <a:rPr lang="en-US" sz="2000" baseline="-25000">
                <a:solidFill>
                  <a:schemeClr val="hlink"/>
                </a:solidFill>
              </a:rPr>
              <a:t>1 </a:t>
            </a:r>
            <a:r>
              <a:rPr lang="en-US" sz="2000">
                <a:solidFill>
                  <a:schemeClr val="hlink"/>
                </a:solidFill>
              </a:rPr>
              <a:t>= cm </a:t>
            </a:r>
            <a:r>
              <a:rPr lang="en-US" sz="2000">
                <a:solidFill>
                  <a:schemeClr val="hlink"/>
                </a:solidFill>
                <a:latin typeface="Symbol" pitchFamily="18" charset="2"/>
              </a:rPr>
              <a:t>D</a:t>
            </a:r>
            <a:r>
              <a:rPr lang="en-US" sz="2000">
                <a:solidFill>
                  <a:schemeClr val="hlink"/>
                </a:solidFill>
              </a:rPr>
              <a:t>T</a:t>
            </a:r>
            <a:r>
              <a:rPr lang="en-US" sz="2000" baseline="-25000">
                <a:solidFill>
                  <a:schemeClr val="hlink"/>
                </a:solidFill>
              </a:rPr>
              <a:t>2</a:t>
            </a:r>
          </a:p>
          <a:p>
            <a:pPr algn="ctr">
              <a:spcBef>
                <a:spcPct val="50000"/>
              </a:spcBef>
            </a:pPr>
            <a:r>
              <a:rPr lang="en-US" sz="2000">
                <a:solidFill>
                  <a:schemeClr val="hlink"/>
                </a:solidFill>
              </a:rPr>
              <a:t>c (     g) (T-T) = c (     g) (T-T)</a:t>
            </a:r>
          </a:p>
          <a:p>
            <a:pPr algn="ctr">
              <a:spcBef>
                <a:spcPct val="50000"/>
              </a:spcBef>
            </a:pPr>
            <a:r>
              <a:rPr lang="en-US" sz="2000">
                <a:solidFill>
                  <a:schemeClr val="hlink"/>
                </a:solidFill>
              </a:rPr>
              <a:t>(60g) (         – T) = (30g) (T –         )</a:t>
            </a:r>
          </a:p>
          <a:p>
            <a:pPr algn="ctr">
              <a:spcBef>
                <a:spcPct val="50000"/>
              </a:spcBef>
            </a:pPr>
            <a:r>
              <a:rPr lang="en-US" sz="2000">
                <a:solidFill>
                  <a:schemeClr val="hlink"/>
                </a:solidFill>
              </a:rPr>
              <a:t>(4800 – 60T) = (30T – 690)</a:t>
            </a:r>
          </a:p>
          <a:p>
            <a:pPr algn="ctr">
              <a:spcBef>
                <a:spcPct val="50000"/>
              </a:spcBef>
            </a:pPr>
            <a:r>
              <a:rPr lang="en-US" sz="2000">
                <a:solidFill>
                  <a:schemeClr val="hlink"/>
                </a:solidFill>
              </a:rPr>
              <a:t>-90T = -5490</a:t>
            </a:r>
          </a:p>
          <a:p>
            <a:pPr algn="ctr">
              <a:spcBef>
                <a:spcPct val="50000"/>
              </a:spcBef>
            </a:pPr>
            <a:r>
              <a:rPr lang="en-US" sz="2000">
                <a:solidFill>
                  <a:schemeClr val="hlink"/>
                </a:solidFill>
              </a:rPr>
              <a:t>T = 61.0</a:t>
            </a:r>
            <a:r>
              <a:rPr lang="en-US" sz="2000" baseline="30000">
                <a:solidFill>
                  <a:schemeClr val="hlink"/>
                </a:solidFill>
              </a:rPr>
              <a:t>o</a:t>
            </a:r>
            <a:r>
              <a:rPr lang="en-US" sz="2000">
                <a:solidFill>
                  <a:schemeClr val="hlink"/>
                </a:solidFill>
              </a:rPr>
              <a:t>C</a:t>
            </a:r>
          </a:p>
          <a:p>
            <a:pPr algn="ctr">
              <a:spcBef>
                <a:spcPct val="50000"/>
              </a:spcBef>
            </a:pPr>
            <a:endParaRPr lang="en-US" sz="2000" u="sng" baseline="-25000">
              <a:solidFill>
                <a:schemeClr val="hlink"/>
              </a:solidFill>
            </a:endParaRPr>
          </a:p>
        </p:txBody>
      </p:sp>
      <p:sp>
        <p:nvSpPr>
          <p:cNvPr id="70670" name="Text Box 14"/>
          <p:cNvSpPr txBox="1">
            <a:spLocks noChangeArrowheads="1"/>
          </p:cNvSpPr>
          <p:nvPr/>
        </p:nvSpPr>
        <p:spPr bwMode="auto">
          <a:xfrm>
            <a:off x="7391400" y="1828800"/>
            <a:ext cx="1524000" cy="641350"/>
          </a:xfrm>
          <a:prstGeom prst="rect">
            <a:avLst/>
          </a:prstGeom>
          <a:noFill/>
          <a:ln w="9525">
            <a:noFill/>
            <a:miter lim="800000"/>
            <a:headEnd/>
            <a:tailEnd/>
          </a:ln>
          <a:effectLst/>
        </p:spPr>
        <p:txBody>
          <a:bodyPr>
            <a:spAutoFit/>
          </a:bodyPr>
          <a:lstStyle/>
          <a:p>
            <a:pPr algn="ctr">
              <a:spcBef>
                <a:spcPct val="50000"/>
              </a:spcBef>
              <a:defRPr/>
            </a:pPr>
            <a:r>
              <a:rPr lang="en-US">
                <a:effectLst>
                  <a:outerShdw blurRad="38100" dist="38100" dir="2700000" algn="tl">
                    <a:srgbClr val="FFFFFF"/>
                  </a:outerShdw>
                </a:effectLst>
              </a:rPr>
              <a:t>30 ml @ 23</a:t>
            </a:r>
            <a:r>
              <a:rPr lang="en-US" baseline="30000">
                <a:effectLst>
                  <a:outerShdw blurRad="38100" dist="38100" dir="2700000" algn="tl">
                    <a:srgbClr val="FFFFFF"/>
                  </a:outerShdw>
                </a:effectLst>
              </a:rPr>
              <a:t>o</a:t>
            </a:r>
            <a:r>
              <a:rPr lang="en-US">
                <a:effectLst>
                  <a:outerShdw blurRad="38100" dist="38100" dir="2700000" algn="tl">
                    <a:srgbClr val="FFFFFF"/>
                  </a:outerShdw>
                </a:effectLst>
              </a:rPr>
              <a:t>C</a:t>
            </a:r>
          </a:p>
        </p:txBody>
      </p:sp>
      <p:sp>
        <p:nvSpPr>
          <p:cNvPr id="70671" name="Text Box 15"/>
          <p:cNvSpPr txBox="1">
            <a:spLocks noChangeArrowheads="1"/>
          </p:cNvSpPr>
          <p:nvPr/>
        </p:nvSpPr>
        <p:spPr bwMode="auto">
          <a:xfrm>
            <a:off x="0" y="2133600"/>
            <a:ext cx="1524000" cy="641350"/>
          </a:xfrm>
          <a:prstGeom prst="rect">
            <a:avLst/>
          </a:prstGeom>
          <a:noFill/>
          <a:ln w="9525">
            <a:noFill/>
            <a:miter lim="800000"/>
            <a:headEnd/>
            <a:tailEnd/>
          </a:ln>
          <a:effectLst/>
        </p:spPr>
        <p:txBody>
          <a:bodyPr>
            <a:spAutoFit/>
          </a:bodyPr>
          <a:lstStyle/>
          <a:p>
            <a:pPr algn="ctr">
              <a:spcBef>
                <a:spcPct val="50000"/>
              </a:spcBef>
              <a:defRPr/>
            </a:pPr>
            <a:r>
              <a:rPr lang="en-US">
                <a:effectLst>
                  <a:outerShdw blurRad="38100" dist="38100" dir="2700000" algn="tl">
                    <a:srgbClr val="FFFFFF"/>
                  </a:outerShdw>
                </a:effectLst>
              </a:rPr>
              <a:t>60 ml @ 80</a:t>
            </a:r>
            <a:r>
              <a:rPr lang="en-US" baseline="30000">
                <a:effectLst>
                  <a:outerShdw blurRad="38100" dist="38100" dir="2700000" algn="tl">
                    <a:srgbClr val="FFFFFF"/>
                  </a:outerShdw>
                </a:effectLst>
              </a:rPr>
              <a:t>o</a:t>
            </a:r>
            <a:r>
              <a:rPr lang="en-US">
                <a:effectLst>
                  <a:outerShdw blurRad="38100" dist="38100" dir="2700000" algn="tl">
                    <a:srgbClr val="FFFFFF"/>
                  </a:outerShdw>
                </a:effectLst>
              </a:rPr>
              <a:t>C</a:t>
            </a:r>
          </a:p>
        </p:txBody>
      </p:sp>
      <p:sp>
        <p:nvSpPr>
          <p:cNvPr id="70672" name="Line 16"/>
          <p:cNvSpPr>
            <a:spLocks noChangeShapeType="1"/>
          </p:cNvSpPr>
          <p:nvPr/>
        </p:nvSpPr>
        <p:spPr bwMode="auto">
          <a:xfrm flipH="1">
            <a:off x="2590800" y="2514600"/>
            <a:ext cx="457200" cy="533400"/>
          </a:xfrm>
          <a:prstGeom prst="line">
            <a:avLst/>
          </a:prstGeom>
          <a:noFill/>
          <a:ln w="9525">
            <a:solidFill>
              <a:schemeClr val="bg1"/>
            </a:solidFill>
            <a:round/>
            <a:headEnd/>
            <a:tailEnd/>
          </a:ln>
        </p:spPr>
        <p:txBody>
          <a:bodyPr/>
          <a:lstStyle/>
          <a:p>
            <a:endParaRPr lang="en-US"/>
          </a:p>
        </p:txBody>
      </p:sp>
      <p:sp>
        <p:nvSpPr>
          <p:cNvPr id="70673" name="Line 17"/>
          <p:cNvSpPr>
            <a:spLocks noChangeShapeType="1"/>
          </p:cNvSpPr>
          <p:nvPr/>
        </p:nvSpPr>
        <p:spPr bwMode="auto">
          <a:xfrm flipH="1">
            <a:off x="4495800" y="2514600"/>
            <a:ext cx="457200" cy="533400"/>
          </a:xfrm>
          <a:prstGeom prst="line">
            <a:avLst/>
          </a:prstGeom>
          <a:noFill/>
          <a:ln w="9525">
            <a:solidFill>
              <a:schemeClr val="bg1"/>
            </a:solidFill>
            <a:round/>
            <a:headEnd/>
            <a:tailEnd/>
          </a:ln>
        </p:spPr>
        <p:txBody>
          <a:bodyPr/>
          <a:lstStyle/>
          <a:p>
            <a:endParaRPr lang="en-US"/>
          </a:p>
        </p:txBody>
      </p:sp>
      <p:sp>
        <p:nvSpPr>
          <p:cNvPr id="70674" name="Text Box 18"/>
          <p:cNvSpPr txBox="1">
            <a:spLocks noChangeArrowheads="1"/>
          </p:cNvSpPr>
          <p:nvPr/>
        </p:nvSpPr>
        <p:spPr bwMode="auto">
          <a:xfrm>
            <a:off x="1752600" y="2667000"/>
            <a:ext cx="5943600" cy="366713"/>
          </a:xfrm>
          <a:prstGeom prst="rect">
            <a:avLst/>
          </a:prstGeom>
          <a:noFill/>
          <a:ln w="9525">
            <a:noFill/>
            <a:miter lim="800000"/>
            <a:headEnd/>
            <a:tailEnd/>
          </a:ln>
        </p:spPr>
        <p:txBody>
          <a:bodyPr>
            <a:spAutoFit/>
          </a:bodyPr>
          <a:lstStyle/>
          <a:p>
            <a:pPr>
              <a:spcBef>
                <a:spcPct val="50000"/>
              </a:spcBef>
            </a:pPr>
            <a:r>
              <a:rPr lang="en-US">
                <a:solidFill>
                  <a:schemeClr val="bg2"/>
                </a:solidFill>
              </a:rPr>
              <a:t>                     60		      30</a:t>
            </a:r>
          </a:p>
        </p:txBody>
      </p:sp>
      <p:sp>
        <p:nvSpPr>
          <p:cNvPr id="70675" name="Text Box 19"/>
          <p:cNvSpPr txBox="1">
            <a:spLocks noChangeArrowheads="1"/>
          </p:cNvSpPr>
          <p:nvPr/>
        </p:nvSpPr>
        <p:spPr bwMode="auto">
          <a:xfrm>
            <a:off x="1752600" y="3124200"/>
            <a:ext cx="5943600" cy="366713"/>
          </a:xfrm>
          <a:prstGeom prst="rect">
            <a:avLst/>
          </a:prstGeom>
          <a:noFill/>
          <a:ln w="9525">
            <a:noFill/>
            <a:miter lim="800000"/>
            <a:headEnd/>
            <a:tailEnd/>
          </a:ln>
        </p:spPr>
        <p:txBody>
          <a:bodyPr>
            <a:spAutoFit/>
          </a:bodyPr>
          <a:lstStyle/>
          <a:p>
            <a:pPr>
              <a:spcBef>
                <a:spcPct val="50000"/>
              </a:spcBef>
            </a:pPr>
            <a:r>
              <a:rPr lang="en-US">
                <a:solidFill>
                  <a:schemeClr val="bg2"/>
                </a:solidFill>
              </a:rPr>
              <a:t>                       80</a:t>
            </a:r>
            <a:r>
              <a:rPr lang="en-US" baseline="30000">
                <a:solidFill>
                  <a:schemeClr val="bg2"/>
                </a:solidFill>
              </a:rPr>
              <a:t>o</a:t>
            </a:r>
            <a:r>
              <a:rPr lang="en-US">
                <a:solidFill>
                  <a:schemeClr val="bg2"/>
                </a:solidFill>
              </a:rPr>
              <a:t>C		      23</a:t>
            </a:r>
            <a:r>
              <a:rPr lang="en-US" baseline="30000">
                <a:solidFill>
                  <a:schemeClr val="bg2"/>
                </a:solidFill>
              </a:rPr>
              <a:t>o</a:t>
            </a:r>
            <a:r>
              <a:rPr lang="en-US">
                <a:solidFill>
                  <a:schemeClr val="bg2"/>
                </a:solidFill>
              </a:rPr>
              <a:t>C</a:t>
            </a:r>
          </a:p>
        </p:txBody>
      </p:sp>
      <p:sp>
        <p:nvSpPr>
          <p:cNvPr id="70676" name="TextBox 8"/>
          <p:cNvSpPr txBox="1">
            <a:spLocks noChangeArrowheads="1"/>
          </p:cNvSpPr>
          <p:nvPr/>
        </p:nvSpPr>
        <p:spPr bwMode="auto">
          <a:xfrm>
            <a:off x="609600" y="5257800"/>
            <a:ext cx="6400800" cy="701675"/>
          </a:xfrm>
          <a:prstGeom prst="rect">
            <a:avLst/>
          </a:prstGeom>
          <a:noFill/>
          <a:ln w="9525">
            <a:noFill/>
            <a:miter lim="800000"/>
            <a:headEnd/>
            <a:tailEnd/>
          </a:ln>
        </p:spPr>
        <p:txBody>
          <a:bodyPr>
            <a:spAutoFit/>
          </a:bodyPr>
          <a:lstStyle/>
          <a:p>
            <a:r>
              <a:rPr lang="en-US" sz="2000" b="0">
                <a:solidFill>
                  <a:schemeClr val="bg1"/>
                </a:solidFill>
                <a:latin typeface="GungsuhChe" pitchFamily="49" charset="-127"/>
              </a:rPr>
              <a:t>You will end up with a decently warm cup of tea:</a:t>
            </a:r>
          </a:p>
          <a:p>
            <a:r>
              <a:rPr lang="en-US" sz="2000" b="0">
                <a:solidFill>
                  <a:schemeClr val="bg1"/>
                </a:solidFill>
                <a:latin typeface="GungsuhChe" pitchFamily="49" charset="-127"/>
              </a:rPr>
              <a:t>90 ml of almost 61 degree tea...</a:t>
            </a:r>
          </a:p>
        </p:txBody>
      </p:sp>
      <p:pic>
        <p:nvPicPr>
          <p:cNvPr id="70677" name="Picture 21"/>
          <p:cNvPicPr>
            <a:picLocks noChangeAspect="1" noChangeArrowheads="1"/>
          </p:cNvPicPr>
          <p:nvPr/>
        </p:nvPicPr>
        <p:blipFill>
          <a:blip r:embed="rId4"/>
          <a:srcRect l="14954" r="10280"/>
          <a:stretch>
            <a:fillRect/>
          </a:stretch>
        </p:blipFill>
        <p:spPr bwMode="auto">
          <a:xfrm>
            <a:off x="7010400" y="4876800"/>
            <a:ext cx="1905000" cy="1698625"/>
          </a:xfrm>
          <a:prstGeom prst="rect">
            <a:avLst/>
          </a:prstGeom>
          <a:noFill/>
          <a:ln w="9525">
            <a:noFill/>
            <a:miter lim="800000"/>
            <a:headEnd/>
            <a:tailEnd/>
          </a:ln>
        </p:spPr>
      </p:pic>
      <p:sp>
        <p:nvSpPr>
          <p:cNvPr id="2" name="Rectangle 1"/>
          <p:cNvSpPr/>
          <p:nvPr/>
        </p:nvSpPr>
        <p:spPr>
          <a:xfrm>
            <a:off x="2247900" y="1676400"/>
            <a:ext cx="4495800" cy="3498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This box is here to encourage you to work it out in the space to the right!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9643">
                                            <p:txEl>
                                              <p:pRg st="0" end="0"/>
                                            </p:txEl>
                                          </p:spTgt>
                                        </p:tgtEl>
                                        <p:attrNameLst>
                                          <p:attrName>style.visibility</p:attrName>
                                        </p:attrNameLst>
                                      </p:cBhvr>
                                      <p:to>
                                        <p:strVal val="visible"/>
                                      </p:to>
                                    </p:set>
                                    <p:animEffect transition="in" filter="dissolve">
                                      <p:cBhvr>
                                        <p:cTn id="7" dur="500"/>
                                        <p:tgtEl>
                                          <p:spTgt spid="696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9643">
                                            <p:txEl>
                                              <p:pRg st="1" end="1"/>
                                            </p:txEl>
                                          </p:spTgt>
                                        </p:tgtEl>
                                        <p:attrNameLst>
                                          <p:attrName>style.visibility</p:attrName>
                                        </p:attrNameLst>
                                      </p:cBhvr>
                                      <p:to>
                                        <p:strVal val="visible"/>
                                      </p:to>
                                    </p:set>
                                    <p:animEffect transition="in" filter="dissolve">
                                      <p:cBhvr>
                                        <p:cTn id="12" dur="500"/>
                                        <p:tgtEl>
                                          <p:spTgt spid="696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9643">
                                            <p:txEl>
                                              <p:pRg st="2" end="2"/>
                                            </p:txEl>
                                          </p:spTgt>
                                        </p:tgtEl>
                                        <p:attrNameLst>
                                          <p:attrName>style.visibility</p:attrName>
                                        </p:attrNameLst>
                                      </p:cBhvr>
                                      <p:to>
                                        <p:strVal val="visible"/>
                                      </p:to>
                                    </p:set>
                                    <p:animEffect transition="in" filter="dissolve">
                                      <p:cBhvr>
                                        <p:cTn id="17" dur="500"/>
                                        <p:tgtEl>
                                          <p:spTgt spid="696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0672"/>
                                        </p:tgtEl>
                                        <p:attrNameLst>
                                          <p:attrName>style.visibility</p:attrName>
                                        </p:attrNameLst>
                                      </p:cBhvr>
                                      <p:to>
                                        <p:strVal val="visible"/>
                                      </p:to>
                                    </p:set>
                                    <p:animEffect transition="in" filter="wipe(up)">
                                      <p:cBhvr>
                                        <p:cTn id="22" dur="500"/>
                                        <p:tgtEl>
                                          <p:spTgt spid="7067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0673"/>
                                        </p:tgtEl>
                                        <p:attrNameLst>
                                          <p:attrName>style.visibility</p:attrName>
                                        </p:attrNameLst>
                                      </p:cBhvr>
                                      <p:to>
                                        <p:strVal val="visible"/>
                                      </p:to>
                                    </p:set>
                                    <p:animEffect transition="in" filter="wipe(up)">
                                      <p:cBhvr>
                                        <p:cTn id="27" dur="500"/>
                                        <p:tgtEl>
                                          <p:spTgt spid="7067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0674"/>
                                        </p:tgtEl>
                                        <p:attrNameLst>
                                          <p:attrName>style.visibility</p:attrName>
                                        </p:attrNameLst>
                                      </p:cBhvr>
                                      <p:to>
                                        <p:strVal val="visible"/>
                                      </p:to>
                                    </p:set>
                                    <p:animEffect transition="in" filter="fade">
                                      <p:cBhvr>
                                        <p:cTn id="32" dur="2000"/>
                                        <p:tgtEl>
                                          <p:spTgt spid="7067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9643">
                                            <p:txEl>
                                              <p:pRg st="3" end="3"/>
                                            </p:txEl>
                                          </p:spTgt>
                                        </p:tgtEl>
                                        <p:attrNameLst>
                                          <p:attrName>style.visibility</p:attrName>
                                        </p:attrNameLst>
                                      </p:cBhvr>
                                      <p:to>
                                        <p:strVal val="visible"/>
                                      </p:to>
                                    </p:set>
                                    <p:animEffect transition="in" filter="dissolve">
                                      <p:cBhvr>
                                        <p:cTn id="37" dur="500"/>
                                        <p:tgtEl>
                                          <p:spTgt spid="6964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0675"/>
                                        </p:tgtEl>
                                        <p:attrNameLst>
                                          <p:attrName>style.visibility</p:attrName>
                                        </p:attrNameLst>
                                      </p:cBhvr>
                                      <p:to>
                                        <p:strVal val="visible"/>
                                      </p:to>
                                    </p:set>
                                    <p:animEffect transition="in" filter="fade">
                                      <p:cBhvr>
                                        <p:cTn id="42" dur="2000"/>
                                        <p:tgtEl>
                                          <p:spTgt spid="70675"/>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69643">
                                            <p:txEl>
                                              <p:pRg st="4" end="4"/>
                                            </p:txEl>
                                          </p:spTgt>
                                        </p:tgtEl>
                                        <p:attrNameLst>
                                          <p:attrName>style.visibility</p:attrName>
                                        </p:attrNameLst>
                                      </p:cBhvr>
                                      <p:to>
                                        <p:strVal val="visible"/>
                                      </p:to>
                                    </p:set>
                                    <p:animEffect transition="in" filter="dissolve">
                                      <p:cBhvr>
                                        <p:cTn id="47" dur="500"/>
                                        <p:tgtEl>
                                          <p:spTgt spid="69643">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69643">
                                            <p:txEl>
                                              <p:pRg st="5" end="5"/>
                                            </p:txEl>
                                          </p:spTgt>
                                        </p:tgtEl>
                                        <p:attrNameLst>
                                          <p:attrName>style.visibility</p:attrName>
                                        </p:attrNameLst>
                                      </p:cBhvr>
                                      <p:to>
                                        <p:strVal val="visible"/>
                                      </p:to>
                                    </p:set>
                                    <p:animEffect transition="in" filter="dissolve">
                                      <p:cBhvr>
                                        <p:cTn id="52" dur="500"/>
                                        <p:tgtEl>
                                          <p:spTgt spid="69643">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69643">
                                            <p:txEl>
                                              <p:pRg st="6" end="6"/>
                                            </p:txEl>
                                          </p:spTgt>
                                        </p:tgtEl>
                                        <p:attrNameLst>
                                          <p:attrName>style.visibility</p:attrName>
                                        </p:attrNameLst>
                                      </p:cBhvr>
                                      <p:to>
                                        <p:strVal val="visible"/>
                                      </p:to>
                                    </p:set>
                                    <p:animEffect transition="in" filter="dissolve">
                                      <p:cBhvr>
                                        <p:cTn id="57" dur="500"/>
                                        <p:tgtEl>
                                          <p:spTgt spid="69643">
                                            <p:txEl>
                                              <p:pRg st="6" end="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0676"/>
                                        </p:tgtEl>
                                        <p:attrNameLst>
                                          <p:attrName>style.visibility</p:attrName>
                                        </p:attrNameLst>
                                      </p:cBhvr>
                                      <p:to>
                                        <p:strVal val="visible"/>
                                      </p:to>
                                    </p:set>
                                    <p:animEffect transition="in" filter="fade">
                                      <p:cBhvr>
                                        <p:cTn id="62" dur="2000"/>
                                        <p:tgtEl>
                                          <p:spTgt spid="70676"/>
                                        </p:tgtEl>
                                      </p:cBhvr>
                                    </p:animEffect>
                                  </p:childTnLst>
                                </p:cTn>
                              </p:par>
                              <p:par>
                                <p:cTn id="63" presetID="10" presetClass="entr" presetSubtype="0" fill="hold" nodeType="withEffect">
                                  <p:stCondLst>
                                    <p:cond delay="0"/>
                                  </p:stCondLst>
                                  <p:childTnLst>
                                    <p:set>
                                      <p:cBhvr>
                                        <p:cTn id="64" dur="1" fill="hold">
                                          <p:stCondLst>
                                            <p:cond delay="0"/>
                                          </p:stCondLst>
                                        </p:cTn>
                                        <p:tgtEl>
                                          <p:spTgt spid="70677"/>
                                        </p:tgtEl>
                                        <p:attrNameLst>
                                          <p:attrName>style.visibility</p:attrName>
                                        </p:attrNameLst>
                                      </p:cBhvr>
                                      <p:to>
                                        <p:strVal val="visible"/>
                                      </p:to>
                                    </p:set>
                                    <p:animEffect transition="in" filter="fade">
                                      <p:cBhvr>
                                        <p:cTn id="65" dur="2000"/>
                                        <p:tgtEl>
                                          <p:spTgt spid="70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43" grpId="0" uiExpand="1" build="p"/>
      <p:bldP spid="70672" grpId="0" animBg="1"/>
      <p:bldP spid="70673" grpId="0" animBg="1"/>
      <p:bldP spid="70674" grpId="0"/>
      <p:bldP spid="70675" grpId="0"/>
      <p:bldP spid="7067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rtlCol="0">
            <a:normAutofit fontScale="90000"/>
          </a:bodyPr>
          <a:lstStyle/>
          <a:p>
            <a:pPr eaLnBrk="1" fontAlgn="auto" hangingPunct="1">
              <a:spcAft>
                <a:spcPts val="0"/>
              </a:spcAft>
              <a:defRPr/>
            </a:pPr>
            <a:r>
              <a:rPr lang="en-US" dirty="0"/>
              <a:t>e</a:t>
            </a:r>
            <a:r>
              <a:rPr lang="en-US" dirty="0" smtClean="0"/>
              <a:t>nergy: culinary thermodynamic wonder</a:t>
            </a:r>
            <a:endParaRPr lang="en-US" dirty="0"/>
          </a:p>
        </p:txBody>
      </p:sp>
      <p:sp>
        <p:nvSpPr>
          <p:cNvPr id="62466" name="Content Placeholder 2"/>
          <p:cNvSpPr>
            <a:spLocks noGrp="1"/>
          </p:cNvSpPr>
          <p:nvPr>
            <p:ph idx="1"/>
          </p:nvPr>
        </p:nvSpPr>
        <p:spPr>
          <a:xfrm>
            <a:off x="457200" y="838200"/>
            <a:ext cx="8229600" cy="838200"/>
          </a:xfrm>
        </p:spPr>
        <p:txBody>
          <a:bodyPr/>
          <a:lstStyle/>
          <a:p>
            <a:pPr eaLnBrk="1" hangingPunct="1"/>
            <a:endParaRPr lang="en-US" smtClean="0"/>
          </a:p>
          <a:p>
            <a:pPr eaLnBrk="1" hangingPunct="1"/>
            <a:endParaRPr lang="en-US" smtClean="0"/>
          </a:p>
        </p:txBody>
      </p:sp>
      <p:sp>
        <p:nvSpPr>
          <p:cNvPr id="62467" name="TextBox 8"/>
          <p:cNvSpPr txBox="1">
            <a:spLocks noChangeArrowheads="1"/>
          </p:cNvSpPr>
          <p:nvPr/>
        </p:nvSpPr>
        <p:spPr bwMode="auto">
          <a:xfrm>
            <a:off x="533400" y="1331913"/>
            <a:ext cx="7315200" cy="954087"/>
          </a:xfrm>
          <a:prstGeom prst="rect">
            <a:avLst/>
          </a:prstGeom>
          <a:noFill/>
          <a:ln w="9525">
            <a:noFill/>
            <a:miter lim="800000"/>
            <a:headEnd/>
            <a:tailEnd/>
          </a:ln>
        </p:spPr>
        <p:txBody>
          <a:bodyPr>
            <a:spAutoFit/>
          </a:bodyPr>
          <a:lstStyle/>
          <a:p>
            <a:r>
              <a:rPr lang="en-US" sz="2800">
                <a:solidFill>
                  <a:schemeClr val="bg1"/>
                </a:solidFill>
                <a:latin typeface="GungsuhChe" pitchFamily="49" charset="-127"/>
              </a:rPr>
              <a:t>Why do those infernal chicken pot pies burn your mouth?</a:t>
            </a:r>
          </a:p>
        </p:txBody>
      </p:sp>
      <p:pic>
        <p:nvPicPr>
          <p:cNvPr id="62468" name="Picture 2"/>
          <p:cNvPicPr>
            <a:picLocks noChangeAspect="1" noChangeArrowheads="1"/>
          </p:cNvPicPr>
          <p:nvPr/>
        </p:nvPicPr>
        <p:blipFill>
          <a:blip r:embed="rId2"/>
          <a:srcRect/>
          <a:stretch>
            <a:fillRect/>
          </a:stretch>
        </p:blipFill>
        <p:spPr bwMode="auto">
          <a:xfrm>
            <a:off x="4038600" y="1981200"/>
            <a:ext cx="4572000" cy="3048000"/>
          </a:xfrm>
          <a:prstGeom prst="rect">
            <a:avLst/>
          </a:prstGeom>
          <a:noFill/>
          <a:ln w="9525">
            <a:noFill/>
            <a:miter lim="800000"/>
            <a:headEnd/>
            <a:tailEnd/>
          </a:ln>
        </p:spPr>
      </p:pic>
      <p:pic>
        <p:nvPicPr>
          <p:cNvPr id="7171" name="Picture 3"/>
          <p:cNvPicPr>
            <a:picLocks noChangeAspect="1" noChangeArrowheads="1"/>
          </p:cNvPicPr>
          <p:nvPr/>
        </p:nvPicPr>
        <p:blipFill>
          <a:blip r:embed="rId3"/>
          <a:srcRect/>
          <a:stretch>
            <a:fillRect/>
          </a:stretch>
        </p:blipFill>
        <p:spPr bwMode="auto">
          <a:xfrm>
            <a:off x="381000" y="2286000"/>
            <a:ext cx="2686050" cy="4324350"/>
          </a:xfrm>
          <a:prstGeom prst="rect">
            <a:avLst/>
          </a:prstGeom>
          <a:noFill/>
          <a:ln w="9525">
            <a:noFill/>
            <a:miter lim="800000"/>
            <a:headEnd/>
            <a:tailEnd/>
          </a:ln>
        </p:spPr>
      </p:pic>
      <p:sp>
        <p:nvSpPr>
          <p:cNvPr id="10" name="TextBox 9"/>
          <p:cNvSpPr txBox="1"/>
          <p:nvPr/>
        </p:nvSpPr>
        <p:spPr>
          <a:xfrm>
            <a:off x="4038600" y="2057400"/>
            <a:ext cx="4572000" cy="2862263"/>
          </a:xfrm>
          <a:prstGeom prst="rect">
            <a:avLst/>
          </a:prstGeom>
          <a:solidFill>
            <a:schemeClr val="tx1">
              <a:lumMod val="85000"/>
              <a:lumOff val="15000"/>
              <a:alpha val="78000"/>
            </a:schemeClr>
          </a:solidFill>
        </p:spPr>
        <p:txBody>
          <a:bodyPr>
            <a:spAutoFit/>
          </a:bodyPr>
          <a:lstStyle/>
          <a:p>
            <a:pPr fontAlgn="auto">
              <a:spcBef>
                <a:spcPts val="0"/>
              </a:spcBef>
              <a:spcAft>
                <a:spcPts val="0"/>
              </a:spcAft>
              <a:defRPr/>
            </a:pPr>
            <a:r>
              <a:rPr lang="en-US" sz="2000" b="0" dirty="0">
                <a:solidFill>
                  <a:schemeClr val="bg1"/>
                </a:solidFill>
                <a:latin typeface="+mn-lt"/>
              </a:rPr>
              <a:t>The shell acts as an </a:t>
            </a:r>
            <a:r>
              <a:rPr lang="en-US" sz="2000" dirty="0">
                <a:solidFill>
                  <a:schemeClr val="bg1"/>
                </a:solidFill>
                <a:latin typeface="+mn-lt"/>
              </a:rPr>
              <a:t>insulator</a:t>
            </a:r>
            <a:r>
              <a:rPr lang="en-US" sz="2000" b="0" dirty="0">
                <a:solidFill>
                  <a:schemeClr val="bg1"/>
                </a:solidFill>
                <a:latin typeface="+mn-lt"/>
              </a:rPr>
              <a:t>, trapping the heat inside. </a:t>
            </a:r>
          </a:p>
          <a:p>
            <a:pPr fontAlgn="auto">
              <a:spcBef>
                <a:spcPts val="0"/>
              </a:spcBef>
              <a:spcAft>
                <a:spcPts val="0"/>
              </a:spcAft>
              <a:defRPr/>
            </a:pPr>
            <a:r>
              <a:rPr lang="en-US" sz="2000" b="0" dirty="0">
                <a:solidFill>
                  <a:schemeClr val="bg1"/>
                </a:solidFill>
                <a:latin typeface="+mn-lt"/>
              </a:rPr>
              <a:t>The shell doesn't feel hot to the touch, so it lulls you into a false sense of security. If you are inexperienced with the Zen of chicken pot pie dining, you will take a big bite and blast half of your taste buds into oblivion. </a:t>
            </a:r>
          </a:p>
        </p:txBody>
      </p:sp>
      <p:sp>
        <p:nvSpPr>
          <p:cNvPr id="11" name="TextBox 10"/>
          <p:cNvSpPr txBox="1"/>
          <p:nvPr/>
        </p:nvSpPr>
        <p:spPr>
          <a:xfrm>
            <a:off x="609600" y="5181600"/>
            <a:ext cx="8077200" cy="1477963"/>
          </a:xfrm>
          <a:prstGeom prst="rect">
            <a:avLst/>
          </a:prstGeom>
          <a:solidFill>
            <a:schemeClr val="tx1"/>
          </a:solidFill>
        </p:spPr>
        <p:txBody>
          <a:bodyPr>
            <a:spAutoFit/>
          </a:bodyPr>
          <a:lstStyle/>
          <a:p>
            <a:pPr fontAlgn="auto">
              <a:spcBef>
                <a:spcPts val="0"/>
              </a:spcBef>
              <a:spcAft>
                <a:spcPts val="0"/>
              </a:spcAft>
              <a:defRPr/>
            </a:pPr>
            <a:r>
              <a:rPr lang="en-US" b="0" dirty="0">
                <a:solidFill>
                  <a:schemeClr val="accent1">
                    <a:lumMod val="60000"/>
                    <a:lumOff val="40000"/>
                  </a:schemeClr>
                </a:solidFill>
                <a:latin typeface="+mn-lt"/>
              </a:rPr>
              <a:t>The secret is the pastry shell, not the liquid. </a:t>
            </a:r>
          </a:p>
          <a:p>
            <a:pPr fontAlgn="auto">
              <a:spcBef>
                <a:spcPts val="0"/>
              </a:spcBef>
              <a:spcAft>
                <a:spcPts val="0"/>
              </a:spcAft>
              <a:defRPr/>
            </a:pPr>
            <a:r>
              <a:rPr lang="en-US" b="0" dirty="0">
                <a:solidFill>
                  <a:schemeClr val="accent1">
                    <a:lumMod val="60000"/>
                    <a:lumOff val="40000"/>
                  </a:schemeClr>
                </a:solidFill>
                <a:latin typeface="+mn-lt"/>
              </a:rPr>
              <a:t>You see, the pastry shell completely encloses the liquid interior, and it has poor thermal conductivity. This has a twofold effect on the deadly tongue-destroying power of the dreaded chicken pot pie: </a:t>
            </a:r>
          </a:p>
          <a:p>
            <a:pPr fontAlgn="auto">
              <a:spcBef>
                <a:spcPts val="0"/>
              </a:spcBef>
              <a:spcAft>
                <a:spcPts val="0"/>
              </a:spcAft>
              <a:defRPr/>
            </a:pPr>
            <a:endParaRPr lang="en-US" b="0" dirty="0">
              <a:solidFill>
                <a:schemeClr val="accent1">
                  <a:lumMod val="60000"/>
                  <a:lumOff val="40000"/>
                </a:schemeClr>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2000"/>
                                        <p:tgtEl>
                                          <p:spTgt spid="71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rtlCol="0">
            <a:normAutofit fontScale="90000"/>
          </a:bodyPr>
          <a:lstStyle/>
          <a:p>
            <a:pPr eaLnBrk="1" fontAlgn="auto" hangingPunct="1">
              <a:spcAft>
                <a:spcPts val="0"/>
              </a:spcAft>
              <a:defRPr/>
            </a:pPr>
            <a:r>
              <a:rPr lang="en-US" dirty="0"/>
              <a:t>e</a:t>
            </a:r>
            <a:r>
              <a:rPr lang="en-US" dirty="0" smtClean="0"/>
              <a:t>nergy: thermal expansion</a:t>
            </a:r>
            <a:endParaRPr lang="en-US" dirty="0"/>
          </a:p>
        </p:txBody>
      </p:sp>
      <p:sp>
        <p:nvSpPr>
          <p:cNvPr id="63490" name="Content Placeholder 2"/>
          <p:cNvSpPr>
            <a:spLocks noGrp="1"/>
          </p:cNvSpPr>
          <p:nvPr>
            <p:ph idx="1"/>
          </p:nvPr>
        </p:nvSpPr>
        <p:spPr>
          <a:xfrm>
            <a:off x="457200" y="838200"/>
            <a:ext cx="8229600" cy="838200"/>
          </a:xfrm>
        </p:spPr>
        <p:txBody>
          <a:bodyPr/>
          <a:lstStyle/>
          <a:p>
            <a:pPr eaLnBrk="1" hangingPunct="1"/>
            <a:endParaRPr lang="en-US" smtClean="0"/>
          </a:p>
          <a:p>
            <a:pPr eaLnBrk="1" hangingPunct="1"/>
            <a:endParaRPr lang="en-US" smtClean="0"/>
          </a:p>
        </p:txBody>
      </p:sp>
      <p:sp>
        <p:nvSpPr>
          <p:cNvPr id="63491" name="TextBox 8"/>
          <p:cNvSpPr txBox="1">
            <a:spLocks noChangeArrowheads="1"/>
          </p:cNvSpPr>
          <p:nvPr/>
        </p:nvSpPr>
        <p:spPr bwMode="auto">
          <a:xfrm>
            <a:off x="304800" y="1219200"/>
            <a:ext cx="8458200" cy="1384300"/>
          </a:xfrm>
          <a:prstGeom prst="rect">
            <a:avLst/>
          </a:prstGeom>
          <a:noFill/>
          <a:ln w="9525">
            <a:noFill/>
            <a:miter lim="800000"/>
            <a:headEnd/>
            <a:tailEnd/>
          </a:ln>
        </p:spPr>
        <p:txBody>
          <a:bodyPr>
            <a:spAutoFit/>
          </a:bodyPr>
          <a:lstStyle/>
          <a:p>
            <a:r>
              <a:rPr lang="en-US" sz="2800" b="0">
                <a:solidFill>
                  <a:schemeClr val="bg1"/>
                </a:solidFill>
                <a:latin typeface="GungsuhChe" pitchFamily="49" charset="-127"/>
              </a:rPr>
              <a:t>When substances are heated they often expand because their particles jiggle faster and move further apart.  </a:t>
            </a:r>
          </a:p>
        </p:txBody>
      </p:sp>
      <p:pic>
        <p:nvPicPr>
          <p:cNvPr id="8194" name="Picture 2"/>
          <p:cNvPicPr>
            <a:picLocks noChangeAspect="1" noChangeArrowheads="1"/>
          </p:cNvPicPr>
          <p:nvPr/>
        </p:nvPicPr>
        <p:blipFill>
          <a:blip r:embed="rId2"/>
          <a:srcRect/>
          <a:stretch>
            <a:fillRect/>
          </a:stretch>
        </p:blipFill>
        <p:spPr bwMode="auto">
          <a:xfrm>
            <a:off x="6248400" y="2438400"/>
            <a:ext cx="2428875" cy="2962275"/>
          </a:xfrm>
          <a:prstGeom prst="rect">
            <a:avLst/>
          </a:prstGeom>
          <a:noFill/>
          <a:ln w="9525">
            <a:noFill/>
            <a:miter lim="800000"/>
            <a:headEnd/>
            <a:tailEnd/>
          </a:ln>
        </p:spPr>
      </p:pic>
      <p:pic>
        <p:nvPicPr>
          <p:cNvPr id="8195" name="Picture 3"/>
          <p:cNvPicPr>
            <a:picLocks noChangeAspect="1" noChangeArrowheads="1"/>
          </p:cNvPicPr>
          <p:nvPr/>
        </p:nvPicPr>
        <p:blipFill>
          <a:blip r:embed="rId3"/>
          <a:srcRect l="2254" r="3099" b="4663"/>
          <a:stretch>
            <a:fillRect/>
          </a:stretch>
        </p:blipFill>
        <p:spPr bwMode="auto">
          <a:xfrm>
            <a:off x="457200" y="2971800"/>
            <a:ext cx="3200400" cy="3505200"/>
          </a:xfrm>
          <a:prstGeom prst="rect">
            <a:avLst/>
          </a:prstGeom>
          <a:noFill/>
          <a:ln w="9525">
            <a:noFill/>
            <a:miter lim="800000"/>
            <a:headEnd/>
            <a:tailEnd/>
          </a:ln>
        </p:spPr>
      </p:pic>
      <p:pic>
        <p:nvPicPr>
          <p:cNvPr id="8196" name="Picture 4"/>
          <p:cNvPicPr>
            <a:picLocks noChangeAspect="1" noChangeArrowheads="1"/>
          </p:cNvPicPr>
          <p:nvPr/>
        </p:nvPicPr>
        <p:blipFill>
          <a:blip r:embed="rId4"/>
          <a:srcRect/>
          <a:stretch>
            <a:fillRect/>
          </a:stretch>
        </p:blipFill>
        <p:spPr bwMode="auto">
          <a:xfrm>
            <a:off x="5181600" y="4800600"/>
            <a:ext cx="1905000" cy="1524000"/>
          </a:xfrm>
          <a:prstGeom prst="rect">
            <a:avLst/>
          </a:prstGeom>
          <a:noFill/>
          <a:ln w="9525">
            <a:noFill/>
            <a:miter lim="800000"/>
            <a:headEnd/>
            <a:tailEnd/>
          </a:ln>
        </p:spPr>
      </p:pic>
      <p:pic>
        <p:nvPicPr>
          <p:cNvPr id="8197" name="Picture 5"/>
          <p:cNvPicPr>
            <a:picLocks noChangeAspect="1" noChangeArrowheads="1"/>
          </p:cNvPicPr>
          <p:nvPr/>
        </p:nvPicPr>
        <p:blipFill>
          <a:blip r:embed="rId5"/>
          <a:srcRect/>
          <a:stretch>
            <a:fillRect/>
          </a:stretch>
        </p:blipFill>
        <p:spPr bwMode="auto">
          <a:xfrm>
            <a:off x="3352800" y="2286000"/>
            <a:ext cx="2266950" cy="2305050"/>
          </a:xfrm>
          <a:prstGeom prst="rect">
            <a:avLst/>
          </a:prstGeom>
          <a:noFill/>
          <a:ln w="9525">
            <a:noFill/>
            <a:miter lim="800000"/>
            <a:headEnd/>
            <a:tailEnd/>
          </a:ln>
        </p:spPr>
      </p:pic>
      <p:pic>
        <p:nvPicPr>
          <p:cNvPr id="8199" name="Picture 7"/>
          <p:cNvPicPr>
            <a:picLocks noChangeAspect="1" noChangeArrowheads="1"/>
          </p:cNvPicPr>
          <p:nvPr/>
        </p:nvPicPr>
        <p:blipFill>
          <a:blip r:embed="rId6"/>
          <a:srcRect/>
          <a:stretch>
            <a:fillRect/>
          </a:stretch>
        </p:blipFill>
        <p:spPr bwMode="auto">
          <a:xfrm>
            <a:off x="2209800" y="4191000"/>
            <a:ext cx="3200400" cy="2400300"/>
          </a:xfrm>
          <a:prstGeom prst="rect">
            <a:avLst/>
          </a:prstGeom>
          <a:noFill/>
          <a:ln w="9525">
            <a:noFill/>
            <a:miter lim="800000"/>
            <a:headEnd/>
            <a:tailEnd/>
          </a:ln>
        </p:spPr>
      </p:pic>
      <p:pic>
        <p:nvPicPr>
          <p:cNvPr id="8198" name="Picture 6"/>
          <p:cNvPicPr>
            <a:picLocks noChangeAspect="1" noChangeArrowheads="1"/>
          </p:cNvPicPr>
          <p:nvPr/>
        </p:nvPicPr>
        <p:blipFill>
          <a:blip r:embed="rId7"/>
          <a:srcRect/>
          <a:stretch>
            <a:fillRect/>
          </a:stretch>
        </p:blipFill>
        <p:spPr bwMode="auto">
          <a:xfrm>
            <a:off x="1981200" y="2971800"/>
            <a:ext cx="5238750" cy="3438525"/>
          </a:xfrm>
          <a:prstGeom prst="rect">
            <a:avLst/>
          </a:prstGeom>
          <a:noFill/>
          <a:ln w="9525">
            <a:noFill/>
            <a:miter lim="800000"/>
            <a:headEnd/>
            <a:tailEnd/>
          </a:ln>
        </p:spPr>
      </p:pic>
      <p:sp>
        <p:nvSpPr>
          <p:cNvPr id="15" name="TextBox 14"/>
          <p:cNvSpPr txBox="1">
            <a:spLocks noChangeArrowheads="1"/>
          </p:cNvSpPr>
          <p:nvPr/>
        </p:nvSpPr>
        <p:spPr bwMode="auto">
          <a:xfrm>
            <a:off x="533400" y="1143000"/>
            <a:ext cx="8229600" cy="3786188"/>
          </a:xfrm>
          <a:prstGeom prst="rect">
            <a:avLst/>
          </a:prstGeom>
          <a:solidFill>
            <a:schemeClr val="tx1"/>
          </a:solidFill>
          <a:ln w="9525">
            <a:noFill/>
            <a:miter lim="800000"/>
            <a:headEnd/>
            <a:tailEnd/>
          </a:ln>
        </p:spPr>
        <p:txBody>
          <a:bodyPr>
            <a:spAutoFit/>
          </a:bodyPr>
          <a:lstStyle/>
          <a:p>
            <a:pPr algn="ctr"/>
            <a:r>
              <a:rPr lang="en-US" sz="2400" b="0">
                <a:solidFill>
                  <a:schemeClr val="bg1"/>
                </a:solidFill>
                <a:latin typeface="GungsuhChe" pitchFamily="49" charset="-127"/>
              </a:rPr>
              <a:t>"Concorde measures 204ft in length - stretching between six and ten inches in-flight due to heating of the airframe. She is painted in a specially developed white paint to accommodate these changes and to dissipate the heat generated by supersonic flight." </a:t>
            </a:r>
          </a:p>
          <a:p>
            <a:pPr algn="ctr"/>
            <a:endParaRPr lang="en-US" sz="2400" b="0">
              <a:solidFill>
                <a:schemeClr val="bg1"/>
              </a:solidFill>
              <a:latin typeface="GungsuhChe" pitchFamily="49" charset="-127"/>
            </a:endParaRPr>
          </a:p>
          <a:p>
            <a:pPr algn="ctr"/>
            <a:r>
              <a:rPr lang="en-US" sz="2400" b="0">
                <a:solidFill>
                  <a:schemeClr val="bg1"/>
                </a:solidFill>
                <a:latin typeface="GungsuhChe" pitchFamily="49" charset="-127"/>
              </a:rPr>
              <a:t>Designers used rollers to isolate the cabin from the body, so that stretching doesn't rip the plane apart."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2000"/>
                                        <p:tgtEl>
                                          <p:spTgt spid="81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7"/>
                                        </p:tgtEl>
                                        <p:attrNameLst>
                                          <p:attrName>style.visibility</p:attrName>
                                        </p:attrNameLst>
                                      </p:cBhvr>
                                      <p:to>
                                        <p:strVal val="visible"/>
                                      </p:to>
                                    </p:set>
                                    <p:animEffect transition="in" filter="fade">
                                      <p:cBhvr>
                                        <p:cTn id="12" dur="2000"/>
                                        <p:tgtEl>
                                          <p:spTgt spid="819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95"/>
                                        </p:tgtEl>
                                        <p:attrNameLst>
                                          <p:attrName>style.visibility</p:attrName>
                                        </p:attrNameLst>
                                      </p:cBhvr>
                                      <p:to>
                                        <p:strVal val="visible"/>
                                      </p:to>
                                    </p:set>
                                    <p:animEffect transition="in" filter="fade">
                                      <p:cBhvr>
                                        <p:cTn id="17" dur="2000"/>
                                        <p:tgtEl>
                                          <p:spTgt spid="819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199"/>
                                        </p:tgtEl>
                                        <p:attrNameLst>
                                          <p:attrName>style.visibility</p:attrName>
                                        </p:attrNameLst>
                                      </p:cBhvr>
                                      <p:to>
                                        <p:strVal val="visible"/>
                                      </p:to>
                                    </p:set>
                                    <p:animEffect transition="in" filter="fade">
                                      <p:cBhvr>
                                        <p:cTn id="22" dur="2000"/>
                                        <p:tgtEl>
                                          <p:spTgt spid="819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194"/>
                                        </p:tgtEl>
                                        <p:attrNameLst>
                                          <p:attrName>style.visibility</p:attrName>
                                        </p:attrNameLst>
                                      </p:cBhvr>
                                      <p:to>
                                        <p:strVal val="visible"/>
                                      </p:to>
                                    </p:set>
                                    <p:animEffect transition="in" filter="fade">
                                      <p:cBhvr>
                                        <p:cTn id="27" dur="2000"/>
                                        <p:tgtEl>
                                          <p:spTgt spid="819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198"/>
                                        </p:tgtEl>
                                        <p:attrNameLst>
                                          <p:attrName>style.visibility</p:attrName>
                                        </p:attrNameLst>
                                      </p:cBhvr>
                                      <p:to>
                                        <p:strVal val="visible"/>
                                      </p:to>
                                    </p:set>
                                    <p:animEffect transition="in" filter="fade">
                                      <p:cBhvr>
                                        <p:cTn id="32" dur="2000"/>
                                        <p:tgtEl>
                                          <p:spTgt spid="819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rtlCol="0">
            <a:normAutofit fontScale="90000"/>
          </a:bodyPr>
          <a:lstStyle/>
          <a:p>
            <a:pPr eaLnBrk="1" fontAlgn="auto" hangingPunct="1">
              <a:spcAft>
                <a:spcPts val="0"/>
              </a:spcAft>
              <a:defRPr/>
            </a:pPr>
            <a:r>
              <a:rPr lang="en-US" dirty="0"/>
              <a:t>e</a:t>
            </a:r>
            <a:r>
              <a:rPr lang="en-US" dirty="0" smtClean="0"/>
              <a:t>nergy: thermal expansion</a:t>
            </a:r>
            <a:endParaRPr lang="en-US" dirty="0"/>
          </a:p>
        </p:txBody>
      </p:sp>
      <p:sp>
        <p:nvSpPr>
          <p:cNvPr id="64514" name="Content Placeholder 2"/>
          <p:cNvSpPr>
            <a:spLocks noGrp="1"/>
          </p:cNvSpPr>
          <p:nvPr>
            <p:ph idx="1"/>
          </p:nvPr>
        </p:nvSpPr>
        <p:spPr>
          <a:xfrm>
            <a:off x="457200" y="838200"/>
            <a:ext cx="8229600" cy="838200"/>
          </a:xfrm>
        </p:spPr>
        <p:txBody>
          <a:bodyPr/>
          <a:lstStyle/>
          <a:p>
            <a:pPr eaLnBrk="1" hangingPunct="1"/>
            <a:endParaRPr lang="en-US" sz="4400" smtClean="0"/>
          </a:p>
          <a:p>
            <a:pPr eaLnBrk="1" hangingPunct="1"/>
            <a:endParaRPr lang="en-US" sz="4400" smtClean="0"/>
          </a:p>
        </p:txBody>
      </p:sp>
      <p:sp>
        <p:nvSpPr>
          <p:cNvPr id="64515" name="TextBox 9"/>
          <p:cNvSpPr txBox="1">
            <a:spLocks noChangeArrowheads="1"/>
          </p:cNvSpPr>
          <p:nvPr/>
        </p:nvSpPr>
        <p:spPr bwMode="auto">
          <a:xfrm>
            <a:off x="609600" y="1066800"/>
            <a:ext cx="4419600" cy="2678113"/>
          </a:xfrm>
          <a:prstGeom prst="rect">
            <a:avLst/>
          </a:prstGeom>
          <a:noFill/>
          <a:ln w="9525">
            <a:noFill/>
            <a:miter lim="800000"/>
            <a:headEnd/>
            <a:tailEnd/>
          </a:ln>
        </p:spPr>
        <p:txBody>
          <a:bodyPr>
            <a:spAutoFit/>
          </a:bodyPr>
          <a:lstStyle/>
          <a:p>
            <a:r>
              <a:rPr lang="en-US" sz="2400" b="0">
                <a:solidFill>
                  <a:schemeClr val="bg1"/>
                </a:solidFill>
                <a:latin typeface="GungsuhChe" pitchFamily="49" charset="-127"/>
              </a:rPr>
              <a:t>QUANDARY: Now…suppose one cuts a hole out of a square sheet of metal… will the hole shrink or expand? Which dotted line should you choose?</a:t>
            </a:r>
          </a:p>
          <a:p>
            <a:endParaRPr lang="en-US" sz="2400" b="0">
              <a:solidFill>
                <a:schemeClr val="bg1"/>
              </a:solidFill>
              <a:latin typeface="GungsuhChe" pitchFamily="49" charset="-127"/>
            </a:endParaRPr>
          </a:p>
        </p:txBody>
      </p:sp>
      <p:pic>
        <p:nvPicPr>
          <p:cNvPr id="64516" name="Picture 5"/>
          <p:cNvPicPr>
            <a:picLocks noChangeAspect="1" noChangeArrowheads="1"/>
          </p:cNvPicPr>
          <p:nvPr/>
        </p:nvPicPr>
        <p:blipFill>
          <a:blip r:embed="rId2"/>
          <a:srcRect/>
          <a:stretch>
            <a:fillRect/>
          </a:stretch>
        </p:blipFill>
        <p:spPr bwMode="auto">
          <a:xfrm>
            <a:off x="5638800" y="1066800"/>
            <a:ext cx="2362200" cy="2332038"/>
          </a:xfrm>
          <a:prstGeom prst="rect">
            <a:avLst/>
          </a:prstGeom>
          <a:noFill/>
          <a:ln w="9525">
            <a:noFill/>
            <a:miter lim="800000"/>
            <a:headEnd/>
            <a:tailEnd/>
          </a:ln>
        </p:spPr>
      </p:pic>
      <p:pic>
        <p:nvPicPr>
          <p:cNvPr id="12294" name="Picture 6" descr="http://hyperphysics.phy-astr.gsu.edu/hbase/thermo/imgheat/thexpan.gif"/>
          <p:cNvPicPr>
            <a:picLocks noChangeAspect="1" noChangeArrowheads="1"/>
          </p:cNvPicPr>
          <p:nvPr/>
        </p:nvPicPr>
        <p:blipFill>
          <a:blip r:embed="rId3" r:link="rId4"/>
          <a:srcRect/>
          <a:stretch>
            <a:fillRect/>
          </a:stretch>
        </p:blipFill>
        <p:spPr bwMode="auto">
          <a:xfrm>
            <a:off x="1828800" y="3733800"/>
            <a:ext cx="5486400" cy="2814638"/>
          </a:xfrm>
          <a:prstGeom prst="rect">
            <a:avLst/>
          </a:prstGeom>
          <a:solidFill>
            <a:schemeClr val="accent3">
              <a:lumMod val="60000"/>
              <a:lumOff val="40000"/>
            </a:schemeClr>
          </a:solid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4"/>
                                        </p:tgtEl>
                                        <p:attrNameLst>
                                          <p:attrName>style.visibility</p:attrName>
                                        </p:attrNameLst>
                                      </p:cBhvr>
                                      <p:to>
                                        <p:strVal val="visible"/>
                                      </p:to>
                                    </p:set>
                                    <p:animEffect transition="in" filter="fade">
                                      <p:cBhvr>
                                        <p:cTn id="7" dur="2000"/>
                                        <p:tgtEl>
                                          <p:spTgt spid="12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625" y="1240110"/>
            <a:ext cx="7056722" cy="4398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3013" y="928688"/>
            <a:ext cx="6657975"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250" y="1147763"/>
            <a:ext cx="6667500" cy="456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28600"/>
            <a:ext cx="8229600" cy="1143000"/>
          </a:xfrm>
        </p:spPr>
        <p:txBody>
          <a:bodyPr rtlCol="0">
            <a:normAutofit/>
          </a:bodyPr>
          <a:lstStyle/>
          <a:p>
            <a:pPr eaLnBrk="1" fontAlgn="auto" hangingPunct="1">
              <a:spcAft>
                <a:spcPts val="0"/>
              </a:spcAft>
              <a:defRPr/>
            </a:pPr>
            <a:r>
              <a:rPr lang="en-US" dirty="0"/>
              <a:t>e</a:t>
            </a:r>
            <a:r>
              <a:rPr lang="en-US" dirty="0" smtClean="0"/>
              <a:t>nergy: US consumption</a:t>
            </a:r>
            <a:endParaRPr lang="en-US" dirty="0"/>
          </a:p>
        </p:txBody>
      </p:sp>
      <p:pic>
        <p:nvPicPr>
          <p:cNvPr id="17410" name="Picture 3"/>
          <p:cNvPicPr>
            <a:picLocks noChangeAspect="1" noChangeArrowheads="1"/>
          </p:cNvPicPr>
          <p:nvPr/>
        </p:nvPicPr>
        <p:blipFill>
          <a:blip r:embed="rId5"/>
          <a:srcRect/>
          <a:stretch>
            <a:fillRect/>
          </a:stretch>
        </p:blipFill>
        <p:spPr bwMode="auto">
          <a:xfrm>
            <a:off x="1682249" y="1307828"/>
            <a:ext cx="5705475" cy="4238625"/>
          </a:xfrm>
          <a:prstGeom prst="rect">
            <a:avLst/>
          </a:prstGeom>
          <a:noFill/>
          <a:ln w="9525">
            <a:noFill/>
            <a:miter lim="800000"/>
            <a:headEnd/>
            <a:tailEnd/>
          </a:ln>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7842" y="1320256"/>
            <a:ext cx="6428316"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410"/>
                                        </p:tgtEl>
                                        <p:attrNameLst>
                                          <p:attrName>style.visibility</p:attrName>
                                        </p:attrNameLst>
                                      </p:cBhvr>
                                      <p:to>
                                        <p:strVal val="visible"/>
                                      </p:to>
                                    </p:set>
                                    <p:animEffect transition="in" filter="fade">
                                      <p:cBhvr>
                                        <p:cTn id="22" dur="500"/>
                                        <p:tgtEl>
                                          <p:spTgt spid="174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rtlCol="0">
            <a:normAutofit fontScale="90000"/>
          </a:bodyPr>
          <a:lstStyle/>
          <a:p>
            <a:pPr eaLnBrk="1" fontAlgn="auto" hangingPunct="1">
              <a:spcAft>
                <a:spcPts val="0"/>
              </a:spcAft>
              <a:defRPr/>
            </a:pPr>
            <a:r>
              <a:rPr lang="en-US" dirty="0"/>
              <a:t>e</a:t>
            </a:r>
            <a:r>
              <a:rPr lang="en-US" dirty="0" smtClean="0"/>
              <a:t>nergy: thermal expansion</a:t>
            </a:r>
            <a:endParaRPr lang="en-US" dirty="0"/>
          </a:p>
        </p:txBody>
      </p:sp>
      <p:sp>
        <p:nvSpPr>
          <p:cNvPr id="65538" name="Content Placeholder 2"/>
          <p:cNvSpPr>
            <a:spLocks noGrp="1"/>
          </p:cNvSpPr>
          <p:nvPr>
            <p:ph idx="1"/>
          </p:nvPr>
        </p:nvSpPr>
        <p:spPr>
          <a:xfrm>
            <a:off x="457200" y="838200"/>
            <a:ext cx="8229600" cy="838200"/>
          </a:xfrm>
        </p:spPr>
        <p:txBody>
          <a:bodyPr/>
          <a:lstStyle/>
          <a:p>
            <a:pPr eaLnBrk="1" hangingPunct="1"/>
            <a:endParaRPr lang="en-US" sz="4400" smtClean="0"/>
          </a:p>
          <a:p>
            <a:pPr eaLnBrk="1" hangingPunct="1"/>
            <a:endParaRPr lang="en-US" sz="4400" smtClean="0"/>
          </a:p>
        </p:txBody>
      </p:sp>
      <p:sp>
        <p:nvSpPr>
          <p:cNvPr id="10" name="TextBox 9"/>
          <p:cNvSpPr txBox="1">
            <a:spLocks noChangeArrowheads="1"/>
          </p:cNvSpPr>
          <p:nvPr/>
        </p:nvSpPr>
        <p:spPr bwMode="auto">
          <a:xfrm>
            <a:off x="533400" y="838200"/>
            <a:ext cx="4419600" cy="6370638"/>
          </a:xfrm>
          <a:prstGeom prst="rect">
            <a:avLst/>
          </a:prstGeom>
          <a:noFill/>
          <a:ln w="9525">
            <a:noFill/>
            <a:miter lim="800000"/>
            <a:headEnd/>
            <a:tailEnd/>
          </a:ln>
        </p:spPr>
        <p:txBody>
          <a:bodyPr>
            <a:spAutoFit/>
          </a:bodyPr>
          <a:lstStyle/>
          <a:p>
            <a:r>
              <a:rPr lang="en-US" sz="2400" b="0">
                <a:solidFill>
                  <a:schemeClr val="bg1"/>
                </a:solidFill>
                <a:latin typeface="GungsuhChe" pitchFamily="49" charset="-127"/>
              </a:rPr>
              <a:t>Problem:  I’ve got a jar of marmalade that simply won’t open…and my toast is begging for some apricots…  what should I do?</a:t>
            </a:r>
          </a:p>
          <a:p>
            <a:r>
              <a:rPr lang="en-US" sz="2400" b="0">
                <a:solidFill>
                  <a:schemeClr val="bg1"/>
                </a:solidFill>
                <a:latin typeface="GungsuhChe" pitchFamily="49" charset="-127"/>
              </a:rPr>
              <a:t> </a:t>
            </a:r>
          </a:p>
          <a:p>
            <a:r>
              <a:rPr lang="en-US" sz="2400" b="0">
                <a:solidFill>
                  <a:schemeClr val="bg1"/>
                </a:solidFill>
                <a:latin typeface="GungsuhChe" pitchFamily="49" charset="-127"/>
              </a:rPr>
              <a:t>	Why?</a:t>
            </a:r>
          </a:p>
          <a:p>
            <a:r>
              <a:rPr lang="en-US" sz="2400" b="0">
                <a:solidFill>
                  <a:schemeClr val="bg1"/>
                </a:solidFill>
                <a:latin typeface="GungsuhChe" pitchFamily="49" charset="-127"/>
              </a:rPr>
              <a:t> </a:t>
            </a:r>
          </a:p>
          <a:p>
            <a:r>
              <a:rPr lang="en-US" sz="2400" b="0">
                <a:solidFill>
                  <a:schemeClr val="bg1"/>
                </a:solidFill>
                <a:latin typeface="GungsuhChe" pitchFamily="49" charset="-127"/>
              </a:rPr>
              <a:t>	Where on the lid do I unleash the aforementioned fury?</a:t>
            </a:r>
          </a:p>
          <a:p>
            <a:r>
              <a:rPr lang="en-US" sz="2400" b="0">
                <a:solidFill>
                  <a:schemeClr val="bg1"/>
                </a:solidFill>
                <a:latin typeface="GungsuhChe" pitchFamily="49" charset="-127"/>
              </a:rPr>
              <a:t> </a:t>
            </a:r>
          </a:p>
          <a:p>
            <a:r>
              <a:rPr lang="en-US" sz="2400" b="0">
                <a:solidFill>
                  <a:schemeClr val="bg1"/>
                </a:solidFill>
                <a:latin typeface="GungsuhChe" pitchFamily="49" charset="-127"/>
              </a:rPr>
              <a:t> </a:t>
            </a:r>
          </a:p>
          <a:p>
            <a:r>
              <a:rPr lang="en-US" sz="2400" b="0">
                <a:solidFill>
                  <a:schemeClr val="bg1"/>
                </a:solidFill>
                <a:latin typeface="GungsuhChe" pitchFamily="49" charset="-127"/>
              </a:rPr>
              <a:t>	Why?</a:t>
            </a:r>
          </a:p>
          <a:p>
            <a:r>
              <a:rPr lang="en-US" sz="2400" b="0">
                <a:solidFill>
                  <a:schemeClr val="bg1"/>
                </a:solidFill>
                <a:latin typeface="GungsuhChe" pitchFamily="49" charset="-127"/>
              </a:rPr>
              <a:t> </a:t>
            </a:r>
          </a:p>
          <a:p>
            <a:endParaRPr lang="en-US" sz="2400" b="0">
              <a:solidFill>
                <a:schemeClr val="bg1"/>
              </a:solidFill>
              <a:latin typeface="GungsuhChe" pitchFamily="49" charset="-127"/>
            </a:endParaRPr>
          </a:p>
        </p:txBody>
      </p:sp>
      <p:pic>
        <p:nvPicPr>
          <p:cNvPr id="65540" name="Picture 3"/>
          <p:cNvPicPr>
            <a:picLocks noChangeAspect="1" noChangeArrowheads="1"/>
          </p:cNvPicPr>
          <p:nvPr/>
        </p:nvPicPr>
        <p:blipFill>
          <a:blip r:embed="rId2"/>
          <a:srcRect/>
          <a:stretch>
            <a:fillRect/>
          </a:stretch>
        </p:blipFill>
        <p:spPr bwMode="auto">
          <a:xfrm>
            <a:off x="4876800" y="1219200"/>
            <a:ext cx="3895725" cy="26050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fade">
                                      <p:cBhvr>
                                        <p:cTn id="7" dur="2000"/>
                                        <p:tgtEl>
                                          <p:spTgt spid="1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4" end="4"/>
                                            </p:txEl>
                                          </p:spTgt>
                                        </p:tgtEl>
                                        <p:attrNameLst>
                                          <p:attrName>style.visibility</p:attrName>
                                        </p:attrNameLst>
                                      </p:cBhvr>
                                      <p:to>
                                        <p:strVal val="visible"/>
                                      </p:to>
                                    </p:set>
                                    <p:animEffect transition="in" filter="fade">
                                      <p:cBhvr>
                                        <p:cTn id="12" dur="2000"/>
                                        <p:tgtEl>
                                          <p:spTgt spid="10">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7" end="7"/>
                                            </p:txEl>
                                          </p:spTgt>
                                        </p:tgtEl>
                                        <p:attrNameLst>
                                          <p:attrName>style.visibility</p:attrName>
                                        </p:attrNameLst>
                                      </p:cBhvr>
                                      <p:to>
                                        <p:strVal val="visible"/>
                                      </p:to>
                                    </p:set>
                                    <p:animEffect transition="in" filter="fade">
                                      <p:cBhvr>
                                        <p:cTn id="17" dur="20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bldLvl="5"/>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rtlCol="0">
            <a:normAutofit fontScale="90000"/>
          </a:bodyPr>
          <a:lstStyle/>
          <a:p>
            <a:pPr eaLnBrk="1" fontAlgn="auto" hangingPunct="1">
              <a:spcAft>
                <a:spcPts val="0"/>
              </a:spcAft>
              <a:defRPr/>
            </a:pPr>
            <a:r>
              <a:rPr lang="en-US" dirty="0"/>
              <a:t>e</a:t>
            </a:r>
            <a:r>
              <a:rPr lang="en-US" dirty="0" smtClean="0"/>
              <a:t>nergy: thermal expansion</a:t>
            </a:r>
            <a:endParaRPr lang="en-US" dirty="0"/>
          </a:p>
        </p:txBody>
      </p:sp>
      <p:sp>
        <p:nvSpPr>
          <p:cNvPr id="66562" name="Content Placeholder 2"/>
          <p:cNvSpPr>
            <a:spLocks noGrp="1"/>
          </p:cNvSpPr>
          <p:nvPr>
            <p:ph idx="1"/>
          </p:nvPr>
        </p:nvSpPr>
        <p:spPr>
          <a:xfrm>
            <a:off x="457200" y="838200"/>
            <a:ext cx="8229600" cy="838200"/>
          </a:xfrm>
        </p:spPr>
        <p:txBody>
          <a:bodyPr/>
          <a:lstStyle/>
          <a:p>
            <a:pPr eaLnBrk="1" hangingPunct="1"/>
            <a:endParaRPr lang="en-US" sz="4400" smtClean="0"/>
          </a:p>
          <a:p>
            <a:pPr eaLnBrk="1" hangingPunct="1"/>
            <a:endParaRPr lang="en-US" sz="4400" smtClean="0"/>
          </a:p>
        </p:txBody>
      </p:sp>
      <p:sp>
        <p:nvSpPr>
          <p:cNvPr id="10" name="TextBox 9"/>
          <p:cNvSpPr txBox="1"/>
          <p:nvPr/>
        </p:nvSpPr>
        <p:spPr>
          <a:xfrm>
            <a:off x="533400" y="838200"/>
            <a:ext cx="4495800" cy="6370638"/>
          </a:xfrm>
          <a:prstGeom prst="rect">
            <a:avLst/>
          </a:prstGeom>
          <a:noFill/>
        </p:spPr>
        <p:txBody>
          <a:bodyPr>
            <a:spAutoFit/>
          </a:bodyPr>
          <a:lstStyle/>
          <a:p>
            <a:pPr fontAlgn="auto">
              <a:spcBef>
                <a:spcPts val="0"/>
              </a:spcBef>
              <a:spcAft>
                <a:spcPts val="0"/>
              </a:spcAft>
              <a:defRPr/>
            </a:pPr>
            <a:r>
              <a:rPr lang="en-US" sz="2400" dirty="0">
                <a:solidFill>
                  <a:schemeClr val="accent1">
                    <a:lumMod val="60000"/>
                    <a:lumOff val="40000"/>
                  </a:schemeClr>
                </a:solidFill>
                <a:latin typeface="+mn-lt"/>
              </a:rPr>
              <a:t>Water:  the exception to the rule</a:t>
            </a:r>
          </a:p>
          <a:p>
            <a:pPr fontAlgn="auto">
              <a:spcBef>
                <a:spcPts val="0"/>
              </a:spcBef>
              <a:spcAft>
                <a:spcPts val="0"/>
              </a:spcAft>
              <a:defRPr/>
            </a:pPr>
            <a:r>
              <a:rPr lang="en-US" sz="2400" dirty="0">
                <a:solidFill>
                  <a:schemeClr val="accent1">
                    <a:lumMod val="60000"/>
                    <a:lumOff val="40000"/>
                  </a:schemeClr>
                </a:solidFill>
                <a:latin typeface="+mn-lt"/>
              </a:rPr>
              <a:t>The expansion of water upon freezing</a:t>
            </a:r>
            <a:r>
              <a:rPr lang="en-US" sz="2400" b="0" dirty="0">
                <a:solidFill>
                  <a:schemeClr val="accent1">
                    <a:lumMod val="60000"/>
                    <a:lumOff val="40000"/>
                  </a:schemeClr>
                </a:solidFill>
                <a:latin typeface="+mn-lt"/>
              </a:rPr>
              <a:t> comes from the fact that water crystallizes into an open hexagonal form. This hexagonal lattice contains more space than the liquid state.</a:t>
            </a:r>
          </a:p>
          <a:p>
            <a:pPr fontAlgn="auto">
              <a:spcBef>
                <a:spcPts val="0"/>
              </a:spcBef>
              <a:spcAft>
                <a:spcPts val="0"/>
              </a:spcAft>
              <a:defRPr/>
            </a:pPr>
            <a:endParaRPr lang="en-US" sz="2400" b="0" dirty="0">
              <a:solidFill>
                <a:schemeClr val="accent1">
                  <a:lumMod val="60000"/>
                  <a:lumOff val="40000"/>
                </a:schemeClr>
              </a:solidFill>
              <a:latin typeface="+mn-lt"/>
            </a:endParaRPr>
          </a:p>
          <a:p>
            <a:pPr fontAlgn="auto">
              <a:spcBef>
                <a:spcPts val="0"/>
              </a:spcBef>
              <a:spcAft>
                <a:spcPts val="0"/>
              </a:spcAft>
              <a:defRPr/>
            </a:pPr>
            <a:r>
              <a:rPr lang="en-US" sz="2400" b="0" dirty="0">
                <a:solidFill>
                  <a:schemeClr val="accent1">
                    <a:lumMod val="60000"/>
                    <a:lumOff val="40000"/>
                  </a:schemeClr>
                </a:solidFill>
                <a:latin typeface="+mn-lt"/>
              </a:rPr>
              <a:t>At what T (</a:t>
            </a:r>
            <a:r>
              <a:rPr lang="en-US" sz="2400" b="0" baseline="30000" dirty="0" err="1">
                <a:solidFill>
                  <a:schemeClr val="accent1">
                    <a:lumMod val="60000"/>
                    <a:lumOff val="40000"/>
                  </a:schemeClr>
                </a:solidFill>
                <a:latin typeface="+mn-lt"/>
              </a:rPr>
              <a:t>o</a:t>
            </a:r>
            <a:r>
              <a:rPr lang="en-US" sz="2400" b="0" dirty="0" err="1">
                <a:solidFill>
                  <a:schemeClr val="accent1">
                    <a:lumMod val="60000"/>
                    <a:lumOff val="40000"/>
                  </a:schemeClr>
                </a:solidFill>
                <a:latin typeface="+mn-lt"/>
              </a:rPr>
              <a:t>C</a:t>
            </a:r>
            <a:r>
              <a:rPr lang="en-US" sz="2400" b="0" dirty="0">
                <a:solidFill>
                  <a:schemeClr val="accent1">
                    <a:lumMod val="60000"/>
                    <a:lumOff val="40000"/>
                  </a:schemeClr>
                </a:solidFill>
                <a:latin typeface="+mn-lt"/>
              </a:rPr>
              <a:t>) is Water Frozen?</a:t>
            </a:r>
          </a:p>
          <a:p>
            <a:pPr fontAlgn="auto">
              <a:spcBef>
                <a:spcPts val="0"/>
              </a:spcBef>
              <a:spcAft>
                <a:spcPts val="0"/>
              </a:spcAft>
              <a:defRPr/>
            </a:pPr>
            <a:r>
              <a:rPr lang="en-US" sz="2400" b="0" dirty="0">
                <a:solidFill>
                  <a:schemeClr val="accent1">
                    <a:lumMod val="60000"/>
                    <a:lumOff val="40000"/>
                  </a:schemeClr>
                </a:solidFill>
                <a:latin typeface="+mn-lt"/>
              </a:rPr>
              <a:t> </a:t>
            </a:r>
          </a:p>
          <a:p>
            <a:pPr fontAlgn="auto">
              <a:spcBef>
                <a:spcPts val="0"/>
              </a:spcBef>
              <a:spcAft>
                <a:spcPts val="0"/>
              </a:spcAft>
              <a:defRPr/>
            </a:pPr>
            <a:r>
              <a:rPr lang="en-US" sz="2400" b="0" dirty="0">
                <a:solidFill>
                  <a:schemeClr val="accent1">
                    <a:lumMod val="60000"/>
                    <a:lumOff val="40000"/>
                  </a:schemeClr>
                </a:solidFill>
                <a:latin typeface="+mn-lt"/>
              </a:rPr>
              <a:t>At what T (</a:t>
            </a:r>
            <a:r>
              <a:rPr lang="en-US" sz="2400" b="0" baseline="30000" dirty="0" err="1">
                <a:solidFill>
                  <a:schemeClr val="accent1">
                    <a:lumMod val="60000"/>
                    <a:lumOff val="40000"/>
                  </a:schemeClr>
                </a:solidFill>
                <a:latin typeface="+mn-lt"/>
              </a:rPr>
              <a:t>o</a:t>
            </a:r>
            <a:r>
              <a:rPr lang="en-US" sz="2400" b="0" dirty="0" err="1">
                <a:solidFill>
                  <a:schemeClr val="accent1">
                    <a:lumMod val="60000"/>
                    <a:lumOff val="40000"/>
                  </a:schemeClr>
                </a:solidFill>
                <a:latin typeface="+mn-lt"/>
              </a:rPr>
              <a:t>C</a:t>
            </a:r>
            <a:r>
              <a:rPr lang="en-US" sz="2400" b="0" dirty="0">
                <a:solidFill>
                  <a:schemeClr val="accent1">
                    <a:lumMod val="60000"/>
                    <a:lumOff val="40000"/>
                  </a:schemeClr>
                </a:solidFill>
                <a:latin typeface="+mn-lt"/>
              </a:rPr>
              <a:t>) is Water most dense?</a:t>
            </a:r>
          </a:p>
          <a:p>
            <a:pPr fontAlgn="auto">
              <a:spcBef>
                <a:spcPts val="0"/>
              </a:spcBef>
              <a:spcAft>
                <a:spcPts val="0"/>
              </a:spcAft>
              <a:defRPr/>
            </a:pPr>
            <a:r>
              <a:rPr lang="en-US" sz="2400" b="0" dirty="0">
                <a:solidFill>
                  <a:schemeClr val="accent1">
                    <a:lumMod val="60000"/>
                    <a:lumOff val="40000"/>
                  </a:schemeClr>
                </a:solidFill>
                <a:latin typeface="+mn-lt"/>
              </a:rPr>
              <a:t> </a:t>
            </a:r>
          </a:p>
          <a:p>
            <a:pPr fontAlgn="auto">
              <a:spcBef>
                <a:spcPts val="0"/>
              </a:spcBef>
              <a:spcAft>
                <a:spcPts val="0"/>
              </a:spcAft>
              <a:defRPr/>
            </a:pPr>
            <a:endParaRPr lang="en-US" sz="2400" b="0" dirty="0">
              <a:solidFill>
                <a:schemeClr val="accent1">
                  <a:lumMod val="60000"/>
                  <a:lumOff val="40000"/>
                </a:schemeClr>
              </a:solidFill>
              <a:latin typeface="+mn-lt"/>
            </a:endParaRPr>
          </a:p>
        </p:txBody>
      </p:sp>
      <p:pic>
        <p:nvPicPr>
          <p:cNvPr id="66564" name="Picture 3"/>
          <p:cNvPicPr>
            <a:picLocks noChangeAspect="1" noChangeArrowheads="1"/>
          </p:cNvPicPr>
          <p:nvPr/>
        </p:nvPicPr>
        <p:blipFill>
          <a:blip r:embed="rId2"/>
          <a:srcRect/>
          <a:stretch>
            <a:fillRect/>
          </a:stretch>
        </p:blipFill>
        <p:spPr bwMode="auto">
          <a:xfrm>
            <a:off x="5292725" y="838200"/>
            <a:ext cx="3241675" cy="2819400"/>
          </a:xfrm>
          <a:prstGeom prst="rect">
            <a:avLst/>
          </a:prstGeom>
          <a:noFill/>
          <a:ln w="9525">
            <a:noFill/>
            <a:miter lim="800000"/>
            <a:headEnd/>
            <a:tailEnd/>
          </a:ln>
        </p:spPr>
      </p:pic>
      <p:pic>
        <p:nvPicPr>
          <p:cNvPr id="62469" name="Picture 2" descr="http://hyperphysics.phy-astr.gsu.edu/hbase/chemical/imgche/waterhex.gif"/>
          <p:cNvPicPr>
            <a:picLocks noChangeAspect="1" noChangeArrowheads="1"/>
          </p:cNvPicPr>
          <p:nvPr/>
        </p:nvPicPr>
        <p:blipFill>
          <a:blip r:embed="rId3" r:link="rId4"/>
          <a:srcRect/>
          <a:stretch>
            <a:fillRect/>
          </a:stretch>
        </p:blipFill>
        <p:spPr bwMode="auto">
          <a:xfrm>
            <a:off x="5486400" y="3429000"/>
            <a:ext cx="2895600" cy="3101975"/>
          </a:xfrm>
          <a:prstGeom prst="rect">
            <a:avLst/>
          </a:prstGeom>
          <a:noFill/>
          <a:ln w="9525">
            <a:noFill/>
            <a:miter lim="800000"/>
            <a:headEnd/>
            <a:tailEnd/>
          </a:ln>
        </p:spPr>
      </p:pic>
      <p:sp>
        <p:nvSpPr>
          <p:cNvPr id="8" name="TextBox 7"/>
          <p:cNvSpPr txBox="1">
            <a:spLocks noChangeArrowheads="1"/>
          </p:cNvSpPr>
          <p:nvPr/>
        </p:nvSpPr>
        <p:spPr bwMode="auto">
          <a:xfrm>
            <a:off x="5562600" y="1219200"/>
            <a:ext cx="2743200" cy="1187450"/>
          </a:xfrm>
          <a:prstGeom prst="rect">
            <a:avLst/>
          </a:prstGeom>
          <a:solidFill>
            <a:schemeClr val="tx1">
              <a:alpha val="83920"/>
            </a:schemeClr>
          </a:solidFill>
          <a:ln w="9525">
            <a:noFill/>
            <a:miter lim="800000"/>
            <a:headEnd/>
            <a:tailEnd/>
          </a:ln>
        </p:spPr>
        <p:txBody>
          <a:bodyPr>
            <a:spAutoFit/>
          </a:bodyPr>
          <a:lstStyle/>
          <a:p>
            <a:pPr algn="ctr"/>
            <a:r>
              <a:rPr lang="en-US" sz="2400" b="0">
                <a:solidFill>
                  <a:schemeClr val="bg1"/>
                </a:solidFill>
                <a:latin typeface="GungsuhChe" pitchFamily="49" charset="-127"/>
              </a:rPr>
              <a:t>BTW: what’s inside the ice 'rings?’</a:t>
            </a:r>
          </a:p>
        </p:txBody>
      </p:sp>
      <p:sp>
        <p:nvSpPr>
          <p:cNvPr id="62472" name="Line 8"/>
          <p:cNvSpPr>
            <a:spLocks noChangeShapeType="1"/>
          </p:cNvSpPr>
          <p:nvPr/>
        </p:nvSpPr>
        <p:spPr bwMode="auto">
          <a:xfrm flipH="1">
            <a:off x="7010400" y="2209800"/>
            <a:ext cx="685800" cy="3200400"/>
          </a:xfrm>
          <a:prstGeom prst="line">
            <a:avLst/>
          </a:prstGeom>
          <a:noFill/>
          <a:ln w="76200" cmpd="tri">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dissolve">
                                      <p:cBhvr>
                                        <p:cTn id="7" dur="500"/>
                                        <p:tgtEl>
                                          <p:spTgt spid="10">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62469"/>
                                        </p:tgtEl>
                                        <p:attrNameLst>
                                          <p:attrName>style.visibility</p:attrName>
                                        </p:attrNameLst>
                                      </p:cBhvr>
                                      <p:to>
                                        <p:strVal val="visible"/>
                                      </p:to>
                                    </p:set>
                                    <p:animEffect transition="in" filter="dissolve">
                                      <p:cBhvr>
                                        <p:cTn id="10" dur="500"/>
                                        <p:tgtEl>
                                          <p:spTgt spid="6246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animEffect transition="in" filter="dissolve">
                                      <p:cBhvr>
                                        <p:cTn id="15" dur="500"/>
                                        <p:tgtEl>
                                          <p:spTgt spid="10">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0">
                                            <p:txEl>
                                              <p:pRg st="4" end="4"/>
                                            </p:txEl>
                                          </p:spTgt>
                                        </p:tgtEl>
                                        <p:attrNameLst>
                                          <p:attrName>style.visibility</p:attrName>
                                        </p:attrNameLst>
                                      </p:cBhvr>
                                      <p:to>
                                        <p:strVal val="visible"/>
                                      </p:to>
                                    </p:set>
                                    <p:animEffect transition="in" filter="dissolve">
                                      <p:cBhvr>
                                        <p:cTn id="20" dur="500"/>
                                        <p:tgtEl>
                                          <p:spTgt spid="10">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0">
                                            <p:txEl>
                                              <p:pRg st="5" end="5"/>
                                            </p:txEl>
                                          </p:spTgt>
                                        </p:tgtEl>
                                        <p:attrNameLst>
                                          <p:attrName>style.visibility</p:attrName>
                                        </p:attrNameLst>
                                      </p:cBhvr>
                                      <p:to>
                                        <p:strVal val="visible"/>
                                      </p:to>
                                    </p:set>
                                    <p:animEffect transition="in" filter="dissolve">
                                      <p:cBhvr>
                                        <p:cTn id="25" dur="500"/>
                                        <p:tgtEl>
                                          <p:spTgt spid="10">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0">
                                            <p:txEl>
                                              <p:pRg st="6" end="6"/>
                                            </p:txEl>
                                          </p:spTgt>
                                        </p:tgtEl>
                                        <p:attrNameLst>
                                          <p:attrName>style.visibility</p:attrName>
                                        </p:attrNameLst>
                                      </p:cBhvr>
                                      <p:to>
                                        <p:strVal val="visible"/>
                                      </p:to>
                                    </p:set>
                                    <p:animEffect transition="in" filter="dissolve">
                                      <p:cBhvr>
                                        <p:cTn id="30" dur="500"/>
                                        <p:tgtEl>
                                          <p:spTgt spid="10">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20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62472"/>
                                        </p:tgtEl>
                                        <p:attrNameLst>
                                          <p:attrName>style.visibility</p:attrName>
                                        </p:attrNameLst>
                                      </p:cBhvr>
                                      <p:to>
                                        <p:strVal val="visible"/>
                                      </p:to>
                                    </p:set>
                                    <p:animEffect transition="in" filter="wipe(up)">
                                      <p:cBhvr>
                                        <p:cTn id="40" dur="500"/>
                                        <p:tgtEl>
                                          <p:spTgt spid="624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8" grpId="0" animBg="1"/>
      <p:bldP spid="6247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rtlCol="0">
            <a:normAutofit fontScale="90000"/>
          </a:bodyPr>
          <a:lstStyle/>
          <a:p>
            <a:pPr eaLnBrk="1" fontAlgn="auto" hangingPunct="1">
              <a:spcAft>
                <a:spcPts val="0"/>
              </a:spcAft>
              <a:defRPr/>
            </a:pPr>
            <a:r>
              <a:rPr lang="en-US" dirty="0"/>
              <a:t>e</a:t>
            </a:r>
            <a:r>
              <a:rPr lang="en-US" dirty="0" smtClean="0"/>
              <a:t>nergy: thermal expansion</a:t>
            </a:r>
            <a:endParaRPr lang="en-US" dirty="0"/>
          </a:p>
        </p:txBody>
      </p:sp>
      <p:sp>
        <p:nvSpPr>
          <p:cNvPr id="67586" name="Content Placeholder 2"/>
          <p:cNvSpPr>
            <a:spLocks noGrp="1"/>
          </p:cNvSpPr>
          <p:nvPr>
            <p:ph idx="1"/>
          </p:nvPr>
        </p:nvSpPr>
        <p:spPr>
          <a:xfrm>
            <a:off x="457200" y="838200"/>
            <a:ext cx="8229600" cy="838200"/>
          </a:xfrm>
        </p:spPr>
        <p:txBody>
          <a:bodyPr/>
          <a:lstStyle/>
          <a:p>
            <a:pPr eaLnBrk="1" hangingPunct="1"/>
            <a:endParaRPr lang="en-US" sz="4400" smtClean="0"/>
          </a:p>
          <a:p>
            <a:pPr eaLnBrk="1" hangingPunct="1"/>
            <a:endParaRPr lang="en-US" sz="4400" smtClean="0"/>
          </a:p>
        </p:txBody>
      </p:sp>
      <p:sp>
        <p:nvSpPr>
          <p:cNvPr id="10" name="TextBox 9"/>
          <p:cNvSpPr txBox="1"/>
          <p:nvPr/>
        </p:nvSpPr>
        <p:spPr>
          <a:xfrm>
            <a:off x="381000" y="685800"/>
            <a:ext cx="8077200" cy="4524375"/>
          </a:xfrm>
          <a:prstGeom prst="rect">
            <a:avLst/>
          </a:prstGeom>
          <a:noFill/>
        </p:spPr>
        <p:txBody>
          <a:bodyPr>
            <a:spAutoFit/>
          </a:bodyPr>
          <a:lstStyle/>
          <a:p>
            <a:pPr fontAlgn="auto">
              <a:spcBef>
                <a:spcPts val="0"/>
              </a:spcBef>
              <a:spcAft>
                <a:spcPts val="0"/>
              </a:spcAft>
              <a:defRPr/>
            </a:pPr>
            <a:r>
              <a:rPr lang="en-US" sz="2400" b="0" dirty="0">
                <a:solidFill>
                  <a:schemeClr val="bg1"/>
                </a:solidFill>
                <a:latin typeface="+mn-lt"/>
              </a:rPr>
              <a:t>Which means that solid water (</a:t>
            </a:r>
            <a:r>
              <a:rPr lang="en-US" sz="2400" b="0" dirty="0">
                <a:solidFill>
                  <a:schemeClr val="accent1">
                    <a:lumMod val="60000"/>
                    <a:lumOff val="40000"/>
                  </a:schemeClr>
                </a:solidFill>
                <a:latin typeface="+mn-lt"/>
              </a:rPr>
              <a:t>ice</a:t>
            </a:r>
            <a:r>
              <a:rPr lang="en-US" sz="2400" b="0" dirty="0">
                <a:solidFill>
                  <a:schemeClr val="bg1"/>
                </a:solidFill>
                <a:latin typeface="+mn-lt"/>
              </a:rPr>
              <a:t>) is less dense than liquid water!</a:t>
            </a:r>
          </a:p>
          <a:p>
            <a:pPr fontAlgn="auto">
              <a:spcBef>
                <a:spcPts val="0"/>
              </a:spcBef>
              <a:spcAft>
                <a:spcPts val="0"/>
              </a:spcAft>
              <a:defRPr/>
            </a:pPr>
            <a:r>
              <a:rPr lang="en-US" sz="2400" b="0" dirty="0">
                <a:solidFill>
                  <a:schemeClr val="bg1"/>
                </a:solidFill>
                <a:latin typeface="+mn-lt"/>
              </a:rPr>
              <a:t> </a:t>
            </a:r>
          </a:p>
          <a:p>
            <a:pPr fontAlgn="auto">
              <a:spcBef>
                <a:spcPts val="0"/>
              </a:spcBef>
              <a:spcAft>
                <a:spcPts val="0"/>
              </a:spcAft>
              <a:defRPr/>
            </a:pPr>
            <a:r>
              <a:rPr lang="en-US" sz="2400" b="0" dirty="0">
                <a:solidFill>
                  <a:schemeClr val="bg1"/>
                </a:solidFill>
                <a:latin typeface="+mn-lt"/>
              </a:rPr>
              <a:t>Ramifications?	</a:t>
            </a:r>
          </a:p>
          <a:p>
            <a:pPr fontAlgn="auto">
              <a:spcBef>
                <a:spcPts val="0"/>
              </a:spcBef>
              <a:spcAft>
                <a:spcPts val="0"/>
              </a:spcAft>
              <a:defRPr/>
            </a:pPr>
            <a:r>
              <a:rPr lang="en-US" sz="2400" b="0" dirty="0">
                <a:solidFill>
                  <a:schemeClr val="bg1"/>
                </a:solidFill>
                <a:latin typeface="+mn-lt"/>
              </a:rPr>
              <a:t>1.  Ice </a:t>
            </a:r>
            <a:r>
              <a:rPr lang="en-US" sz="2400" b="0" dirty="0">
                <a:solidFill>
                  <a:schemeClr val="accent1">
                    <a:lumMod val="60000"/>
                    <a:lumOff val="40000"/>
                  </a:schemeClr>
                </a:solidFill>
                <a:latin typeface="+mn-lt"/>
              </a:rPr>
              <a:t>floats</a:t>
            </a:r>
          </a:p>
          <a:p>
            <a:pPr fontAlgn="auto">
              <a:spcBef>
                <a:spcPts val="0"/>
              </a:spcBef>
              <a:spcAft>
                <a:spcPts val="0"/>
              </a:spcAft>
              <a:defRPr/>
            </a:pPr>
            <a:r>
              <a:rPr lang="en-US" sz="2400" b="0" dirty="0">
                <a:solidFill>
                  <a:schemeClr val="bg1"/>
                </a:solidFill>
                <a:latin typeface="+mn-lt"/>
              </a:rPr>
              <a:t>2.  Ponds freeze from the </a:t>
            </a:r>
            <a:r>
              <a:rPr lang="en-US" sz="2400" b="0" dirty="0">
                <a:solidFill>
                  <a:schemeClr val="accent1">
                    <a:lumMod val="60000"/>
                    <a:lumOff val="40000"/>
                  </a:schemeClr>
                </a:solidFill>
                <a:latin typeface="+mn-lt"/>
              </a:rPr>
              <a:t>top down</a:t>
            </a:r>
            <a:r>
              <a:rPr lang="en-US" sz="2400" b="0" dirty="0">
                <a:solidFill>
                  <a:schemeClr val="bg1"/>
                </a:solidFill>
                <a:latin typeface="+mn-lt"/>
              </a:rPr>
              <a:t>.</a:t>
            </a:r>
          </a:p>
          <a:p>
            <a:pPr marL="457200" indent="-457200" fontAlgn="auto">
              <a:spcBef>
                <a:spcPts val="0"/>
              </a:spcBef>
              <a:spcAft>
                <a:spcPts val="0"/>
              </a:spcAft>
              <a:buFontTx/>
              <a:buAutoNum type="arabicPeriod" startAt="3"/>
              <a:defRPr/>
            </a:pPr>
            <a:r>
              <a:rPr lang="en-US" sz="2400" b="0" dirty="0">
                <a:solidFill>
                  <a:schemeClr val="bg1"/>
                </a:solidFill>
                <a:latin typeface="+mn-lt"/>
              </a:rPr>
              <a:t> Larger bodies of water do not freeze even in frigid T because all the water must be cooled to </a:t>
            </a:r>
            <a:r>
              <a:rPr lang="en-US" sz="2400" b="0" dirty="0">
                <a:solidFill>
                  <a:schemeClr val="accent1">
                    <a:lumMod val="60000"/>
                    <a:lumOff val="40000"/>
                  </a:schemeClr>
                </a:solidFill>
                <a:latin typeface="+mn-lt"/>
              </a:rPr>
              <a:t>0</a:t>
            </a:r>
            <a:r>
              <a:rPr lang="en-US" sz="2400" b="0" baseline="30000" dirty="0">
                <a:solidFill>
                  <a:schemeClr val="accent1">
                    <a:lumMod val="60000"/>
                    <a:lumOff val="40000"/>
                  </a:schemeClr>
                </a:solidFill>
                <a:latin typeface="+mn-lt"/>
              </a:rPr>
              <a:t>o</a:t>
            </a:r>
            <a:r>
              <a:rPr lang="en-US" sz="2400" b="0" dirty="0">
                <a:solidFill>
                  <a:schemeClr val="accent1">
                    <a:lumMod val="60000"/>
                    <a:lumOff val="40000"/>
                  </a:schemeClr>
                </a:solidFill>
                <a:latin typeface="+mn-lt"/>
              </a:rPr>
              <a:t>C</a:t>
            </a:r>
            <a:r>
              <a:rPr lang="en-US" sz="2400" b="0" dirty="0">
                <a:solidFill>
                  <a:schemeClr val="bg1"/>
                </a:solidFill>
                <a:latin typeface="+mn-lt"/>
              </a:rPr>
              <a:t> in order for ice to form.</a:t>
            </a:r>
          </a:p>
          <a:p>
            <a:pPr marL="457200" indent="-457200" fontAlgn="auto">
              <a:spcBef>
                <a:spcPts val="0"/>
              </a:spcBef>
              <a:spcAft>
                <a:spcPts val="0"/>
              </a:spcAft>
              <a:defRPr/>
            </a:pPr>
            <a:endParaRPr lang="en-US" sz="2400" b="0" dirty="0">
              <a:solidFill>
                <a:schemeClr val="bg1"/>
              </a:solidFill>
              <a:latin typeface="+mn-lt"/>
            </a:endParaRPr>
          </a:p>
          <a:p>
            <a:pPr fontAlgn="auto">
              <a:spcBef>
                <a:spcPts val="0"/>
              </a:spcBef>
              <a:spcAft>
                <a:spcPts val="0"/>
              </a:spcAft>
              <a:defRPr/>
            </a:pPr>
            <a:endParaRPr lang="en-US" sz="2400" b="0" dirty="0">
              <a:solidFill>
                <a:schemeClr val="bg1"/>
              </a:solidFill>
              <a:latin typeface="+mn-lt"/>
            </a:endParaRPr>
          </a:p>
          <a:p>
            <a:pPr fontAlgn="auto">
              <a:spcBef>
                <a:spcPts val="0"/>
              </a:spcBef>
              <a:spcAft>
                <a:spcPts val="0"/>
              </a:spcAft>
              <a:defRPr/>
            </a:pPr>
            <a:endParaRPr lang="en-US" sz="2400" b="0" dirty="0">
              <a:solidFill>
                <a:schemeClr val="bg1"/>
              </a:solidFill>
              <a:latin typeface="+mn-lt"/>
            </a:endParaRPr>
          </a:p>
        </p:txBody>
      </p:sp>
      <p:pic>
        <p:nvPicPr>
          <p:cNvPr id="67588" name="Picture 2"/>
          <p:cNvPicPr>
            <a:picLocks noChangeAspect="1" noChangeArrowheads="1"/>
          </p:cNvPicPr>
          <p:nvPr/>
        </p:nvPicPr>
        <p:blipFill>
          <a:blip r:embed="rId2"/>
          <a:srcRect/>
          <a:stretch>
            <a:fillRect/>
          </a:stretch>
        </p:blipFill>
        <p:spPr bwMode="auto">
          <a:xfrm>
            <a:off x="4267200" y="4195763"/>
            <a:ext cx="3886200" cy="24336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animEffect transition="in" filter="fade">
                                      <p:cBhvr>
                                        <p:cTn id="7" dur="2000"/>
                                        <p:tgtEl>
                                          <p:spTgt spid="10">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4" end="4"/>
                                            </p:txEl>
                                          </p:spTgt>
                                        </p:tgtEl>
                                        <p:attrNameLst>
                                          <p:attrName>style.visibility</p:attrName>
                                        </p:attrNameLst>
                                      </p:cBhvr>
                                      <p:to>
                                        <p:strVal val="visible"/>
                                      </p:to>
                                    </p:set>
                                    <p:animEffect transition="in" filter="fade">
                                      <p:cBhvr>
                                        <p:cTn id="12" dur="2000"/>
                                        <p:tgtEl>
                                          <p:spTgt spid="10">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animEffect transition="in" filter="fade">
                                      <p:cBhvr>
                                        <p:cTn id="17" dur="20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rtlCol="0">
            <a:normAutofit fontScale="90000"/>
          </a:bodyPr>
          <a:lstStyle/>
          <a:p>
            <a:pPr eaLnBrk="1" fontAlgn="auto" hangingPunct="1">
              <a:spcAft>
                <a:spcPts val="0"/>
              </a:spcAft>
              <a:defRPr/>
            </a:pPr>
            <a:r>
              <a:rPr lang="en-US" dirty="0"/>
              <a:t>e</a:t>
            </a:r>
            <a:r>
              <a:rPr lang="en-US" dirty="0" smtClean="0"/>
              <a:t>nergy: thermal expansion</a:t>
            </a:r>
            <a:endParaRPr lang="en-US" dirty="0"/>
          </a:p>
        </p:txBody>
      </p:sp>
      <p:sp>
        <p:nvSpPr>
          <p:cNvPr id="68610" name="Content Placeholder 2"/>
          <p:cNvSpPr>
            <a:spLocks noGrp="1"/>
          </p:cNvSpPr>
          <p:nvPr>
            <p:ph idx="1"/>
          </p:nvPr>
        </p:nvSpPr>
        <p:spPr>
          <a:xfrm>
            <a:off x="457200" y="838200"/>
            <a:ext cx="8229600" cy="838200"/>
          </a:xfrm>
        </p:spPr>
        <p:txBody>
          <a:bodyPr/>
          <a:lstStyle/>
          <a:p>
            <a:pPr eaLnBrk="1" hangingPunct="1"/>
            <a:endParaRPr lang="en-US" sz="4400" smtClean="0"/>
          </a:p>
          <a:p>
            <a:pPr eaLnBrk="1" hangingPunct="1"/>
            <a:endParaRPr lang="en-US" sz="4400" smtClean="0"/>
          </a:p>
        </p:txBody>
      </p:sp>
      <p:sp>
        <p:nvSpPr>
          <p:cNvPr id="10" name="TextBox 9"/>
          <p:cNvSpPr txBox="1"/>
          <p:nvPr/>
        </p:nvSpPr>
        <p:spPr>
          <a:xfrm>
            <a:off x="4191000" y="762000"/>
            <a:ext cx="4648200" cy="4524375"/>
          </a:xfrm>
          <a:prstGeom prst="rect">
            <a:avLst/>
          </a:prstGeom>
          <a:noFill/>
        </p:spPr>
        <p:txBody>
          <a:bodyPr>
            <a:spAutoFit/>
          </a:bodyPr>
          <a:lstStyle/>
          <a:p>
            <a:pPr algn="r" fontAlgn="auto">
              <a:spcBef>
                <a:spcPts val="0"/>
              </a:spcBef>
              <a:spcAft>
                <a:spcPts val="0"/>
              </a:spcAft>
              <a:defRPr/>
            </a:pPr>
            <a:endParaRPr lang="en-US" sz="2400" dirty="0">
              <a:solidFill>
                <a:schemeClr val="bg1"/>
              </a:solidFill>
              <a:latin typeface="+mn-lt"/>
            </a:endParaRPr>
          </a:p>
          <a:p>
            <a:pPr algn="r" fontAlgn="auto">
              <a:spcBef>
                <a:spcPts val="0"/>
              </a:spcBef>
              <a:spcAft>
                <a:spcPts val="0"/>
              </a:spcAft>
              <a:defRPr/>
            </a:pPr>
            <a:r>
              <a:rPr lang="en-US" sz="2400" dirty="0">
                <a:solidFill>
                  <a:schemeClr val="bg1"/>
                </a:solidFill>
                <a:latin typeface="+mn-lt"/>
              </a:rPr>
              <a:t>Water </a:t>
            </a:r>
            <a:r>
              <a:rPr lang="en-US" sz="2400" dirty="0">
                <a:solidFill>
                  <a:srgbClr val="FFC000"/>
                </a:solidFill>
                <a:latin typeface="+mn-lt"/>
              </a:rPr>
              <a:t>expands below 0 degrees </a:t>
            </a:r>
            <a:r>
              <a:rPr lang="en-US" sz="2400" dirty="0">
                <a:solidFill>
                  <a:schemeClr val="bg1"/>
                </a:solidFill>
                <a:latin typeface="+mn-lt"/>
              </a:rPr>
              <a:t>C </a:t>
            </a:r>
            <a:r>
              <a:rPr lang="en-US" sz="2400" b="0" dirty="0">
                <a:solidFill>
                  <a:schemeClr val="bg1"/>
                </a:solidFill>
                <a:latin typeface="+mn-lt"/>
              </a:rPr>
              <a:t>(bloating due to ice crystals)</a:t>
            </a:r>
          </a:p>
          <a:p>
            <a:pPr algn="r" fontAlgn="auto">
              <a:spcBef>
                <a:spcPts val="0"/>
              </a:spcBef>
              <a:spcAft>
                <a:spcPts val="0"/>
              </a:spcAft>
              <a:defRPr/>
            </a:pPr>
            <a:endParaRPr lang="en-US" sz="2400" dirty="0">
              <a:solidFill>
                <a:schemeClr val="bg1"/>
              </a:solidFill>
              <a:latin typeface="+mn-lt"/>
            </a:endParaRPr>
          </a:p>
          <a:p>
            <a:pPr algn="r" fontAlgn="auto">
              <a:spcBef>
                <a:spcPts val="0"/>
              </a:spcBef>
              <a:spcAft>
                <a:spcPts val="0"/>
              </a:spcAft>
              <a:defRPr/>
            </a:pPr>
            <a:r>
              <a:rPr lang="en-US" sz="2400" dirty="0">
                <a:solidFill>
                  <a:schemeClr val="bg1"/>
                </a:solidFill>
                <a:latin typeface="+mn-lt"/>
              </a:rPr>
              <a:t>Water is </a:t>
            </a:r>
            <a:r>
              <a:rPr lang="en-US" sz="2400" dirty="0">
                <a:solidFill>
                  <a:schemeClr val="accent3">
                    <a:lumMod val="75000"/>
                  </a:schemeClr>
                </a:solidFill>
                <a:latin typeface="+mn-lt"/>
              </a:rPr>
              <a:t>most dense </a:t>
            </a:r>
            <a:r>
              <a:rPr lang="en-US" sz="2400" b="0" dirty="0">
                <a:solidFill>
                  <a:schemeClr val="bg1"/>
                </a:solidFill>
                <a:latin typeface="+mn-lt"/>
              </a:rPr>
              <a:t>(packed together)</a:t>
            </a:r>
            <a:r>
              <a:rPr lang="en-US" sz="2400" dirty="0">
                <a:solidFill>
                  <a:schemeClr val="bg1"/>
                </a:solidFill>
                <a:latin typeface="+mn-lt"/>
              </a:rPr>
              <a:t> at 4 </a:t>
            </a:r>
            <a:r>
              <a:rPr lang="en-US" sz="2400" dirty="0" err="1">
                <a:solidFill>
                  <a:schemeClr val="bg1"/>
                </a:solidFill>
                <a:latin typeface="+mn-lt"/>
              </a:rPr>
              <a:t>degr</a:t>
            </a:r>
            <a:r>
              <a:rPr lang="en-US" sz="2400" dirty="0">
                <a:solidFill>
                  <a:schemeClr val="bg1"/>
                </a:solidFill>
                <a:latin typeface="+mn-lt"/>
              </a:rPr>
              <a:t>. C</a:t>
            </a:r>
          </a:p>
          <a:p>
            <a:pPr algn="r" fontAlgn="auto">
              <a:spcBef>
                <a:spcPts val="0"/>
              </a:spcBef>
              <a:spcAft>
                <a:spcPts val="0"/>
              </a:spcAft>
              <a:defRPr/>
            </a:pPr>
            <a:endParaRPr lang="en-US" sz="2400" dirty="0">
              <a:solidFill>
                <a:schemeClr val="bg1"/>
              </a:solidFill>
              <a:latin typeface="+mn-lt"/>
            </a:endParaRPr>
          </a:p>
          <a:p>
            <a:pPr algn="r" fontAlgn="auto">
              <a:spcBef>
                <a:spcPts val="0"/>
              </a:spcBef>
              <a:spcAft>
                <a:spcPts val="0"/>
              </a:spcAft>
              <a:defRPr/>
            </a:pPr>
            <a:r>
              <a:rPr lang="en-US" sz="2400" dirty="0">
                <a:solidFill>
                  <a:schemeClr val="bg1"/>
                </a:solidFill>
                <a:latin typeface="+mn-lt"/>
              </a:rPr>
              <a:t>Water </a:t>
            </a:r>
            <a:r>
              <a:rPr lang="en-US" sz="2400" dirty="0">
                <a:solidFill>
                  <a:srgbClr val="FFC000"/>
                </a:solidFill>
                <a:latin typeface="+mn-lt"/>
              </a:rPr>
              <a:t>begins to expand </a:t>
            </a:r>
            <a:r>
              <a:rPr lang="en-US" sz="2400" b="0" dirty="0">
                <a:solidFill>
                  <a:schemeClr val="bg1"/>
                </a:solidFill>
                <a:latin typeface="+mn-lt"/>
              </a:rPr>
              <a:t>(due to molecular motion) </a:t>
            </a:r>
            <a:r>
              <a:rPr lang="en-US" sz="2400" dirty="0">
                <a:solidFill>
                  <a:schemeClr val="bg1"/>
                </a:solidFill>
                <a:latin typeface="+mn-lt"/>
              </a:rPr>
              <a:t>once heated above 4 </a:t>
            </a:r>
            <a:r>
              <a:rPr lang="en-US" sz="2400" dirty="0" err="1">
                <a:solidFill>
                  <a:schemeClr val="bg1"/>
                </a:solidFill>
                <a:latin typeface="+mn-lt"/>
              </a:rPr>
              <a:t>degr</a:t>
            </a:r>
            <a:r>
              <a:rPr lang="en-US" sz="2400" dirty="0">
                <a:solidFill>
                  <a:schemeClr val="bg1"/>
                </a:solidFill>
                <a:latin typeface="+mn-lt"/>
              </a:rPr>
              <a:t>. C</a:t>
            </a:r>
          </a:p>
          <a:p>
            <a:pPr algn="r" fontAlgn="auto">
              <a:spcBef>
                <a:spcPts val="0"/>
              </a:spcBef>
              <a:spcAft>
                <a:spcPts val="0"/>
              </a:spcAft>
              <a:defRPr/>
            </a:pPr>
            <a:r>
              <a:rPr lang="en-US" sz="2400" dirty="0">
                <a:solidFill>
                  <a:schemeClr val="bg1"/>
                </a:solidFill>
                <a:latin typeface="+mn-lt"/>
              </a:rPr>
              <a:t> </a:t>
            </a:r>
          </a:p>
        </p:txBody>
      </p:sp>
      <p:pic>
        <p:nvPicPr>
          <p:cNvPr id="3" name="Picture 2" descr="http://hyperphysics.phy-astr.gsu.edu/hbase/chemical/imgche/waterdens.gif"/>
          <p:cNvPicPr>
            <a:picLocks noChangeAspect="1" noChangeArrowheads="1"/>
          </p:cNvPicPr>
          <p:nvPr/>
        </p:nvPicPr>
        <p:blipFill>
          <a:blip r:embed="rId2" r:link="rId3"/>
          <a:srcRect/>
          <a:stretch>
            <a:fillRect/>
          </a:stretch>
        </p:blipFill>
        <p:spPr bwMode="auto">
          <a:xfrm>
            <a:off x="457200" y="2057400"/>
            <a:ext cx="3733800" cy="2667000"/>
          </a:xfrm>
          <a:prstGeom prst="rect">
            <a:avLst/>
          </a:prstGeom>
          <a:solidFill>
            <a:schemeClr val="bg1">
              <a:lumMod val="95000"/>
            </a:schemeClr>
          </a:solid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20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3" end="3"/>
                                            </p:txEl>
                                          </p:spTgt>
                                        </p:tgtEl>
                                        <p:attrNameLst>
                                          <p:attrName>style.visibility</p:attrName>
                                        </p:attrNameLst>
                                      </p:cBhvr>
                                      <p:to>
                                        <p:strVal val="visible"/>
                                      </p:to>
                                    </p:set>
                                    <p:animEffect transition="in" filter="fade">
                                      <p:cBhvr>
                                        <p:cTn id="12" dur="2000"/>
                                        <p:tgtEl>
                                          <p:spTgt spid="1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animEffect transition="in" filter="fade">
                                      <p:cBhvr>
                                        <p:cTn id="17" dur="2000"/>
                                        <p:tgtEl>
                                          <p:spTgt spid="10">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6" end="6"/>
                                            </p:txEl>
                                          </p:spTgt>
                                        </p:tgtEl>
                                        <p:attrNameLst>
                                          <p:attrName>style.visibility</p:attrName>
                                        </p:attrNameLst>
                                      </p:cBhvr>
                                      <p:to>
                                        <p:strVal val="visible"/>
                                      </p:to>
                                    </p:set>
                                    <p:animEffect transition="in" filter="fade">
                                      <p:cBhvr>
                                        <p:cTn id="22" dur="20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bldLvl="5"/>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rtlCol="0">
            <a:normAutofit/>
          </a:bodyPr>
          <a:lstStyle/>
          <a:p>
            <a:pPr eaLnBrk="1" fontAlgn="auto" hangingPunct="1">
              <a:spcAft>
                <a:spcPts val="0"/>
              </a:spcAft>
              <a:defRPr/>
            </a:pPr>
            <a:r>
              <a:rPr lang="en-US" dirty="0"/>
              <a:t>e</a:t>
            </a:r>
            <a:r>
              <a:rPr lang="en-US" dirty="0" smtClean="0"/>
              <a:t>nergy: individual use</a:t>
            </a:r>
            <a:endParaRPr lang="en-US" dirty="0"/>
          </a:p>
        </p:txBody>
      </p:sp>
      <p:pic>
        <p:nvPicPr>
          <p:cNvPr id="18434" name="Picture 2"/>
          <p:cNvPicPr>
            <a:picLocks noChangeAspect="1" noChangeArrowheads="1"/>
          </p:cNvPicPr>
          <p:nvPr/>
        </p:nvPicPr>
        <p:blipFill>
          <a:blip r:embed="rId2"/>
          <a:srcRect/>
          <a:stretch>
            <a:fillRect/>
          </a:stretch>
        </p:blipFill>
        <p:spPr bwMode="auto">
          <a:xfrm>
            <a:off x="304800" y="762000"/>
            <a:ext cx="4419600" cy="5972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rtlCol="0">
            <a:normAutofit/>
          </a:bodyPr>
          <a:lstStyle/>
          <a:p>
            <a:pPr eaLnBrk="1" fontAlgn="auto" hangingPunct="1">
              <a:spcAft>
                <a:spcPts val="0"/>
              </a:spcAft>
              <a:defRPr/>
            </a:pPr>
            <a:r>
              <a:rPr lang="en-US" dirty="0" smtClean="0"/>
              <a:t>energy</a:t>
            </a:r>
            <a:endParaRPr lang="en-US" dirty="0"/>
          </a:p>
        </p:txBody>
      </p:sp>
      <p:pic>
        <p:nvPicPr>
          <p:cNvPr id="20482" name="Picture 2"/>
          <p:cNvPicPr>
            <a:picLocks noChangeAspect="1" noChangeArrowheads="1"/>
          </p:cNvPicPr>
          <p:nvPr/>
        </p:nvPicPr>
        <p:blipFill>
          <a:blip r:embed="rId2"/>
          <a:srcRect/>
          <a:stretch>
            <a:fillRect/>
          </a:stretch>
        </p:blipFill>
        <p:spPr bwMode="auto">
          <a:xfrm>
            <a:off x="152400" y="762000"/>
            <a:ext cx="4800600" cy="5978525"/>
          </a:xfrm>
          <a:prstGeom prst="rect">
            <a:avLst/>
          </a:prstGeom>
          <a:noFill/>
          <a:ln w="9525">
            <a:noFill/>
            <a:miter lim="800000"/>
            <a:headEnd/>
            <a:tailEnd/>
          </a:ln>
        </p:spPr>
      </p:pic>
      <p:sp>
        <p:nvSpPr>
          <p:cNvPr id="20483" name="TextBox 4"/>
          <p:cNvSpPr txBox="1">
            <a:spLocks noChangeArrowheads="1"/>
          </p:cNvSpPr>
          <p:nvPr/>
        </p:nvSpPr>
        <p:spPr bwMode="auto">
          <a:xfrm>
            <a:off x="5334000" y="1143000"/>
            <a:ext cx="3505200" cy="523875"/>
          </a:xfrm>
          <a:prstGeom prst="rect">
            <a:avLst/>
          </a:prstGeom>
          <a:noFill/>
          <a:ln w="9525">
            <a:noFill/>
            <a:miter lim="800000"/>
            <a:headEnd/>
            <a:tailEnd/>
          </a:ln>
        </p:spPr>
        <p:txBody>
          <a:bodyPr>
            <a:spAutoFit/>
          </a:bodyPr>
          <a:lstStyle/>
          <a:p>
            <a:r>
              <a:rPr lang="en-US" sz="2800" b="0">
                <a:solidFill>
                  <a:schemeClr val="bg1"/>
                </a:solidFill>
                <a:latin typeface="GungsuhChe" pitchFamily="49" charset="-127"/>
              </a:rPr>
              <a:t>Petroleum Cracking</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rtlCol="0">
            <a:normAutofit/>
          </a:bodyPr>
          <a:lstStyle/>
          <a:p>
            <a:pPr eaLnBrk="1" fontAlgn="auto" hangingPunct="1">
              <a:spcAft>
                <a:spcPts val="0"/>
              </a:spcAft>
              <a:defRPr/>
            </a:pPr>
            <a:r>
              <a:rPr lang="en-US" dirty="0" smtClean="0"/>
              <a:t>energy</a:t>
            </a:r>
            <a:endParaRPr lang="en-US" dirty="0"/>
          </a:p>
        </p:txBody>
      </p:sp>
      <p:sp>
        <p:nvSpPr>
          <p:cNvPr id="21506" name="Content Placeholder 2"/>
          <p:cNvSpPr>
            <a:spLocks noGrp="1"/>
          </p:cNvSpPr>
          <p:nvPr>
            <p:ph idx="1"/>
          </p:nvPr>
        </p:nvSpPr>
        <p:spPr>
          <a:xfrm>
            <a:off x="457200" y="838200"/>
            <a:ext cx="8229600" cy="4525963"/>
          </a:xfrm>
        </p:spPr>
        <p:txBody>
          <a:bodyPr/>
          <a:lstStyle/>
          <a:p>
            <a:pPr eaLnBrk="1" hangingPunct="1"/>
            <a:endParaRPr lang="en-US" smtClean="0"/>
          </a:p>
          <a:p>
            <a:pPr eaLnBrk="1" hangingPunct="1"/>
            <a:endParaRPr lang="en-US" smtClean="0"/>
          </a:p>
        </p:txBody>
      </p:sp>
      <p:pic>
        <p:nvPicPr>
          <p:cNvPr id="21507" name="Picture 3"/>
          <p:cNvPicPr>
            <a:picLocks noChangeAspect="1" noChangeArrowheads="1"/>
          </p:cNvPicPr>
          <p:nvPr/>
        </p:nvPicPr>
        <p:blipFill>
          <a:blip r:embed="rId2"/>
          <a:srcRect/>
          <a:stretch>
            <a:fillRect/>
          </a:stretch>
        </p:blipFill>
        <p:spPr bwMode="auto">
          <a:xfrm>
            <a:off x="381000" y="914400"/>
            <a:ext cx="8366125"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rtlCol="0">
            <a:normAutofit/>
          </a:bodyPr>
          <a:lstStyle/>
          <a:p>
            <a:pPr eaLnBrk="1" fontAlgn="auto" hangingPunct="1">
              <a:spcAft>
                <a:spcPts val="0"/>
              </a:spcAft>
              <a:defRPr/>
            </a:pPr>
            <a:r>
              <a:rPr lang="en-US" dirty="0" smtClean="0"/>
              <a:t>energy</a:t>
            </a:r>
            <a:endParaRPr lang="en-US" dirty="0"/>
          </a:p>
        </p:txBody>
      </p:sp>
      <p:sp>
        <p:nvSpPr>
          <p:cNvPr id="22530" name="Content Placeholder 2"/>
          <p:cNvSpPr>
            <a:spLocks noGrp="1"/>
          </p:cNvSpPr>
          <p:nvPr>
            <p:ph idx="1"/>
          </p:nvPr>
        </p:nvSpPr>
        <p:spPr>
          <a:xfrm>
            <a:off x="457200" y="838200"/>
            <a:ext cx="8229600" cy="4525963"/>
          </a:xfrm>
        </p:spPr>
        <p:txBody>
          <a:bodyPr/>
          <a:lstStyle/>
          <a:p>
            <a:pPr eaLnBrk="1" hangingPunct="1"/>
            <a:endParaRPr lang="en-US" smtClean="0"/>
          </a:p>
          <a:p>
            <a:pPr eaLnBrk="1" hangingPunct="1"/>
            <a:endParaRPr lang="en-US" smtClean="0"/>
          </a:p>
        </p:txBody>
      </p:sp>
      <p:pic>
        <p:nvPicPr>
          <p:cNvPr id="22531" name="Picture 2"/>
          <p:cNvPicPr>
            <a:picLocks noChangeAspect="1" noChangeArrowheads="1"/>
          </p:cNvPicPr>
          <p:nvPr/>
        </p:nvPicPr>
        <p:blipFill>
          <a:blip r:embed="rId2"/>
          <a:srcRect/>
          <a:stretch>
            <a:fillRect/>
          </a:stretch>
        </p:blipFill>
        <p:spPr bwMode="auto">
          <a:xfrm>
            <a:off x="4953000" y="685800"/>
            <a:ext cx="3952875" cy="592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B3D55F"/>
      </a:hlink>
      <a:folHlink>
        <a:srgbClr val="C4BD97"/>
      </a:folHlink>
    </a:clrScheme>
    <a:fontScheme name="Gungsuh">
      <a:majorFont>
        <a:latin typeface="Gungsuh"/>
        <a:ea typeface=""/>
        <a:cs typeface=""/>
      </a:majorFont>
      <a:minorFont>
        <a:latin typeface="GungsuhCh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77166</TotalTime>
  <Words>2607</Words>
  <Application>Microsoft Office PowerPoint</Application>
  <PresentationFormat>On-screen Show (4:3)</PresentationFormat>
  <Paragraphs>367</Paragraphs>
  <Slides>53</Slides>
  <Notes>1</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Chapter 9: heat</vt:lpstr>
      <vt:lpstr>energy</vt:lpstr>
      <vt:lpstr>energy: its forms</vt:lpstr>
      <vt:lpstr>energy</vt:lpstr>
      <vt:lpstr>energy: US consumption</vt:lpstr>
      <vt:lpstr>energy: individual use</vt:lpstr>
      <vt:lpstr>energy</vt:lpstr>
      <vt:lpstr>energy</vt:lpstr>
      <vt:lpstr>energy</vt:lpstr>
      <vt:lpstr>thermal energy</vt:lpstr>
      <vt:lpstr>KE &amp; PE</vt:lpstr>
      <vt:lpstr>energy: transormations</vt:lpstr>
      <vt:lpstr>energy</vt:lpstr>
      <vt:lpstr>energy</vt:lpstr>
      <vt:lpstr>energy</vt:lpstr>
      <vt:lpstr>energy: T vs. heat</vt:lpstr>
      <vt:lpstr>energy: T vs. heat</vt:lpstr>
      <vt:lpstr>energy: T vs. heat</vt:lpstr>
      <vt:lpstr>energy: T vs. heat</vt:lpstr>
      <vt:lpstr>energy: T vs. heat</vt:lpstr>
      <vt:lpstr>energy: absolute 0</vt:lpstr>
      <vt:lpstr>energy: absolute 0</vt:lpstr>
      <vt:lpstr>energy: absolute 0</vt:lpstr>
      <vt:lpstr>energy: absolute 0</vt:lpstr>
      <vt:lpstr>energy: absolute 0</vt:lpstr>
      <vt:lpstr>energy: T scales</vt:lpstr>
      <vt:lpstr>energy: T scales</vt:lpstr>
      <vt:lpstr>energy: T scales</vt:lpstr>
      <vt:lpstr>energy: heat units</vt:lpstr>
      <vt:lpstr>energy: heat units</vt:lpstr>
      <vt:lpstr>energy: dieting</vt:lpstr>
      <vt:lpstr>energy: dieting</vt:lpstr>
      <vt:lpstr>energy: dieting</vt:lpstr>
      <vt:lpstr>energy: demo</vt:lpstr>
      <vt:lpstr>energy: calorimeter</vt:lpstr>
      <vt:lpstr>energy: demo I</vt:lpstr>
      <vt:lpstr>energy: thermodynamics</vt:lpstr>
      <vt:lpstr>energy: thermodynamics</vt:lpstr>
      <vt:lpstr>energy: thermodynamics</vt:lpstr>
      <vt:lpstr>energy: specific heat</vt:lpstr>
      <vt:lpstr>energy: specific heat</vt:lpstr>
      <vt:lpstr>energy: specific heat</vt:lpstr>
      <vt:lpstr>energy: specific heat</vt:lpstr>
      <vt:lpstr>energy: demo</vt:lpstr>
      <vt:lpstr>energy: demo II</vt:lpstr>
      <vt:lpstr>energy: demo II</vt:lpstr>
      <vt:lpstr>energy: culinary thermodynamic wonder</vt:lpstr>
      <vt:lpstr>energy: thermal expansion</vt:lpstr>
      <vt:lpstr>energy: thermal expansion</vt:lpstr>
      <vt:lpstr>energy: thermal expansion</vt:lpstr>
      <vt:lpstr>energy: thermal expansion</vt:lpstr>
      <vt:lpstr>energy: thermal expansion</vt:lpstr>
      <vt:lpstr>energy: thermal expansion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9: heat</dc:title>
  <dc:creator>daddyman</dc:creator>
  <cp:lastModifiedBy>Chris Eckart</cp:lastModifiedBy>
  <cp:revision>219</cp:revision>
  <dcterms:created xsi:type="dcterms:W3CDTF">2010-01-15T15:43:15Z</dcterms:created>
  <dcterms:modified xsi:type="dcterms:W3CDTF">2014-02-13T16:47:09Z</dcterms:modified>
</cp:coreProperties>
</file>